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6" roundtripDataSignature="AMtx7mguwmJ55KR9heznCIkpeR6aXYy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7" d="100"/>
          <a:sy n="67" d="100"/>
        </p:scale>
        <p:origin x="62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62725c8d8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62725c8d8f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6" name="Google Shape;116;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 name="Google Shape;13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
        <p:cNvGrpSpPr/>
        <p:nvPr/>
      </p:nvGrpSpPr>
      <p:grpSpPr>
        <a:xfrm>
          <a:off x="0" y="0"/>
          <a:ext cx="0" cy="0"/>
          <a:chOff x="0" y="0"/>
          <a:chExt cx="0" cy="0"/>
        </a:xfrm>
      </p:grpSpPr>
      <p:sp>
        <p:nvSpPr>
          <p:cNvPr id="12" name="Google Shape;12;p1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3"/>
        <p:cNvGrpSpPr/>
        <p:nvPr/>
      </p:nvGrpSpPr>
      <p:grpSpPr>
        <a:xfrm>
          <a:off x="0" y="0"/>
          <a:ext cx="0" cy="0"/>
          <a:chOff x="0" y="0"/>
          <a:chExt cx="0" cy="0"/>
        </a:xfrm>
      </p:grpSpPr>
      <p:sp>
        <p:nvSpPr>
          <p:cNvPr id="24" name="Google Shape;24;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0"/>
        <p:cNvGrpSpPr/>
        <p:nvPr/>
      </p:nvGrpSpPr>
      <p:grpSpPr>
        <a:xfrm>
          <a:off x="0" y="0"/>
          <a:ext cx="0" cy="0"/>
          <a:chOff x="0" y="0"/>
          <a:chExt cx="0" cy="0"/>
        </a:xfrm>
      </p:grpSpPr>
      <p:sp>
        <p:nvSpPr>
          <p:cNvPr id="31" name="Google Shape;31;p1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1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36"/>
        <p:cNvGrpSpPr/>
        <p:nvPr/>
      </p:nvGrpSpPr>
      <p:grpSpPr>
        <a:xfrm>
          <a:off x="0" y="0"/>
          <a:ext cx="0" cy="0"/>
          <a:chOff x="0" y="0"/>
          <a:chExt cx="0" cy="0"/>
        </a:xfrm>
      </p:grpSpPr>
      <p:sp>
        <p:nvSpPr>
          <p:cNvPr id="37" name="Google Shape;37;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45"/>
        <p:cNvGrpSpPr/>
        <p:nvPr/>
      </p:nvGrpSpPr>
      <p:grpSpPr>
        <a:xfrm>
          <a:off x="0" y="0"/>
          <a:ext cx="0" cy="0"/>
          <a:chOff x="0" y="0"/>
          <a:chExt cx="0" cy="0"/>
        </a:xfrm>
      </p:grpSpPr>
      <p:sp>
        <p:nvSpPr>
          <p:cNvPr id="46" name="Google Shape;4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0"/>
        <p:cNvGrpSpPr/>
        <p:nvPr/>
      </p:nvGrpSpPr>
      <p:grpSpPr>
        <a:xfrm>
          <a:off x="0" y="0"/>
          <a:ext cx="0" cy="0"/>
          <a:chOff x="0" y="0"/>
          <a:chExt cx="0" cy="0"/>
        </a:xfrm>
      </p:grpSpPr>
      <p:sp>
        <p:nvSpPr>
          <p:cNvPr id="51" name="Google Shape;5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9"/>
          <p:cNvSpPr>
            <a:spLocks noGrp="1"/>
          </p:cNvSpPr>
          <p:nvPr>
            <p:ph type="pic" idx="2"/>
          </p:nvPr>
        </p:nvSpPr>
        <p:spPr>
          <a:xfrm>
            <a:off x="5183188" y="987425"/>
            <a:ext cx="6172200" cy="4873625"/>
          </a:xfrm>
          <a:prstGeom prst="rect">
            <a:avLst/>
          </a:prstGeom>
          <a:noFill/>
          <a:ln>
            <a:noFill/>
          </a:ln>
        </p:spPr>
      </p:sp>
      <p:sp>
        <p:nvSpPr>
          <p:cNvPr id="64" name="Google Shape;64;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CC99"/>
        </a:solidFill>
        <a:effectLst/>
      </p:bgPr>
    </p:bg>
    <p:spTree>
      <p:nvGrpSpPr>
        <p:cNvPr id="1" name="Shape 5"/>
        <p:cNvGrpSpPr/>
        <p:nvPr/>
      </p:nvGrpSpPr>
      <p:grpSpPr>
        <a:xfrm>
          <a:off x="0" y="0"/>
          <a:ext cx="0" cy="0"/>
          <a:chOff x="0" y="0"/>
          <a:chExt cx="0" cy="0"/>
        </a:xfrm>
      </p:grpSpPr>
      <p:sp>
        <p:nvSpPr>
          <p:cNvPr id="6" name="Google Shape;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ES"/>
              <a:t>‹Nº›</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s-ES"/>
              <a:t>Patrones de comportamiento</a:t>
            </a:r>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s-ES"/>
              <a:t>Andres Felipe Castro Monsalve</a:t>
            </a:r>
            <a:endParaRPr/>
          </a:p>
          <a:p>
            <a:pPr marL="0" lvl="0" indent="0" algn="ctr" rtl="0">
              <a:lnSpc>
                <a:spcPct val="90000"/>
              </a:lnSpc>
              <a:spcBef>
                <a:spcPts val="1000"/>
              </a:spcBef>
              <a:spcAft>
                <a:spcPts val="0"/>
              </a:spcAft>
              <a:buClr>
                <a:schemeClr val="dk1"/>
              </a:buClr>
              <a:buSzPts val="2400"/>
              <a:buNone/>
            </a:pPr>
            <a:r>
              <a:rPr lang="es-ES"/>
              <a:t>Andres Felipe Flórez Paternina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g362725c8d8f_1_0"/>
          <p:cNvSpPr txBox="1">
            <a:spLocks noGrp="1"/>
          </p:cNvSpPr>
          <p:nvPr>
            <p:ph type="title"/>
          </p:nvPr>
        </p:nvSpPr>
        <p:spPr>
          <a:xfrm>
            <a:off x="4943675" y="0"/>
            <a:ext cx="2805900" cy="9024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s-ES" b="1"/>
              <a:t>Conclusión</a:t>
            </a:r>
            <a:endParaRPr b="1"/>
          </a:p>
        </p:txBody>
      </p:sp>
      <p:sp>
        <p:nvSpPr>
          <p:cNvPr id="147" name="Google Shape;147;g362725c8d8f_1_0"/>
          <p:cNvSpPr txBox="1">
            <a:spLocks noGrp="1"/>
          </p:cNvSpPr>
          <p:nvPr>
            <p:ph type="body" idx="1"/>
          </p:nvPr>
        </p:nvSpPr>
        <p:spPr>
          <a:xfrm>
            <a:off x="1180050" y="1825625"/>
            <a:ext cx="9831900" cy="4351200"/>
          </a:xfrm>
          <a:prstGeom prst="rect">
            <a:avLst/>
          </a:prstGeom>
        </p:spPr>
        <p:txBody>
          <a:bodyPr spcFirstLastPara="1" wrap="square" lIns="91425" tIns="45700" rIns="91425" bIns="45700" anchor="t" anchorCtr="0">
            <a:normAutofit/>
          </a:bodyPr>
          <a:lstStyle/>
          <a:p>
            <a:pPr marL="0" lvl="0" indent="0" algn="just" rtl="0">
              <a:spcBef>
                <a:spcPts val="1000"/>
              </a:spcBef>
              <a:spcAft>
                <a:spcPts val="0"/>
              </a:spcAft>
              <a:buClr>
                <a:schemeClr val="dk1"/>
              </a:buClr>
              <a:buSzPts val="1100"/>
              <a:buFont typeface="Arial"/>
              <a:buNone/>
            </a:pPr>
            <a:r>
              <a:rPr lang="es-ES" sz="2300" dirty="0">
                <a:latin typeface="Arial"/>
                <a:ea typeface="Arial"/>
                <a:cs typeface="Arial"/>
                <a:sym typeface="Arial"/>
              </a:rPr>
              <a:t>El patrón Visitor es una herramienta poderosa del diseño orientado a objetos que permite separar operaciones de las estructuras de datos sobre las que operan. Su principal ventaja es que permite agregar nuevas funcionalidades sin modificar las clases originales, siguiendo el principio de abierto/cerrado. Esto lo hace ideal cuando tienes una jerarquía de clases estable pero necesitas realizar múltiples operaciones sobre sus objetos.</a:t>
            </a:r>
            <a:endParaRPr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subTitle" idx="1"/>
          </p:nvPr>
        </p:nvSpPr>
        <p:spPr>
          <a:xfrm>
            <a:off x="5307300" y="2414248"/>
            <a:ext cx="6759000" cy="2405400"/>
          </a:xfrm>
          <a:prstGeom prst="rect">
            <a:avLst/>
          </a:prstGeom>
          <a:noFill/>
          <a:ln>
            <a:noFill/>
          </a:ln>
        </p:spPr>
        <p:txBody>
          <a:bodyPr spcFirstLastPara="1" wrap="square" lIns="91425" tIns="45700" rIns="91425" bIns="45700" anchor="t" anchorCtr="0">
            <a:normAutofit fontScale="92500" lnSpcReduction="20000"/>
          </a:bodyPr>
          <a:lstStyle/>
          <a:p>
            <a:pPr marL="0" lvl="0" indent="0" algn="just" rtl="0">
              <a:lnSpc>
                <a:spcPct val="90000"/>
              </a:lnSpc>
              <a:spcBef>
                <a:spcPts val="0"/>
              </a:spcBef>
              <a:spcAft>
                <a:spcPts val="0"/>
              </a:spcAft>
              <a:buClr>
                <a:schemeClr val="dk1"/>
              </a:buClr>
              <a:buSzPct val="100000"/>
              <a:buNone/>
            </a:pPr>
            <a:r>
              <a:rPr lang="es-ES" dirty="0"/>
              <a:t>El patrón de comportamiento Visitor permite separar un algoritmo de la estructura de objetos sobre la cual opera, lo que facilita agregar nuevas operaciones a una estructura de objetos sin necesidad de modificar las clases de esos objetos. Este patrón resulta especialmente útil cuando se trabaja con estructuras complejas y jerárquicas, como árboles de sintaxis abstracta, documentos compuestos, o cualquier otro conjunto de objetos relacionados mediante herencia.</a:t>
            </a:r>
            <a:endParaRPr dirty="0"/>
          </a:p>
          <a:p>
            <a:pPr marL="0" lvl="0" indent="0" algn="ctr" rtl="0">
              <a:lnSpc>
                <a:spcPct val="90000"/>
              </a:lnSpc>
              <a:spcBef>
                <a:spcPts val="1000"/>
              </a:spcBef>
              <a:spcAft>
                <a:spcPts val="0"/>
              </a:spcAft>
              <a:buClr>
                <a:schemeClr val="dk1"/>
              </a:buClr>
              <a:buSzPct val="100000"/>
              <a:buNone/>
            </a:pPr>
            <a:endParaRPr dirty="0"/>
          </a:p>
        </p:txBody>
      </p:sp>
      <p:sp>
        <p:nvSpPr>
          <p:cNvPr id="91" name="Google Shape;91;p2"/>
          <p:cNvSpPr txBox="1"/>
          <p:nvPr/>
        </p:nvSpPr>
        <p:spPr>
          <a:xfrm>
            <a:off x="5307291" y="1615359"/>
            <a:ext cx="32289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3600" b="1" i="0" u="none" strike="noStrike" cap="none" dirty="0">
                <a:solidFill>
                  <a:schemeClr val="dk1"/>
                </a:solidFill>
                <a:latin typeface="Calibri"/>
                <a:ea typeface="Calibri"/>
                <a:cs typeface="Calibri"/>
                <a:sym typeface="Calibri"/>
              </a:rPr>
              <a:t>Visitor</a:t>
            </a:r>
            <a:endParaRPr sz="3600" b="1" dirty="0">
              <a:solidFill>
                <a:schemeClr val="dk1"/>
              </a:solidFill>
              <a:latin typeface="Calibri"/>
              <a:ea typeface="Calibri"/>
              <a:cs typeface="Calibri"/>
              <a:sym typeface="Calibri"/>
            </a:endParaRPr>
          </a:p>
        </p:txBody>
      </p:sp>
      <p:pic>
        <p:nvPicPr>
          <p:cNvPr id="92" name="Google Shape;92;p2" descr="Patrón de diseño Visitor"/>
          <p:cNvPicPr preferRelativeResize="0"/>
          <p:nvPr/>
        </p:nvPicPr>
        <p:blipFill rotWithShape="1">
          <a:blip r:embed="rId3">
            <a:alphaModFix/>
          </a:blip>
          <a:srcRect/>
          <a:stretch/>
        </p:blipFill>
        <p:spPr>
          <a:xfrm>
            <a:off x="125689" y="1633804"/>
            <a:ext cx="5181602" cy="335943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ctrTitle"/>
          </p:nvPr>
        </p:nvSpPr>
        <p:spPr>
          <a:xfrm>
            <a:off x="6002800" y="207400"/>
            <a:ext cx="4056600" cy="7197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3600"/>
              <a:buFont typeface="Calibri"/>
              <a:buNone/>
            </a:pPr>
            <a:r>
              <a:rPr lang="es-ES" sz="3600" b="1"/>
              <a:t>Problema Común</a:t>
            </a:r>
            <a:r>
              <a:rPr lang="es-ES" sz="3600"/>
              <a:t> </a:t>
            </a:r>
            <a:endParaRPr sz="3600"/>
          </a:p>
        </p:txBody>
      </p:sp>
      <p:sp>
        <p:nvSpPr>
          <p:cNvPr id="98" name="Google Shape;98;p3"/>
          <p:cNvSpPr txBox="1">
            <a:spLocks noGrp="1"/>
          </p:cNvSpPr>
          <p:nvPr>
            <p:ph type="subTitle" idx="1"/>
          </p:nvPr>
        </p:nvSpPr>
        <p:spPr>
          <a:xfrm>
            <a:off x="4308048" y="1053445"/>
            <a:ext cx="7626285" cy="2949591"/>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ct val="100000"/>
              <a:buNone/>
            </a:pPr>
            <a:r>
              <a:rPr lang="es-ES" dirty="0"/>
              <a:t>Tu equipo desarrolla una aplicación basada en un grafo geográfico, donde cada nodo representa una entidad (como una ciudad, industrial, área turística, etc.) y está conectado a otros si hay un camino real entre ellos. Inicialmente planeaste implementar la exportación a XML(Extensible Markup Language) añadiendo un método a cada clase de nodo, usando recursión y polimorfismo para mantener el código desacoplado.</a:t>
            </a:r>
            <a:endParaRPr dirty="0"/>
          </a:p>
        </p:txBody>
      </p:sp>
      <p:pic>
        <p:nvPicPr>
          <p:cNvPr id="99" name="Google Shape;99;p3" descr="El método de exportación XML tuvo que añadirse a todas las clases de nodo"/>
          <p:cNvPicPr preferRelativeResize="0"/>
          <p:nvPr/>
        </p:nvPicPr>
        <p:blipFill rotWithShape="1">
          <a:blip r:embed="rId3">
            <a:alphaModFix/>
          </a:blip>
          <a:srcRect/>
          <a:stretch/>
        </p:blipFill>
        <p:spPr>
          <a:xfrm>
            <a:off x="601681" y="3351732"/>
            <a:ext cx="5984054" cy="34394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a:spLocks noGrp="1"/>
          </p:cNvSpPr>
          <p:nvPr>
            <p:ph type="title"/>
          </p:nvPr>
        </p:nvSpPr>
        <p:spPr>
          <a:xfrm>
            <a:off x="6524775" y="330200"/>
            <a:ext cx="2152800" cy="6825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s-ES" b="1"/>
              <a:t>Solución</a:t>
            </a:r>
            <a:endParaRPr b="1"/>
          </a:p>
        </p:txBody>
      </p:sp>
      <p:sp>
        <p:nvSpPr>
          <p:cNvPr id="105" name="Google Shape;105;p4"/>
          <p:cNvSpPr txBox="1">
            <a:spLocks noGrp="1"/>
          </p:cNvSpPr>
          <p:nvPr>
            <p:ph type="body" idx="1"/>
          </p:nvPr>
        </p:nvSpPr>
        <p:spPr>
          <a:xfrm>
            <a:off x="4505325" y="1254125"/>
            <a:ext cx="7543800" cy="3394200"/>
          </a:xfrm>
          <a:prstGeom prst="rect">
            <a:avLst/>
          </a:prstGeom>
          <a:noFill/>
          <a:ln>
            <a:noFill/>
          </a:ln>
        </p:spPr>
        <p:txBody>
          <a:bodyPr spcFirstLastPara="1" wrap="square" lIns="91425" tIns="45700" rIns="91425" bIns="45700" anchor="t" anchorCtr="0">
            <a:normAutofit/>
          </a:bodyPr>
          <a:lstStyle/>
          <a:p>
            <a:pPr marL="0" lvl="0" indent="0" algn="just" rtl="0">
              <a:lnSpc>
                <a:spcPct val="90000"/>
              </a:lnSpc>
              <a:spcBef>
                <a:spcPts val="0"/>
              </a:spcBef>
              <a:spcAft>
                <a:spcPts val="0"/>
              </a:spcAft>
              <a:buClr>
                <a:schemeClr val="dk1"/>
              </a:buClr>
              <a:buSzPts val="2800"/>
              <a:buNone/>
            </a:pPr>
            <a:r>
              <a:rPr lang="es-ES" dirty="0"/>
              <a:t>El patrón de diseño Visitor sugiere nuevos comportamientos en clases separada llamadas visitantes en lugar de las clases existentes. El comportamiento varía según el tipo de objeto (como en distintos tipos de nodos del grafo), el visitante define múltiples métodos, uno por cada tipo de objeto, para manejar esas diferencias de forma específica.</a:t>
            </a:r>
            <a:endParaRPr dirty="0"/>
          </a:p>
          <a:p>
            <a:pPr marL="228600" lvl="0" indent="-50800" algn="l" rtl="0">
              <a:lnSpc>
                <a:spcPct val="90000"/>
              </a:lnSpc>
              <a:spcBef>
                <a:spcPts val="1000"/>
              </a:spcBef>
              <a:spcAft>
                <a:spcPts val="0"/>
              </a:spcAft>
              <a:buClr>
                <a:schemeClr val="dk1"/>
              </a:buClr>
              <a:buSzPts val="2800"/>
              <a:buNone/>
            </a:pPr>
            <a:endParaRPr dirty="0"/>
          </a:p>
        </p:txBody>
      </p:sp>
      <p:pic>
        <p:nvPicPr>
          <p:cNvPr id="106" name="Google Shape;106;p4" descr="Exportando el grafo a XML"/>
          <p:cNvPicPr preferRelativeResize="0"/>
          <p:nvPr/>
        </p:nvPicPr>
        <p:blipFill rotWithShape="1">
          <a:blip r:embed="rId3">
            <a:alphaModFix/>
          </a:blip>
          <a:srcRect/>
          <a:stretch/>
        </p:blipFill>
        <p:spPr>
          <a:xfrm>
            <a:off x="514350" y="3905250"/>
            <a:ext cx="5334000" cy="2809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5"/>
          <p:cNvSpPr txBox="1">
            <a:spLocks noGrp="1"/>
          </p:cNvSpPr>
          <p:nvPr>
            <p:ph type="title"/>
          </p:nvPr>
        </p:nvSpPr>
        <p:spPr>
          <a:xfrm>
            <a:off x="4229099" y="212725"/>
            <a:ext cx="3600600" cy="9969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s-ES" sz="4800" b="1"/>
              <a:t>Características</a:t>
            </a:r>
            <a:endParaRPr sz="4800" b="1"/>
          </a:p>
        </p:txBody>
      </p:sp>
      <p:sp>
        <p:nvSpPr>
          <p:cNvPr id="112" name="Google Shape;112;p5"/>
          <p:cNvSpPr txBox="1">
            <a:spLocks noGrp="1"/>
          </p:cNvSpPr>
          <p:nvPr>
            <p:ph type="body" idx="1"/>
          </p:nvPr>
        </p:nvSpPr>
        <p:spPr>
          <a:xfrm>
            <a:off x="5822618" y="1133124"/>
            <a:ext cx="6211310" cy="5597613"/>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dk1"/>
              </a:buClr>
              <a:buSzPct val="100000"/>
              <a:buNone/>
            </a:pPr>
            <a:r>
              <a:rPr lang="es-ES" sz="7200" dirty="0"/>
              <a:t> </a:t>
            </a:r>
            <a:r>
              <a:rPr lang="es-ES" sz="3000" dirty="0"/>
              <a:t>Conceptuales</a:t>
            </a:r>
            <a:endParaRPr sz="7200" dirty="0"/>
          </a:p>
          <a:p>
            <a:pPr marL="0" indent="0" eaLnBrk="0" fontAlgn="base" hangingPunct="0">
              <a:lnSpc>
                <a:spcPct val="100000"/>
              </a:lnSpc>
              <a:spcBef>
                <a:spcPct val="0"/>
              </a:spcBef>
              <a:spcAft>
                <a:spcPct val="0"/>
              </a:spcAft>
              <a:buClrTx/>
              <a:buSzTx/>
              <a:buNone/>
            </a:pPr>
            <a:r>
              <a:rPr lang="en-US" altLang="en-US" sz="2200" dirty="0">
                <a:solidFill>
                  <a:schemeClr val="tx1"/>
                </a:solidFill>
                <a:latin typeface="Arial" panose="020B0604020202020204" pitchFamily="34" charset="0"/>
              </a:rPr>
              <a:t>1.  Separación de responsabilidades</a:t>
            </a:r>
          </a:p>
          <a:p>
            <a:pPr marL="0" indent="0" eaLnBrk="0" fontAlgn="base" hangingPunct="0">
              <a:lnSpc>
                <a:spcPct val="100000"/>
              </a:lnSpc>
              <a:spcBef>
                <a:spcPct val="0"/>
              </a:spcBef>
              <a:spcAft>
                <a:spcPct val="0"/>
              </a:spcAft>
              <a:buClrTx/>
              <a:buSzTx/>
              <a:buNone/>
            </a:pPr>
            <a:br>
              <a:rPr lang="en-US" altLang="en-US" sz="2200" dirty="0">
                <a:solidFill>
                  <a:schemeClr val="tx1"/>
                </a:solidFill>
                <a:latin typeface="Arial" panose="020B0604020202020204" pitchFamily="34" charset="0"/>
              </a:rPr>
            </a:br>
            <a:r>
              <a:rPr lang="en-US" altLang="en-US" sz="2200" dirty="0">
                <a:solidFill>
                  <a:schemeClr val="tx1"/>
                </a:solidFill>
                <a:latin typeface="Arial" panose="020B0604020202020204" pitchFamily="34" charset="0"/>
              </a:rPr>
              <a:t>Se separa claramente qué hace el objeto y qué operación externa se le aplica.</a:t>
            </a:r>
          </a:p>
          <a:p>
            <a:pPr marL="0" lvl="0" indent="0" eaLnBrk="0" fontAlgn="base" hangingPunct="0">
              <a:lnSpc>
                <a:spcPct val="100000"/>
              </a:lnSpc>
              <a:spcBef>
                <a:spcPct val="0"/>
              </a:spcBef>
              <a:spcAft>
                <a:spcPct val="0"/>
              </a:spcAft>
              <a:buClrTx/>
              <a:buSzTx/>
              <a:buNone/>
            </a:pPr>
            <a:r>
              <a:rPr lang="en-US" altLang="en-US" sz="2200" dirty="0">
                <a:solidFill>
                  <a:schemeClr val="tx1"/>
                </a:solidFill>
                <a:latin typeface="Arial" panose="020B0604020202020204" pitchFamily="34" charset="0"/>
              </a:rPr>
              <a:t>2. Extensibilidad de operaciones</a:t>
            </a:r>
          </a:p>
          <a:p>
            <a:pPr marL="0" lvl="0" indent="0" eaLnBrk="0" fontAlgn="base" hangingPunct="0">
              <a:lnSpc>
                <a:spcPct val="100000"/>
              </a:lnSpc>
              <a:spcBef>
                <a:spcPct val="0"/>
              </a:spcBef>
              <a:spcAft>
                <a:spcPct val="0"/>
              </a:spcAft>
              <a:buClrTx/>
              <a:buSzTx/>
              <a:buNone/>
            </a:pPr>
            <a:br>
              <a:rPr lang="en-US" altLang="en-US" sz="2200" dirty="0">
                <a:solidFill>
                  <a:schemeClr val="tx1"/>
                </a:solidFill>
                <a:latin typeface="Arial" panose="020B0604020202020204" pitchFamily="34" charset="0"/>
              </a:rPr>
            </a:br>
            <a:r>
              <a:rPr lang="en-US" altLang="en-US" sz="2200" dirty="0">
                <a:solidFill>
                  <a:schemeClr val="tx1"/>
                </a:solidFill>
                <a:latin typeface="Arial" panose="020B0604020202020204" pitchFamily="34" charset="0"/>
              </a:rPr>
              <a:t>Podemos agregar nuevas operaciones sin modificar las clases de los objetos.</a:t>
            </a:r>
          </a:p>
          <a:p>
            <a:pPr marL="0" lvl="0" indent="0" eaLnBrk="0" fontAlgn="base" hangingPunct="0">
              <a:lnSpc>
                <a:spcPct val="100000"/>
              </a:lnSpc>
              <a:spcBef>
                <a:spcPct val="0"/>
              </a:spcBef>
              <a:spcAft>
                <a:spcPct val="0"/>
              </a:spcAft>
              <a:buClrTx/>
              <a:buSzTx/>
              <a:buNone/>
            </a:pPr>
            <a:r>
              <a:rPr lang="en-US" altLang="en-US" sz="2200" dirty="0">
                <a:solidFill>
                  <a:schemeClr val="tx1"/>
                </a:solidFill>
                <a:latin typeface="Arial" panose="020B0604020202020204" pitchFamily="34" charset="0"/>
              </a:rPr>
              <a:t>3. Polimorfismo doble (Double Dispatch)</a:t>
            </a:r>
            <a:br>
              <a:rPr lang="en-US" altLang="en-US" sz="2200" dirty="0">
                <a:solidFill>
                  <a:schemeClr val="tx1"/>
                </a:solidFill>
                <a:latin typeface="Arial" panose="020B0604020202020204" pitchFamily="34" charset="0"/>
              </a:rPr>
            </a:br>
            <a:r>
              <a:rPr lang="en-US" altLang="en-US" sz="2200" dirty="0">
                <a:solidFill>
                  <a:schemeClr val="tx1"/>
                </a:solidFill>
                <a:latin typeface="Arial" panose="020B0604020202020204" pitchFamily="34" charset="0"/>
              </a:rPr>
              <a:t> Permite decidir la operación correcta según el objeto y el visitante involucrados.</a:t>
            </a:r>
          </a:p>
          <a:p>
            <a:pPr marL="0" lvl="0" indent="0" eaLnBrk="0" fontAlgn="base" hangingPunct="0">
              <a:lnSpc>
                <a:spcPct val="100000"/>
              </a:lnSpc>
              <a:spcBef>
                <a:spcPct val="0"/>
              </a:spcBef>
              <a:spcAft>
                <a:spcPct val="0"/>
              </a:spcAft>
              <a:buClrTx/>
              <a:buSzTx/>
              <a:buNone/>
            </a:pPr>
            <a:r>
              <a:rPr lang="en-US" altLang="en-US" sz="2200" dirty="0">
                <a:solidFill>
                  <a:schemeClr val="tx1"/>
                </a:solidFill>
                <a:latin typeface="Arial" panose="020B0604020202020204" pitchFamily="34" charset="0"/>
              </a:rPr>
              <a:t>4. Organización estructurada</a:t>
            </a:r>
            <a:br>
              <a:rPr lang="en-US" altLang="en-US" sz="2200" dirty="0">
                <a:solidFill>
                  <a:schemeClr val="tx1"/>
                </a:solidFill>
                <a:latin typeface="Arial" panose="020B0604020202020204" pitchFamily="34" charset="0"/>
              </a:rPr>
            </a:br>
            <a:r>
              <a:rPr lang="en-US" altLang="en-US" sz="2200" dirty="0">
                <a:solidFill>
                  <a:schemeClr val="tx1"/>
                </a:solidFill>
                <a:latin typeface="Arial" panose="020B0604020202020204" pitchFamily="34" charset="0"/>
              </a:rPr>
              <a:t>Se logra un diseño más limpio y modular al separar lógica de comportamiento.</a:t>
            </a:r>
          </a:p>
        </p:txBody>
      </p:sp>
      <p:sp>
        <p:nvSpPr>
          <p:cNvPr id="113" name="Google Shape;113;p5"/>
          <p:cNvSpPr txBox="1">
            <a:spLocks noGrp="1"/>
          </p:cNvSpPr>
          <p:nvPr>
            <p:ph type="body" idx="2"/>
          </p:nvPr>
        </p:nvSpPr>
        <p:spPr>
          <a:xfrm>
            <a:off x="158072" y="1627417"/>
            <a:ext cx="5695971" cy="433032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200"/>
              <a:buNone/>
            </a:pPr>
            <a:r>
              <a:rPr lang="es-ES" sz="2200" dirty="0"/>
              <a:t>    </a:t>
            </a:r>
            <a:r>
              <a:rPr lang="es-ES" dirty="0"/>
              <a:t>Técnicas</a:t>
            </a:r>
            <a:endParaRPr sz="2200" dirty="0"/>
          </a:p>
          <a:p>
            <a:pPr lvl="0" indent="-457200" algn="l" rtl="0">
              <a:lnSpc>
                <a:spcPct val="90000"/>
              </a:lnSpc>
              <a:spcBef>
                <a:spcPts val="1000"/>
              </a:spcBef>
              <a:spcAft>
                <a:spcPts val="0"/>
              </a:spcAft>
              <a:buClr>
                <a:schemeClr val="dk1"/>
              </a:buClr>
              <a:buSzPts val="2200"/>
              <a:buFont typeface="+mj-lt"/>
              <a:buAutoNum type="arabicPeriod"/>
            </a:pPr>
            <a:r>
              <a:rPr lang="es-ES" sz="2000" dirty="0"/>
              <a:t>Uso del método accept() en los elementos</a:t>
            </a:r>
          </a:p>
          <a:p>
            <a:pPr marL="228600" lvl="0" indent="-228600" algn="l" rtl="0">
              <a:lnSpc>
                <a:spcPct val="90000"/>
              </a:lnSpc>
              <a:spcBef>
                <a:spcPts val="1000"/>
              </a:spcBef>
              <a:spcAft>
                <a:spcPts val="0"/>
              </a:spcAft>
              <a:buClr>
                <a:schemeClr val="dk1"/>
              </a:buClr>
              <a:buSzPts val="2200"/>
              <a:buChar char="•"/>
            </a:pPr>
            <a:r>
              <a:rPr lang="es-CO" sz="1800" dirty="0"/>
              <a:t>Es el método en que cada objetivó debe aceptar un vistante</a:t>
            </a:r>
            <a:endParaRPr sz="1800" dirty="0"/>
          </a:p>
          <a:p>
            <a:pPr marL="0" lvl="0" indent="0" algn="l" rtl="0">
              <a:lnSpc>
                <a:spcPct val="90000"/>
              </a:lnSpc>
              <a:spcBef>
                <a:spcPts val="1000"/>
              </a:spcBef>
              <a:spcAft>
                <a:spcPts val="0"/>
              </a:spcAft>
              <a:buClr>
                <a:schemeClr val="dk1"/>
              </a:buClr>
              <a:buSzPts val="2200"/>
              <a:buNone/>
            </a:pPr>
            <a:r>
              <a:rPr lang="es-ES" sz="2200" dirty="0"/>
              <a:t>2. </a:t>
            </a:r>
            <a:r>
              <a:rPr lang="es-ES" sz="2000" dirty="0"/>
              <a:t>Implementación de métodos visit Tipo() en el visitante</a:t>
            </a:r>
          </a:p>
          <a:p>
            <a:pPr marL="228600" lvl="0" indent="-228600" algn="l" rtl="0">
              <a:lnSpc>
                <a:spcPct val="90000"/>
              </a:lnSpc>
              <a:spcBef>
                <a:spcPts val="1000"/>
              </a:spcBef>
              <a:spcAft>
                <a:spcPts val="0"/>
              </a:spcAft>
              <a:buClr>
                <a:schemeClr val="dk1"/>
              </a:buClr>
              <a:buSzPts val="2200"/>
              <a:buChar char="•"/>
            </a:pPr>
            <a:r>
              <a:rPr lang="es-ES" sz="1800" dirty="0"/>
              <a:t>Define un método para cada tipo de objecto</a:t>
            </a:r>
            <a:endParaRPr sz="1800" dirty="0"/>
          </a:p>
          <a:p>
            <a:pPr marL="0" lvl="0" indent="0" algn="l" rtl="0">
              <a:lnSpc>
                <a:spcPct val="90000"/>
              </a:lnSpc>
              <a:spcBef>
                <a:spcPts val="1000"/>
              </a:spcBef>
              <a:spcAft>
                <a:spcPts val="0"/>
              </a:spcAft>
              <a:buClr>
                <a:schemeClr val="dk1"/>
              </a:buClr>
              <a:buSzPts val="2200"/>
              <a:buNone/>
            </a:pPr>
            <a:r>
              <a:rPr lang="es-ES" sz="2200" dirty="0"/>
              <a:t>3. </a:t>
            </a:r>
            <a:r>
              <a:rPr lang="es-ES" sz="2000" dirty="0"/>
              <a:t>Aplicación de Double Dispatch</a:t>
            </a:r>
          </a:p>
          <a:p>
            <a:pPr marL="228600" lvl="0" indent="-228600" algn="l" rtl="0">
              <a:lnSpc>
                <a:spcPct val="90000"/>
              </a:lnSpc>
              <a:spcBef>
                <a:spcPts val="1000"/>
              </a:spcBef>
              <a:spcAft>
                <a:spcPts val="0"/>
              </a:spcAft>
              <a:buClr>
                <a:schemeClr val="dk1"/>
              </a:buClr>
              <a:buSzPts val="2200"/>
              <a:buChar char="•"/>
            </a:pPr>
            <a:r>
              <a:rPr lang="es-ES" sz="1800" dirty="0"/>
              <a:t>Determina  la operación adecuada según el tipo</a:t>
            </a:r>
            <a:endParaRPr sz="1800" dirty="0"/>
          </a:p>
          <a:p>
            <a:pPr marL="0" lvl="0" indent="0" algn="l" rtl="0">
              <a:lnSpc>
                <a:spcPct val="90000"/>
              </a:lnSpc>
              <a:spcBef>
                <a:spcPts val="1000"/>
              </a:spcBef>
              <a:spcAft>
                <a:spcPts val="0"/>
              </a:spcAft>
              <a:buClr>
                <a:schemeClr val="dk1"/>
              </a:buClr>
              <a:buSzPts val="2200"/>
              <a:buNone/>
            </a:pPr>
            <a:r>
              <a:rPr lang="es-ES" sz="2200" dirty="0"/>
              <a:t>4. </a:t>
            </a:r>
            <a:r>
              <a:rPr lang="es-ES" sz="2000" dirty="0"/>
              <a:t>Separación entre estructura y operación</a:t>
            </a:r>
          </a:p>
          <a:p>
            <a:pPr indent="-457200">
              <a:buSzPts val="2200"/>
            </a:pPr>
            <a:r>
              <a:rPr lang="es-CO" sz="1800" dirty="0"/>
              <a:t>Objetivo mantine su estructura y las operaciones se define en lis visitantes </a:t>
            </a:r>
            <a:endParaRPr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6"/>
          <p:cNvSpPr txBox="1">
            <a:spLocks noGrp="1"/>
          </p:cNvSpPr>
          <p:nvPr>
            <p:ph type="title"/>
          </p:nvPr>
        </p:nvSpPr>
        <p:spPr>
          <a:xfrm>
            <a:off x="3676650" y="38100"/>
            <a:ext cx="4686300" cy="757238"/>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chemeClr val="dk1"/>
              </a:buClr>
              <a:buSzPct val="100000"/>
              <a:buFont typeface="Calibri"/>
              <a:buNone/>
            </a:pPr>
            <a:r>
              <a:rPr lang="es-ES" b="1" dirty="0"/>
              <a:t>Estructura de Visitor</a:t>
            </a:r>
            <a:endParaRPr b="1" dirty="0"/>
          </a:p>
        </p:txBody>
      </p:sp>
      <p:sp>
        <p:nvSpPr>
          <p:cNvPr id="119" name="Google Shape;119;p6"/>
          <p:cNvSpPr txBox="1">
            <a:spLocks noGrp="1"/>
          </p:cNvSpPr>
          <p:nvPr>
            <p:ph type="body" idx="1"/>
          </p:nvPr>
        </p:nvSpPr>
        <p:spPr>
          <a:xfrm>
            <a:off x="209550" y="930276"/>
            <a:ext cx="5181600" cy="3537000"/>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1800"/>
              <a:buChar char="•"/>
            </a:pPr>
            <a:r>
              <a:rPr lang="es-ES" sz="1800"/>
              <a:t>La interfaz Visitante define varios métodos adaptados a distintos tipos de objetos, permitiendo aplicar operaciones específicas sin modificar sus clases.</a:t>
            </a:r>
            <a:endParaRPr/>
          </a:p>
          <a:p>
            <a:pPr marL="228600" lvl="0" indent="-228600" algn="just" rtl="0">
              <a:lnSpc>
                <a:spcPct val="90000"/>
              </a:lnSpc>
              <a:spcBef>
                <a:spcPts val="1000"/>
              </a:spcBef>
              <a:spcAft>
                <a:spcPts val="0"/>
              </a:spcAft>
              <a:buClr>
                <a:schemeClr val="dk1"/>
              </a:buClr>
              <a:buSzPts val="1800"/>
              <a:buChar char="•"/>
            </a:pPr>
            <a:r>
              <a:rPr lang="es-ES" sz="1800"/>
              <a:t>Cada Visitante Concreto implementa varias versiones de los mismos comportamientos, personalizadas para las distintas clases de elemento concreto.</a:t>
            </a:r>
            <a:endParaRPr/>
          </a:p>
          <a:p>
            <a:pPr marL="228600" lvl="0" indent="-228600" algn="just" rtl="0">
              <a:lnSpc>
                <a:spcPct val="90000"/>
              </a:lnSpc>
              <a:spcBef>
                <a:spcPts val="1000"/>
              </a:spcBef>
              <a:spcAft>
                <a:spcPts val="0"/>
              </a:spcAft>
              <a:buClr>
                <a:schemeClr val="dk1"/>
              </a:buClr>
              <a:buSzPts val="1800"/>
              <a:buChar char="•"/>
            </a:pPr>
            <a:r>
              <a:rPr lang="es-ES" sz="1800"/>
              <a:t>La interfaz Elemento declara un método para “aceptar” visitantes. Este método deberá contar con un parámetro declarado con el tipo de la interfaz visitante.</a:t>
            </a:r>
            <a:br>
              <a:rPr lang="es-ES"/>
            </a:br>
            <a:endParaRPr/>
          </a:p>
        </p:txBody>
      </p:sp>
      <p:sp>
        <p:nvSpPr>
          <p:cNvPr id="120" name="Google Shape;120;p6"/>
          <p:cNvSpPr txBox="1">
            <a:spLocks noGrp="1"/>
          </p:cNvSpPr>
          <p:nvPr>
            <p:ph type="body" idx="2"/>
          </p:nvPr>
        </p:nvSpPr>
        <p:spPr>
          <a:xfrm>
            <a:off x="190502" y="4140200"/>
            <a:ext cx="5181600" cy="2355900"/>
          </a:xfrm>
          <a:prstGeom prst="rect">
            <a:avLst/>
          </a:prstGeom>
          <a:noFill/>
          <a:ln>
            <a:noFill/>
          </a:ln>
        </p:spPr>
        <p:txBody>
          <a:bodyPr spcFirstLastPara="1" wrap="square" lIns="91425" tIns="45700" rIns="91425" bIns="45700" anchor="t" anchorCtr="0">
            <a:normAutofit lnSpcReduction="10000"/>
          </a:bodyPr>
          <a:lstStyle/>
          <a:p>
            <a:pPr marL="228600" lvl="0" indent="-228600" algn="just" rtl="0">
              <a:lnSpc>
                <a:spcPct val="90000"/>
              </a:lnSpc>
              <a:spcBef>
                <a:spcPts val="0"/>
              </a:spcBef>
              <a:spcAft>
                <a:spcPts val="0"/>
              </a:spcAft>
              <a:buClr>
                <a:schemeClr val="dk1"/>
              </a:buClr>
              <a:buSzPts val="1700"/>
              <a:buChar char="•"/>
            </a:pPr>
            <a:r>
              <a:rPr lang="es-ES" sz="1700"/>
              <a:t>Cada Elemento Concreto debe sobrescribir el método de aceptación para redirigir la llamada al método específico del visitante que corresponde a su propia clase. Esto permite que el visitante aplique la operación correcta según el tipo del elemento.</a:t>
            </a:r>
            <a:endParaRPr/>
          </a:p>
          <a:p>
            <a:pPr marL="228600" lvl="0" indent="-228600" algn="just" rtl="0">
              <a:lnSpc>
                <a:spcPct val="90000"/>
              </a:lnSpc>
              <a:spcBef>
                <a:spcPts val="1000"/>
              </a:spcBef>
              <a:spcAft>
                <a:spcPts val="0"/>
              </a:spcAft>
              <a:buClr>
                <a:schemeClr val="dk1"/>
              </a:buClr>
              <a:buSzPts val="1800"/>
              <a:buChar char="•"/>
            </a:pPr>
            <a:r>
              <a:rPr lang="es-ES" sz="1800"/>
              <a:t>El </a:t>
            </a:r>
            <a:r>
              <a:rPr lang="es-ES" sz="1800" b="1"/>
              <a:t>Cliente</a:t>
            </a:r>
            <a:r>
              <a:rPr lang="es-ES" sz="1800"/>
              <a:t> suele ser una colección u objeto complejo (como un árbol </a:t>
            </a:r>
            <a:r>
              <a:rPr lang="es-ES" sz="1800" i="1"/>
              <a:t>Composite</a:t>
            </a:r>
            <a:r>
              <a:rPr lang="es-ES" sz="1800"/>
              <a:t>) que opera sobre interfaces abstractas, sin conocer las clases concretas de los elementos que contiene.</a:t>
            </a:r>
            <a:endParaRPr sz="1700"/>
          </a:p>
        </p:txBody>
      </p:sp>
      <p:pic>
        <p:nvPicPr>
          <p:cNvPr id="121" name="Google Shape;121;p6" descr="Estructura del patrón de diseño Visitor"/>
          <p:cNvPicPr preferRelativeResize="0"/>
          <p:nvPr/>
        </p:nvPicPr>
        <p:blipFill rotWithShape="1">
          <a:blip r:embed="rId3">
            <a:alphaModFix/>
          </a:blip>
          <a:srcRect/>
          <a:stretch/>
        </p:blipFill>
        <p:spPr>
          <a:xfrm>
            <a:off x="6106075" y="1062575"/>
            <a:ext cx="5854750" cy="5347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7"/>
          <p:cNvSpPr txBox="1">
            <a:spLocks noGrp="1"/>
          </p:cNvSpPr>
          <p:nvPr>
            <p:ph type="ctrTitle"/>
          </p:nvPr>
        </p:nvSpPr>
        <p:spPr>
          <a:xfrm>
            <a:off x="1714500" y="76200"/>
            <a:ext cx="4211100" cy="909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s-ES" b="1"/>
              <a:t>Aplicabilidad</a:t>
            </a:r>
            <a:endParaRPr b="1"/>
          </a:p>
        </p:txBody>
      </p:sp>
      <p:sp>
        <p:nvSpPr>
          <p:cNvPr id="127" name="Google Shape;127;p7"/>
          <p:cNvSpPr txBox="1">
            <a:spLocks noGrp="1"/>
          </p:cNvSpPr>
          <p:nvPr>
            <p:ph type="subTitle" idx="1"/>
          </p:nvPr>
        </p:nvSpPr>
        <p:spPr>
          <a:xfrm>
            <a:off x="152400" y="1538288"/>
            <a:ext cx="6962775" cy="5091112"/>
          </a:xfrm>
          <a:prstGeom prst="rect">
            <a:avLst/>
          </a:prstGeom>
          <a:noFill/>
          <a:ln>
            <a:noFill/>
          </a:ln>
        </p:spPr>
        <p:txBody>
          <a:bodyPr spcFirstLastPara="1" wrap="square" lIns="91425" tIns="45700" rIns="91425" bIns="45700" anchor="t" anchorCtr="0">
            <a:noAutofit/>
          </a:bodyPr>
          <a:lstStyle/>
          <a:p>
            <a:pPr marL="285750" lvl="0" indent="-285750" algn="just" rtl="0">
              <a:lnSpc>
                <a:spcPct val="90000"/>
              </a:lnSpc>
              <a:spcBef>
                <a:spcPts val="0"/>
              </a:spcBef>
              <a:spcAft>
                <a:spcPts val="0"/>
              </a:spcAft>
              <a:buClr>
                <a:schemeClr val="dk1"/>
              </a:buClr>
              <a:buSzPts val="1700"/>
              <a:buFont typeface="Arial"/>
              <a:buChar char="•"/>
            </a:pPr>
            <a:r>
              <a:rPr lang="es-ES" sz="1700" dirty="0"/>
              <a:t>Utiliza el patrón Visitor cuando necesites realizar una operación sobre todos los elementos de una compleja estructura de objetos (por ejemplo, un árbol de objetos).</a:t>
            </a:r>
            <a:endParaRPr dirty="0"/>
          </a:p>
          <a:p>
            <a:pPr marL="285750" lvl="0" indent="-285750" algn="just" rtl="0">
              <a:lnSpc>
                <a:spcPct val="90000"/>
              </a:lnSpc>
              <a:spcBef>
                <a:spcPts val="1000"/>
              </a:spcBef>
              <a:spcAft>
                <a:spcPts val="0"/>
              </a:spcAft>
              <a:buClr>
                <a:schemeClr val="dk1"/>
              </a:buClr>
              <a:buSzPts val="1700"/>
              <a:buFont typeface="Arial"/>
              <a:buChar char="•"/>
            </a:pPr>
            <a:r>
              <a:rPr lang="es-ES" sz="1700" dirty="0"/>
              <a:t> El patrón Visitor te permite ejecutar una operación sobre un grupo de objetos con diferentes clases, haciendo que un objeto visitante implemente distintas variantes de la misma operación que correspondan a todas las clases objetivo.</a:t>
            </a:r>
            <a:endParaRPr dirty="0"/>
          </a:p>
          <a:p>
            <a:pPr marL="285750" lvl="0" indent="-285750" algn="just" rtl="0">
              <a:lnSpc>
                <a:spcPct val="90000"/>
              </a:lnSpc>
              <a:spcBef>
                <a:spcPts val="1000"/>
              </a:spcBef>
              <a:spcAft>
                <a:spcPts val="0"/>
              </a:spcAft>
              <a:buClr>
                <a:schemeClr val="dk1"/>
              </a:buClr>
              <a:buSzPts val="1700"/>
              <a:buFont typeface="Arial"/>
              <a:buChar char="•"/>
            </a:pPr>
            <a:r>
              <a:rPr lang="es-ES" sz="1700" dirty="0"/>
              <a:t> Utiliza el patrón Visitor para limpiar la lógica de negocio de comportamientos auxiliares.</a:t>
            </a:r>
            <a:endParaRPr dirty="0"/>
          </a:p>
          <a:p>
            <a:pPr marL="285750" lvl="0" indent="-285750" algn="just" rtl="0">
              <a:lnSpc>
                <a:spcPct val="90000"/>
              </a:lnSpc>
              <a:spcBef>
                <a:spcPts val="1000"/>
              </a:spcBef>
              <a:spcAft>
                <a:spcPts val="0"/>
              </a:spcAft>
              <a:buClr>
                <a:schemeClr val="dk1"/>
              </a:buClr>
              <a:buSzPts val="1700"/>
              <a:buFont typeface="Arial"/>
              <a:buChar char="•"/>
            </a:pPr>
            <a:r>
              <a:rPr lang="es-ES" sz="1700" dirty="0"/>
              <a:t> El patrón te permite hacer que las clases primarias de tu aplicación estén más centradas en sus trabajos principales extrayendo el resto de los comportamientos y poniéndolos dentro de un grupo de clases visitantes.</a:t>
            </a:r>
            <a:endParaRPr dirty="0"/>
          </a:p>
          <a:p>
            <a:pPr marL="285750" lvl="0" indent="-285750" algn="just" rtl="0">
              <a:lnSpc>
                <a:spcPct val="90000"/>
              </a:lnSpc>
              <a:spcBef>
                <a:spcPts val="1000"/>
              </a:spcBef>
              <a:spcAft>
                <a:spcPts val="0"/>
              </a:spcAft>
              <a:buClr>
                <a:schemeClr val="dk1"/>
              </a:buClr>
              <a:buSzPts val="1700"/>
              <a:buFont typeface="Arial"/>
              <a:buChar char="•"/>
            </a:pPr>
            <a:r>
              <a:rPr lang="es-ES" sz="1700" dirty="0"/>
              <a:t> Utiliza el patrón cuando un comportamiento solo tenga sentido en algunas clases de una jerarquía de clases, pero no en otras.</a:t>
            </a:r>
            <a:endParaRPr dirty="0"/>
          </a:p>
          <a:p>
            <a:pPr marL="285750" lvl="0" indent="-285750" algn="just" rtl="0">
              <a:lnSpc>
                <a:spcPct val="90000"/>
              </a:lnSpc>
              <a:spcBef>
                <a:spcPts val="1000"/>
              </a:spcBef>
              <a:spcAft>
                <a:spcPts val="0"/>
              </a:spcAft>
              <a:buClr>
                <a:schemeClr val="dk1"/>
              </a:buClr>
              <a:buSzPts val="1700"/>
              <a:buFont typeface="Arial"/>
              <a:buChar char="•"/>
            </a:pPr>
            <a:r>
              <a:rPr lang="es-ES" sz="1700" dirty="0"/>
              <a:t> Puedes extraer este comportamiento y ponerlo en una clase visitante separada e implementar únicamente aquellos métodos visitantes que acepten objetos de clases relevantes, dejando el resto vacíos.</a:t>
            </a:r>
            <a:endParaRPr sz="1700" dirty="0"/>
          </a:p>
        </p:txBody>
      </p:sp>
      <p:pic>
        <p:nvPicPr>
          <p:cNvPr id="128" name="Google Shape;128;p7" descr="¿Usar imágenes propias o imágenes de stock? | Ideas Con Café"/>
          <p:cNvPicPr preferRelativeResize="0"/>
          <p:nvPr/>
        </p:nvPicPr>
        <p:blipFill rotWithShape="1">
          <a:blip r:embed="rId3">
            <a:alphaModFix/>
          </a:blip>
          <a:srcRect l="9574" r="18824"/>
          <a:stretch/>
        </p:blipFill>
        <p:spPr>
          <a:xfrm>
            <a:off x="7281692" y="10"/>
            <a:ext cx="4910308" cy="685799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8"/>
          <p:cNvSpPr txBox="1">
            <a:spLocks noGrp="1"/>
          </p:cNvSpPr>
          <p:nvPr>
            <p:ph type="ctrTitle"/>
          </p:nvPr>
        </p:nvSpPr>
        <p:spPr>
          <a:xfrm>
            <a:off x="2819400" y="0"/>
            <a:ext cx="7526400" cy="7668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chemeClr val="dk1"/>
              </a:buClr>
              <a:buSzPct val="100000"/>
              <a:buFont typeface="Calibri"/>
              <a:buNone/>
            </a:pPr>
            <a:r>
              <a:rPr lang="es-ES" b="1"/>
              <a:t>Cómo implementarlo</a:t>
            </a:r>
            <a:endParaRPr b="1"/>
          </a:p>
        </p:txBody>
      </p:sp>
      <p:sp>
        <p:nvSpPr>
          <p:cNvPr id="134" name="Google Shape;134;p8"/>
          <p:cNvSpPr txBox="1">
            <a:spLocks noGrp="1"/>
          </p:cNvSpPr>
          <p:nvPr>
            <p:ph type="subTitle" idx="1"/>
          </p:nvPr>
        </p:nvSpPr>
        <p:spPr>
          <a:xfrm>
            <a:off x="1528763" y="1200863"/>
            <a:ext cx="9144000" cy="5091000"/>
          </a:xfrm>
          <a:prstGeom prst="rect">
            <a:avLst/>
          </a:prstGeom>
          <a:noFill/>
          <a:ln>
            <a:noFill/>
          </a:ln>
        </p:spPr>
        <p:txBody>
          <a:bodyPr spcFirstLastPara="1" wrap="square" lIns="91425" tIns="45700" rIns="91425" bIns="45700" anchor="t" anchorCtr="0">
            <a:normAutofit fontScale="25000" lnSpcReduction="20000"/>
          </a:bodyPr>
          <a:lstStyle/>
          <a:p>
            <a:pPr marL="342900" lvl="0" indent="-342900" algn="just" rtl="0">
              <a:lnSpc>
                <a:spcPct val="90000"/>
              </a:lnSpc>
              <a:spcBef>
                <a:spcPts val="0"/>
              </a:spcBef>
              <a:spcAft>
                <a:spcPts val="0"/>
              </a:spcAft>
              <a:buClr>
                <a:schemeClr val="dk1"/>
              </a:buClr>
              <a:buSzPct val="100000"/>
              <a:buFont typeface="Arial"/>
              <a:buChar char="•"/>
            </a:pPr>
            <a:r>
              <a:rPr lang="es-ES" sz="6800"/>
              <a:t>Declara la interfaz visitante con un grupo de métodos “visitantes”, uno por cada clase de elemento concreto existente en el programa. </a:t>
            </a:r>
            <a:endParaRPr/>
          </a:p>
          <a:p>
            <a:pPr marL="342900" lvl="0" indent="-234950" algn="just" rtl="0">
              <a:lnSpc>
                <a:spcPct val="90000"/>
              </a:lnSpc>
              <a:spcBef>
                <a:spcPts val="1000"/>
              </a:spcBef>
              <a:spcAft>
                <a:spcPts val="0"/>
              </a:spcAft>
              <a:buClr>
                <a:schemeClr val="dk1"/>
              </a:buClr>
              <a:buSzPct val="100000"/>
              <a:buFont typeface="Arial"/>
              <a:buNone/>
            </a:pPr>
            <a:endParaRPr sz="6800"/>
          </a:p>
          <a:p>
            <a:pPr marL="342900" lvl="0" indent="-342900" algn="just" rtl="0">
              <a:lnSpc>
                <a:spcPct val="90000"/>
              </a:lnSpc>
              <a:spcBef>
                <a:spcPts val="1000"/>
              </a:spcBef>
              <a:spcAft>
                <a:spcPts val="0"/>
              </a:spcAft>
              <a:buClr>
                <a:schemeClr val="dk1"/>
              </a:buClr>
              <a:buSzPct val="100000"/>
              <a:buFont typeface="Arial"/>
              <a:buChar char="•"/>
            </a:pPr>
            <a:r>
              <a:rPr lang="es-ES" sz="6800"/>
              <a:t>Declara la interfaz de elemento. Si estás trabajando con una jerarquía de clases de elemento existente, añade el método abstracto de “aceptación” a la clase base de la jerarquía. Este método debe aceptar un objeto visitante como argumento.</a:t>
            </a:r>
            <a:endParaRPr/>
          </a:p>
          <a:p>
            <a:pPr marL="0" lvl="0" indent="0" algn="just" rtl="0">
              <a:lnSpc>
                <a:spcPct val="90000"/>
              </a:lnSpc>
              <a:spcBef>
                <a:spcPts val="1000"/>
              </a:spcBef>
              <a:spcAft>
                <a:spcPts val="0"/>
              </a:spcAft>
              <a:buClr>
                <a:schemeClr val="dk1"/>
              </a:buClr>
              <a:buSzPct val="100000"/>
              <a:buNone/>
            </a:pPr>
            <a:endParaRPr sz="6800"/>
          </a:p>
          <a:p>
            <a:pPr marL="342900" lvl="0" indent="-342900" algn="just" rtl="0">
              <a:lnSpc>
                <a:spcPct val="90000"/>
              </a:lnSpc>
              <a:spcBef>
                <a:spcPts val="1000"/>
              </a:spcBef>
              <a:spcAft>
                <a:spcPts val="0"/>
              </a:spcAft>
              <a:buClr>
                <a:schemeClr val="dk1"/>
              </a:buClr>
              <a:buSzPct val="100000"/>
              <a:buFont typeface="Arial"/>
              <a:buChar char="•"/>
            </a:pPr>
            <a:r>
              <a:rPr lang="es-ES" sz="6800"/>
              <a:t>Implementa los métodos de aceptación en todas las clases de elemento concreto. Estos métodos simplemente deben redirigir la llamada a un método visitante en el objeto visitante entrante que coincida con la clase del elemento actual.</a:t>
            </a:r>
            <a:endParaRPr/>
          </a:p>
          <a:p>
            <a:pPr marL="342900" lvl="0" indent="-234950" algn="just" rtl="0">
              <a:lnSpc>
                <a:spcPct val="90000"/>
              </a:lnSpc>
              <a:spcBef>
                <a:spcPts val="1000"/>
              </a:spcBef>
              <a:spcAft>
                <a:spcPts val="0"/>
              </a:spcAft>
              <a:buClr>
                <a:schemeClr val="dk1"/>
              </a:buClr>
              <a:buSzPct val="100000"/>
              <a:buFont typeface="Arial"/>
              <a:buNone/>
            </a:pPr>
            <a:endParaRPr sz="6800"/>
          </a:p>
          <a:p>
            <a:pPr marL="342900" lvl="0" indent="-342900" algn="just" rtl="0">
              <a:lnSpc>
                <a:spcPct val="90000"/>
              </a:lnSpc>
              <a:spcBef>
                <a:spcPts val="1000"/>
              </a:spcBef>
              <a:spcAft>
                <a:spcPts val="0"/>
              </a:spcAft>
              <a:buClr>
                <a:schemeClr val="dk1"/>
              </a:buClr>
              <a:buSzPct val="100000"/>
              <a:buFont typeface="Arial"/>
              <a:buChar char="•"/>
            </a:pPr>
            <a:r>
              <a:rPr lang="es-ES" sz="6800"/>
              <a:t>Las clases de elemento sólo deben funcionar con visitantes a través de la interfaz visitante. Los visitantes, sin embargo, deben conocer todas las clases de elemento concreto, referenciadas como tipos de parámetro de los métodos de visita.</a:t>
            </a:r>
            <a:endParaRPr/>
          </a:p>
          <a:p>
            <a:pPr marL="342900" lvl="0" indent="-234950" algn="just" rtl="0">
              <a:lnSpc>
                <a:spcPct val="90000"/>
              </a:lnSpc>
              <a:spcBef>
                <a:spcPts val="1000"/>
              </a:spcBef>
              <a:spcAft>
                <a:spcPts val="0"/>
              </a:spcAft>
              <a:buClr>
                <a:schemeClr val="dk1"/>
              </a:buClr>
              <a:buSzPct val="100000"/>
              <a:buFont typeface="Arial"/>
              <a:buNone/>
            </a:pPr>
            <a:endParaRPr sz="6800"/>
          </a:p>
          <a:p>
            <a:pPr marL="342900" lvl="0" indent="-342900" algn="just" rtl="0">
              <a:lnSpc>
                <a:spcPct val="90000"/>
              </a:lnSpc>
              <a:spcBef>
                <a:spcPts val="1000"/>
              </a:spcBef>
              <a:spcAft>
                <a:spcPts val="0"/>
              </a:spcAft>
              <a:buClr>
                <a:schemeClr val="dk1"/>
              </a:buClr>
              <a:buSzPct val="100000"/>
              <a:buFont typeface="Arial"/>
              <a:buChar char="•"/>
            </a:pPr>
            <a:r>
              <a:rPr lang="es-ES" sz="6800"/>
              <a:t>Por cada comportamiento que no pueda implementarse dentro de la jerarquía de elementos, crea una nueva clase concreta visitante e implementa todos los métodos visitantes.</a:t>
            </a:r>
            <a:endParaRPr/>
          </a:p>
          <a:p>
            <a:pPr marL="342900" lvl="0" indent="-234950" algn="just" rtl="0">
              <a:lnSpc>
                <a:spcPct val="90000"/>
              </a:lnSpc>
              <a:spcBef>
                <a:spcPts val="1000"/>
              </a:spcBef>
              <a:spcAft>
                <a:spcPts val="0"/>
              </a:spcAft>
              <a:buClr>
                <a:schemeClr val="dk1"/>
              </a:buClr>
              <a:buSzPct val="100000"/>
              <a:buFont typeface="Arial"/>
              <a:buNone/>
            </a:pPr>
            <a:endParaRPr sz="6800"/>
          </a:p>
          <a:p>
            <a:pPr marL="342900" lvl="0" indent="-342900" algn="just" rtl="0">
              <a:lnSpc>
                <a:spcPct val="90000"/>
              </a:lnSpc>
              <a:spcBef>
                <a:spcPts val="1000"/>
              </a:spcBef>
              <a:spcAft>
                <a:spcPts val="0"/>
              </a:spcAft>
              <a:buClr>
                <a:schemeClr val="dk1"/>
              </a:buClr>
              <a:buSzPct val="100000"/>
              <a:buFont typeface="Arial"/>
              <a:buChar char="•"/>
            </a:pPr>
            <a:r>
              <a:rPr lang="es-ES" sz="6800"/>
              <a:t>El cliente debe crear objetos visitantes y pasarlos dentro de elementos a través de métodos de “aceptación”</a:t>
            </a:r>
            <a:endParaRPr/>
          </a:p>
          <a:p>
            <a:pPr marL="0" lvl="0" indent="0" algn="ctr" rtl="0">
              <a:lnSpc>
                <a:spcPct val="90000"/>
              </a:lnSpc>
              <a:spcBef>
                <a:spcPts val="1000"/>
              </a:spcBef>
              <a:spcAft>
                <a:spcPts val="0"/>
              </a:spcAft>
              <a:buClr>
                <a:schemeClr val="dk1"/>
              </a:buClr>
              <a:buSzPct val="1000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3358800" y="460800"/>
            <a:ext cx="5474400" cy="7113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alibri"/>
              <a:buNone/>
            </a:pPr>
            <a:r>
              <a:rPr lang="es-ES" b="1"/>
              <a:t>Pros y Contras</a:t>
            </a:r>
            <a:endParaRPr b="1"/>
          </a:p>
        </p:txBody>
      </p:sp>
      <p:sp>
        <p:nvSpPr>
          <p:cNvPr id="140" name="Google Shape;140;p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None/>
            </a:pPr>
            <a:r>
              <a:rPr lang="es-ES" sz="4000"/>
              <a:t> </a:t>
            </a:r>
            <a:r>
              <a:rPr lang="es-ES" sz="4000" b="1"/>
              <a:t>Pros</a:t>
            </a:r>
            <a:endParaRPr sz="1700" b="1"/>
          </a:p>
          <a:p>
            <a:pPr marL="228600" lvl="0" indent="-228600" algn="l" rtl="0">
              <a:lnSpc>
                <a:spcPct val="90000"/>
              </a:lnSpc>
              <a:spcBef>
                <a:spcPts val="1000"/>
              </a:spcBef>
              <a:spcAft>
                <a:spcPts val="0"/>
              </a:spcAft>
              <a:buClr>
                <a:schemeClr val="dk1"/>
              </a:buClr>
              <a:buSzPts val="1700"/>
              <a:buChar char="•"/>
            </a:pPr>
            <a:r>
              <a:rPr lang="es-ES" sz="1700"/>
              <a:t>Principio de abierto/cerrado. Puedes introducir un nuevo comportamiento que puede funcionar con objetos de clases diferentes sin cambiar esas clases.</a:t>
            </a:r>
            <a:endParaRPr/>
          </a:p>
          <a:p>
            <a:pPr marL="228600" lvl="0" indent="-228600" algn="l" rtl="0">
              <a:lnSpc>
                <a:spcPct val="90000"/>
              </a:lnSpc>
              <a:spcBef>
                <a:spcPts val="1000"/>
              </a:spcBef>
              <a:spcAft>
                <a:spcPts val="0"/>
              </a:spcAft>
              <a:buClr>
                <a:schemeClr val="dk1"/>
              </a:buClr>
              <a:buSzPts val="1700"/>
              <a:buChar char="•"/>
            </a:pPr>
            <a:r>
              <a:rPr lang="es-ES" sz="1700"/>
              <a:t> Principio de responsabilidad única. Puedes tomar varias versiones del mismo comportamiento y ponerlas en la misma clase.</a:t>
            </a:r>
            <a:endParaRPr/>
          </a:p>
          <a:p>
            <a:pPr marL="228600" lvl="0" indent="-228600" algn="l" rtl="0">
              <a:lnSpc>
                <a:spcPct val="90000"/>
              </a:lnSpc>
              <a:spcBef>
                <a:spcPts val="1000"/>
              </a:spcBef>
              <a:spcAft>
                <a:spcPts val="0"/>
              </a:spcAft>
              <a:buClr>
                <a:schemeClr val="dk1"/>
              </a:buClr>
              <a:buSzPts val="1700"/>
              <a:buChar char="•"/>
            </a:pPr>
            <a:r>
              <a:rPr lang="es-ES" sz="1700"/>
              <a:t> Un objeto visitante puede acumular cierta información útil mientras trabaja con varios objetos. Esto puede resultar útil cuando quieras atravesar una compleja estructura de objetos, como un árbol de objetos, y aplicar el visitante a cada objeto de esa estructura.</a:t>
            </a:r>
            <a:endParaRPr sz="1700"/>
          </a:p>
        </p:txBody>
      </p:sp>
      <p:sp>
        <p:nvSpPr>
          <p:cNvPr id="141" name="Google Shape;141;p9"/>
          <p:cNvSpPr txBox="1">
            <a:spLocks noGrp="1"/>
          </p:cNvSpPr>
          <p:nvPr>
            <p:ph type="body" idx="2"/>
          </p:nvPr>
        </p:nvSpPr>
        <p:spPr>
          <a:xfrm>
            <a:off x="6172202" y="1997075"/>
            <a:ext cx="5181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4000"/>
              <a:buNone/>
            </a:pPr>
            <a:r>
              <a:rPr lang="es-ES" sz="4000" b="1"/>
              <a:t>Contras</a:t>
            </a:r>
            <a:endParaRPr sz="1700"/>
          </a:p>
          <a:p>
            <a:pPr marL="228600" lvl="0" indent="-228600" algn="l" rtl="0">
              <a:lnSpc>
                <a:spcPct val="90000"/>
              </a:lnSpc>
              <a:spcBef>
                <a:spcPts val="1000"/>
              </a:spcBef>
              <a:spcAft>
                <a:spcPts val="0"/>
              </a:spcAft>
              <a:buClr>
                <a:schemeClr val="dk1"/>
              </a:buClr>
              <a:buSzPts val="1700"/>
              <a:buChar char="•"/>
            </a:pPr>
            <a:r>
              <a:rPr lang="es-ES" sz="1700"/>
              <a:t> Debes actualizar todos los visitantes cada vez que una clase se añada o elimine de la jerarquía de elementos.</a:t>
            </a:r>
            <a:endParaRPr/>
          </a:p>
          <a:p>
            <a:pPr marL="228600" lvl="0" indent="-228600" algn="l" rtl="0">
              <a:lnSpc>
                <a:spcPct val="90000"/>
              </a:lnSpc>
              <a:spcBef>
                <a:spcPts val="1000"/>
              </a:spcBef>
              <a:spcAft>
                <a:spcPts val="0"/>
              </a:spcAft>
              <a:buClr>
                <a:schemeClr val="dk1"/>
              </a:buClr>
              <a:buSzPts val="1700"/>
              <a:buChar char="•"/>
            </a:pPr>
            <a:r>
              <a:rPr lang="es-ES" sz="1700"/>
              <a:t> Los visitantes pueden carecer del acceso necesario a los campos y métodos privados de los elementos con los que se supone que deben trabajar.</a:t>
            </a:r>
            <a:endParaRPr sz="1700"/>
          </a:p>
        </p:txBody>
      </p:sp>
    </p:spTree>
  </p:cSld>
  <p:clrMapOvr>
    <a:masterClrMapping/>
  </p:clrMapOvr>
</p:sld>
</file>

<file path=ppt/theme/theme1.xml><?xml version="1.0" encoding="utf-8"?>
<a:theme xmlns:a="http://schemas.openxmlformats.org/drawingml/2006/main" name="Tema de Office">
  <a:themeElements>
    <a:clrScheme name="Escala de grises">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444</TotalTime>
  <Words>1102</Words>
  <Application>Microsoft Office PowerPoint</Application>
  <PresentationFormat>Panorámica</PresentationFormat>
  <Paragraphs>61</Paragraphs>
  <Slides>10</Slides>
  <Notes>10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10</vt:i4>
      </vt:variant>
    </vt:vector>
  </HeadingPairs>
  <TitlesOfParts>
    <vt:vector size="13" baseType="lpstr">
      <vt:lpstr>Arial</vt:lpstr>
      <vt:lpstr>Calibri</vt:lpstr>
      <vt:lpstr>Tema de Office</vt:lpstr>
      <vt:lpstr>Patrones de comportamiento</vt:lpstr>
      <vt:lpstr>Presentación de PowerPoint</vt:lpstr>
      <vt:lpstr>Problema Común </vt:lpstr>
      <vt:lpstr>Solución</vt:lpstr>
      <vt:lpstr>Características</vt:lpstr>
      <vt:lpstr>Estructura de Visitor</vt:lpstr>
      <vt:lpstr>Aplicabilidad</vt:lpstr>
      <vt:lpstr>Cómo implementarlo</vt:lpstr>
      <vt:lpstr>Pros y Contras</vt:lpstr>
      <vt:lpstr>Conclusión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andres castro</dc:creator>
  <cp:lastModifiedBy>andres castro</cp:lastModifiedBy>
  <cp:revision>3</cp:revision>
  <dcterms:created xsi:type="dcterms:W3CDTF">2025-06-11T18:34:20Z</dcterms:created>
  <dcterms:modified xsi:type="dcterms:W3CDTF">2025-06-24T21:05:02Z</dcterms:modified>
</cp:coreProperties>
</file>