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7772400" cy="10058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91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/>
              <a:t>Tiempo para</a:t>
            </a:r>
            <a:r>
              <a:rPr lang="es-CO" baseline="0"/>
              <a:t> detección de colisiones</a:t>
            </a:r>
            <a:endParaRPr lang="es-CO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Hoja1!$A$1:$A$6</c:f>
              <c:numCache>
                <c:formatCode>General</c:formatCode>
                <c:ptCount val="6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  <c:pt idx="5">
                  <c:v>1000000</c:v>
                </c:pt>
              </c:numCache>
            </c:numRef>
          </c:cat>
          <c:val>
            <c:numRef>
              <c:f>Hoja1!$B$1:$B$6</c:f>
              <c:numCache>
                <c:formatCode>General</c:formatCode>
                <c:ptCount val="6"/>
                <c:pt idx="0">
                  <c:v>1</c:v>
                </c:pt>
                <c:pt idx="1">
                  <c:v>22</c:v>
                </c:pt>
                <c:pt idx="2">
                  <c:v>327</c:v>
                </c:pt>
                <c:pt idx="3">
                  <c:v>1907</c:v>
                </c:pt>
                <c:pt idx="4">
                  <c:v>15588</c:v>
                </c:pt>
                <c:pt idx="5">
                  <c:v>17615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28-4F54-9BF9-71D5ABD4F2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56421632"/>
        <c:axId val="2056414976"/>
      </c:barChart>
      <c:catAx>
        <c:axId val="20564216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Número</a:t>
                </a:r>
                <a:r>
                  <a:rPr lang="es-CO" baseline="0"/>
                  <a:t> de abejas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2056414976"/>
        <c:crosses val="autoZero"/>
        <c:auto val="1"/>
        <c:lblAlgn val="ctr"/>
        <c:lblOffset val="100"/>
        <c:noMultiLvlLbl val="0"/>
      </c:catAx>
      <c:valAx>
        <c:axId val="2056414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Tiempo (ms)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2056421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n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n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Imagen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Imagen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.facebook.com/l.php?u=https://arxiv.org/abs/1611.04156&amp;h=IAQFlqjZK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810540" y="1332114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s-ES" sz="40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DETECCIÓN </a:t>
            </a:r>
            <a:r>
              <a:rPr lang="es-ES" sz="40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DE COLISIONES DE ABEJAS ROBÓTICAS CON ÁRBOL QUADTREE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467640" y="2952959"/>
            <a:ext cx="8456760" cy="187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i="1" strike="noStrike" spc="-1" dirty="0" err="1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Jamer</a:t>
            </a:r>
            <a:r>
              <a:rPr lang="en-US" sz="2400" b="1" i="1" strike="noStrike" spc="-1" dirty="0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José </a:t>
            </a:r>
            <a:r>
              <a:rPr lang="en-US" sz="2400" b="1" i="1" strike="noStrike" spc="-1" dirty="0" err="1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Rebolledo</a:t>
            </a:r>
            <a:r>
              <a:rPr lang="en-US" sz="2400" b="1" i="1" strike="noStrike" spc="-1" dirty="0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Quiroz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i="1" strike="noStrike" spc="-1" dirty="0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Andrés Felipe Tamayo </a:t>
            </a:r>
            <a:r>
              <a:rPr lang="en-US" sz="2400" b="1" i="1" strike="noStrike" spc="-1" dirty="0" err="1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Arango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i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Medellín</a:t>
            </a:r>
            <a:r>
              <a:rPr lang="en-US" sz="2400" b="0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</a:t>
            </a:r>
            <a:r>
              <a:rPr lang="en-US" sz="2400" b="0" i="1" strike="noStrike" spc="-1" dirty="0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21 de mayo del 2018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257557" y="537579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QuadTree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660352" y="4327595"/>
            <a:ext cx="7828560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600" b="1" i="1" spc="-1" dirty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Gráfico 1: </a:t>
            </a:r>
            <a:r>
              <a:rPr lang="en-US" sz="1600" b="0" strike="noStrike" spc="-1" dirty="0" err="1" smtClean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QuadTree</a:t>
            </a:r>
            <a:r>
              <a:rPr lang="en-US" sz="16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para </a:t>
            </a:r>
            <a:r>
              <a:rPr lang="en-US" sz="1600" b="0" strike="noStrike" spc="-1" dirty="0" err="1" smtClean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detectar</a:t>
            </a:r>
            <a:r>
              <a:rPr lang="en-US" sz="16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b="0" strike="noStrike" spc="-1" dirty="0" err="1" smtClean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colisiones</a:t>
            </a:r>
            <a:r>
              <a:rPr lang="en-US" sz="16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entre </a:t>
            </a:r>
            <a:r>
              <a:rPr lang="en-US" sz="1600" b="0" strike="noStrike" spc="-1" dirty="0" err="1" smtClean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abejas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Los </a:t>
            </a:r>
            <a:r>
              <a:rPr lang="en-US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espacios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en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blanco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son </a:t>
            </a:r>
            <a:r>
              <a:rPr lang="en-US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los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que </a:t>
            </a:r>
            <a:r>
              <a:rPr lang="en-US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ya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no </a:t>
            </a:r>
            <a:r>
              <a:rPr lang="en-US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tiene</a:t>
            </a:r>
            <a:r>
              <a:rPr lang="en-US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</a:t>
            </a:r>
            <a:r>
              <a:rPr lang="en-US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abejas</a:t>
            </a:r>
            <a:r>
              <a:rPr lang="en-US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y no </a:t>
            </a:r>
            <a:r>
              <a:rPr lang="en-US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es</a:t>
            </a:r>
            <a:r>
              <a:rPr lang="en-US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necesario</a:t>
            </a:r>
            <a:r>
              <a:rPr lang="en-US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seguir</a:t>
            </a:r>
            <a:r>
              <a:rPr lang="en-US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dividiendo</a:t>
            </a:r>
            <a:r>
              <a:rPr lang="en-US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, </a:t>
            </a:r>
            <a:r>
              <a:rPr lang="en-US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los</a:t>
            </a:r>
            <a:r>
              <a:rPr lang="en-US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espacios</a:t>
            </a:r>
            <a:r>
              <a:rPr lang="en-US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en</a:t>
            </a:r>
            <a:r>
              <a:rPr lang="en-US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negro son </a:t>
            </a:r>
            <a:r>
              <a:rPr lang="en-US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los</a:t>
            </a:r>
            <a:r>
              <a:rPr lang="en-US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que </a:t>
            </a:r>
            <a:r>
              <a:rPr lang="en-US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aún</a:t>
            </a:r>
            <a:r>
              <a:rPr lang="en-US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contienen</a:t>
            </a:r>
            <a:r>
              <a:rPr lang="en-US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abejas</a:t>
            </a:r>
            <a:r>
              <a:rPr lang="en-US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701" y="1584815"/>
            <a:ext cx="6441862" cy="26445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57952" y="348311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Operaciones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la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</a:t>
            </a: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structura</a:t>
            </a:r>
            <a:r>
              <a:rPr lang="en-US" sz="28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de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</a:t>
            </a: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atos</a:t>
            </a:r>
            <a:r>
              <a:rPr lang="en-US" sz="28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40748" y="4551986"/>
            <a:ext cx="4662720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Gráfico </a:t>
            </a:r>
            <a:r>
              <a:rPr lang="en-US" sz="1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2: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Operación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de </a:t>
            </a:r>
            <a:r>
              <a:rPr lang="en-US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insertado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de 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un </a:t>
            </a:r>
            <a:r>
              <a:rPr lang="en-US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QuadTree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4406036" y="4566274"/>
            <a:ext cx="4662720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Tabla</a:t>
            </a: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1: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Complejidad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de las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operaciones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de la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estructura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de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datos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35" y="1914082"/>
            <a:ext cx="3973601" cy="205620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t="2528" b="-1"/>
          <a:stretch/>
        </p:blipFill>
        <p:spPr>
          <a:xfrm>
            <a:off x="4762884" y="2189285"/>
            <a:ext cx="3949024" cy="16529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57660" y="433215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Criterios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</a:t>
            </a: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iseño</a:t>
            </a:r>
            <a:r>
              <a:rPr lang="en-US" sz="28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la </a:t>
            </a: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Estructura</a:t>
            </a:r>
            <a:r>
              <a:rPr lang="en-US" sz="28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de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</a:t>
            </a: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atos</a:t>
            </a:r>
            <a:r>
              <a:rPr lang="en-US" sz="28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700560" y="1488756"/>
            <a:ext cx="7885440" cy="239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 algn="just"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la </a:t>
            </a:r>
            <a:r>
              <a:rPr lang="en-US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solución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de </a:t>
            </a:r>
            <a:r>
              <a:rPr lang="en-US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problemas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similares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muy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útil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usa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un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QuadTree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por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facilidad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de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implementación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85750" indent="-285750" algn="just"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 algn="just"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Dividir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un </a:t>
            </a:r>
            <a:r>
              <a:rPr lang="en-US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QuadTree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otros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cuatro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tiene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complejidad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O(1)</a:t>
            </a:r>
            <a:endParaRPr lang="en-U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algn="just">
              <a:buClr>
                <a:srgbClr val="000000"/>
              </a:buClr>
              <a:buSzPct val="45000"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 algn="just"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operación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insertado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tiene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complejidad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O(1)</a:t>
            </a:r>
            <a:endParaRPr lang="en-U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85750" indent="-285750" algn="just"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 algn="just"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complejidad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de la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operación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de </a:t>
            </a:r>
            <a:r>
              <a:rPr lang="en-US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insertado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 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 </a:t>
            </a:r>
            <a:r>
              <a:rPr lang="en-US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QuadTree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eficiente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para el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problema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43360" y="302378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Consumo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Tiempo</a:t>
            </a:r>
            <a:r>
              <a:rPr lang="en-US" sz="28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y </a:t>
            </a: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Memoria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sp>
        <p:nvSpPr>
          <p:cNvPr id="12" name="CustomShape 2"/>
          <p:cNvSpPr/>
          <p:nvPr/>
        </p:nvSpPr>
        <p:spPr>
          <a:xfrm>
            <a:off x="1006407" y="5195002"/>
            <a:ext cx="7031520" cy="4552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Gráfico</a:t>
            </a: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3</a:t>
            </a:r>
            <a:r>
              <a:rPr lang="en-US" sz="1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: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Gráfico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de </a:t>
            </a:r>
            <a:r>
              <a:rPr lang="en-US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tiempo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que se </a:t>
            </a:r>
            <a:r>
              <a:rPr lang="en-US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demora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en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la </a:t>
            </a:r>
            <a:r>
              <a:rPr lang="en-US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detección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de </a:t>
            </a:r>
            <a:r>
              <a:rPr lang="en-US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colisiones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3" name="Gráfico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1049373"/>
              </p:ext>
            </p:extLst>
          </p:nvPr>
        </p:nvGraphicFramePr>
        <p:xfrm>
          <a:off x="2236167" y="168417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71935" y="254160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Software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</a:t>
            </a: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esarrollado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944861" y="5093181"/>
            <a:ext cx="7031520" cy="4552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Gráfico </a:t>
            </a:r>
            <a:r>
              <a:rPr lang="en-US" sz="1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4: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Sistema de </a:t>
            </a:r>
            <a:r>
              <a:rPr lang="en-US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detección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de </a:t>
            </a:r>
            <a:r>
              <a:rPr lang="en-US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colisiones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entre </a:t>
            </a:r>
            <a:r>
              <a:rPr lang="en-US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abejas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en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un </a:t>
            </a:r>
            <a:r>
              <a:rPr lang="en-US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mapa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27" y="868320"/>
            <a:ext cx="5196987" cy="39161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42900" y="330953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Reporte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aceptado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en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arXiv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600075" y="1268730"/>
            <a:ext cx="8172450" cy="1393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buClr>
                <a:srgbClr val="000000"/>
              </a:buClr>
              <a:buSzPct val="45000"/>
            </a:pPr>
            <a:r>
              <a:rPr lang="es-CO" sz="1800" b="0" strike="noStrike" spc="-1" dirty="0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C. Patiño-Forero, M. Agudelo-Toro, and M. Toro. </a:t>
            </a:r>
            <a:r>
              <a:rPr lang="en-US" sz="1800" b="0" strike="noStrike" spc="-1" dirty="0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Planning system for deliveries in </a:t>
            </a:r>
            <a:r>
              <a:rPr lang="en-US" sz="1800" b="0" strike="noStrike" spc="-1" dirty="0" err="1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Medellín</a:t>
            </a:r>
            <a:r>
              <a:rPr lang="en-US" sz="1800" b="0" strike="noStrike" spc="-1" dirty="0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. </a:t>
            </a:r>
            <a:r>
              <a:rPr lang="en-US" sz="1800" b="0" strike="noStrike" spc="-1" dirty="0" err="1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ArXiv</a:t>
            </a:r>
            <a:r>
              <a:rPr lang="en-US" sz="1800" b="0" strike="noStrike" spc="-1" dirty="0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e-prints, Nov. 2016. Available at: </a:t>
            </a:r>
            <a:r>
              <a:rPr lang="en-US" sz="1800" b="0" strike="noStrike" spc="-1" dirty="0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+mj-lt"/>
                <a:hlinkClick r:id="rId2"/>
              </a:rPr>
              <a:t>https://arxiv.org/abs/1611.04156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Presentación2</Template>
  <TotalTime>1110</TotalTime>
  <Words>235</Words>
  <Application>Microsoft Office PowerPoint</Application>
  <PresentationFormat>Presentación en pantalla (4:3)</PresentationFormat>
  <Paragraphs>29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Arial</vt:lpstr>
      <vt:lpstr>Calibri</vt:lpstr>
      <vt:lpstr>DejaVu Sans</vt:lpstr>
      <vt:lpstr>Noto Sans CJK SC Regular</vt:lpstr>
      <vt:lpstr>Symbol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eafit</dc:creator>
  <dc:description/>
  <cp:lastModifiedBy>Maria Camila Martinez Ramirez</cp:lastModifiedBy>
  <cp:revision>78</cp:revision>
  <dcterms:created xsi:type="dcterms:W3CDTF">2015-03-03T14:30:17Z</dcterms:created>
  <dcterms:modified xsi:type="dcterms:W3CDTF">2018-05-20T21:24:50Z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