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3" d="100"/>
          <a:sy n="113"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172143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28004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82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214153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4144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1003734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1125898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369909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85736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252343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406816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177502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51437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282057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C121B-CC8A-CC4B-A9FE-4F71259D70C1}" type="datetimeFigureOut">
              <a:rPr lang="es-ES_tradnl" smtClean="0"/>
              <a:t>6/3/24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240786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148BF582-60D2-3A41-993E-559884BA9F58}" type="slidenum">
              <a:rPr lang="es-ES_tradnl" smtClean="0"/>
              <a:t>‹#›</a:t>
            </a:fld>
            <a:endParaRPr lang="es-ES_tradnl"/>
          </a:p>
        </p:txBody>
      </p:sp>
      <p:sp>
        <p:nvSpPr>
          <p:cNvPr id="5" name="Date Placeholder 4"/>
          <p:cNvSpPr>
            <a:spLocks noGrp="1"/>
          </p:cNvSpPr>
          <p:nvPr>
            <p:ph type="dt" sz="half" idx="10"/>
          </p:nvPr>
        </p:nvSpPr>
        <p:spPr/>
        <p:txBody>
          <a:bodyPr/>
          <a:lstStyle/>
          <a:p>
            <a:fld id="{CE3C121B-CC8A-CC4B-A9FE-4F71259D70C1}" type="datetimeFigureOut">
              <a:rPr lang="es-ES_tradnl" smtClean="0"/>
              <a:t>6/3/24</a:t>
            </a:fld>
            <a:endParaRPr lang="es-ES_tradnl"/>
          </a:p>
        </p:txBody>
      </p:sp>
    </p:spTree>
    <p:extLst>
      <p:ext uri="{BB962C8B-B14F-4D97-AF65-F5344CB8AC3E}">
        <p14:creationId xmlns:p14="http://schemas.microsoft.com/office/powerpoint/2010/main" val="106780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3C121B-CC8A-CC4B-A9FE-4F71259D70C1}" type="datetimeFigureOut">
              <a:rPr lang="es-ES_tradnl" smtClean="0"/>
              <a:t>6/3/24</a:t>
            </a:fld>
            <a:endParaRPr lang="es-ES_trad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8BF582-60D2-3A41-993E-559884BA9F58}" type="slidenum">
              <a:rPr lang="es-ES_tradnl" smtClean="0"/>
              <a:t>‹#›</a:t>
            </a:fld>
            <a:endParaRPr lang="es-ES_tradnl"/>
          </a:p>
        </p:txBody>
      </p:sp>
    </p:spTree>
    <p:extLst>
      <p:ext uri="{BB962C8B-B14F-4D97-AF65-F5344CB8AC3E}">
        <p14:creationId xmlns:p14="http://schemas.microsoft.com/office/powerpoint/2010/main" val="23631653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15E6CF-02A0-0DDC-E818-88D168B06A41}"/>
              </a:ext>
            </a:extLst>
          </p:cNvPr>
          <p:cNvSpPr/>
          <p:nvPr/>
        </p:nvSpPr>
        <p:spPr>
          <a:xfrm>
            <a:off x="4252353" y="495068"/>
            <a:ext cx="368729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Introduction</a:t>
            </a:r>
          </a:p>
        </p:txBody>
      </p:sp>
      <p:sp>
        <p:nvSpPr>
          <p:cNvPr id="6" name="TextBox 5">
            <a:extLst>
              <a:ext uri="{FF2B5EF4-FFF2-40B4-BE49-F238E27FC236}">
                <a16:creationId xmlns:a16="http://schemas.microsoft.com/office/drawing/2014/main" id="{18657251-21DE-36D4-A480-012B1A8215CA}"/>
              </a:ext>
            </a:extLst>
          </p:cNvPr>
          <p:cNvSpPr txBox="1"/>
          <p:nvPr/>
        </p:nvSpPr>
        <p:spPr>
          <a:xfrm>
            <a:off x="1569155" y="1835709"/>
            <a:ext cx="9053689" cy="3693319"/>
          </a:xfrm>
          <a:prstGeom prst="rect">
            <a:avLst/>
          </a:prstGeom>
          <a:noFill/>
        </p:spPr>
        <p:txBody>
          <a:bodyPr wrap="square">
            <a:spAutoFit/>
          </a:bodyPr>
          <a:lstStyle/>
          <a:p>
            <a:pPr algn="l"/>
            <a:r>
              <a:rPr lang="en-US" b="1" i="0" dirty="0">
                <a:solidFill>
                  <a:srgbClr val="0D0D0D"/>
                </a:solidFill>
                <a:effectLst/>
                <a:latin typeface="Söhne"/>
              </a:rPr>
              <a:t>Significance of API Testing</a:t>
            </a:r>
          </a:p>
          <a:p>
            <a:pPr algn="l"/>
            <a:r>
              <a:rPr lang="en-US" b="0" i="0" dirty="0">
                <a:solidFill>
                  <a:srgbClr val="0D0D0D"/>
                </a:solidFill>
                <a:effectLst/>
                <a:latin typeface="Söhne"/>
              </a:rPr>
              <a:t>APIs form the backbone of modern applications, allowing seamless communication between different components. In the context of our Pet Store, the API is the lifeline, enabling actions such as adding pets, retrieving information, and managing inventory. The effectiveness of our API directly correlates with the reliability of our application.</a:t>
            </a:r>
          </a:p>
          <a:p>
            <a:pPr algn="l"/>
            <a:endParaRPr lang="en-US" b="0" i="0" dirty="0">
              <a:solidFill>
                <a:srgbClr val="0D0D0D"/>
              </a:solidFill>
              <a:effectLst/>
              <a:latin typeface="Söhne"/>
            </a:endParaRPr>
          </a:p>
          <a:p>
            <a:pPr algn="l"/>
            <a:r>
              <a:rPr lang="en-US" b="1" i="0" dirty="0">
                <a:solidFill>
                  <a:srgbClr val="0D0D0D"/>
                </a:solidFill>
                <a:effectLst/>
                <a:latin typeface="Söhne"/>
              </a:rPr>
              <a:t>Automation Impact</a:t>
            </a:r>
          </a:p>
          <a:p>
            <a:pPr algn="l"/>
            <a:r>
              <a:rPr lang="en-US" b="0" i="0" dirty="0">
                <a:solidFill>
                  <a:srgbClr val="0D0D0D"/>
                </a:solidFill>
                <a:effectLst/>
                <a:latin typeface="Söhne"/>
              </a:rPr>
              <a:t>Through automation, I aimed to address key challenges in the testing process, such as efficiency, repeatability, and the ability to catch potential issues early in the development lifecycle. By implementing automated tests for our API, we are not only ensuring the quality of our software but also accelerating the pace of our development cycles.</a:t>
            </a:r>
          </a:p>
          <a:p>
            <a:br>
              <a:rPr lang="en-US" dirty="0"/>
            </a:br>
            <a:endParaRPr lang="es-ES_tradnl" dirty="0"/>
          </a:p>
        </p:txBody>
      </p:sp>
    </p:spTree>
    <p:extLst>
      <p:ext uri="{BB962C8B-B14F-4D97-AF65-F5344CB8AC3E}">
        <p14:creationId xmlns:p14="http://schemas.microsoft.com/office/powerpoint/2010/main" val="1609103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BCA0A9-09F8-FFFB-5116-C997A313200E}"/>
              </a:ext>
            </a:extLst>
          </p:cNvPr>
          <p:cNvSpPr txBox="1"/>
          <p:nvPr/>
        </p:nvSpPr>
        <p:spPr>
          <a:xfrm>
            <a:off x="1456267" y="1298222"/>
            <a:ext cx="7696199" cy="4154984"/>
          </a:xfrm>
          <a:prstGeom prst="rect">
            <a:avLst/>
          </a:prstGeom>
          <a:noFill/>
        </p:spPr>
        <p:txBody>
          <a:bodyPr wrap="square">
            <a:spAutoFit/>
          </a:bodyPr>
          <a:lstStyle/>
          <a:p>
            <a:r>
              <a:rPr lang="en-US" sz="2400" dirty="0">
                <a:solidFill>
                  <a:srgbClr val="0C0C0C"/>
                </a:solidFill>
                <a:latin typeface="HelveticaNeue" panose="02000503000000020004" pitchFamily="2" charset="0"/>
              </a:rPr>
              <a:t>5. </a:t>
            </a:r>
            <a:r>
              <a:rPr lang="en-US" sz="2400" b="1" dirty="0">
                <a:solidFill>
                  <a:srgbClr val="0C0C0C"/>
                </a:solidFill>
                <a:latin typeface="HelveticaNeue-Bold" panose="02000503000000020004" pitchFamily="2" charset="0"/>
              </a:rPr>
              <a:t>Regression Testing: </a:t>
            </a:r>
            <a:r>
              <a:rPr lang="en-US" sz="2400" b="0" dirty="0">
                <a:solidFill>
                  <a:srgbClr val="0C0C0C"/>
                </a:solidFill>
                <a:latin typeface="HelveticaNeue" panose="02000503000000020004" pitchFamily="2" charset="0"/>
              </a:rPr>
              <a:t>The automation solution significantly enhances the efficiency of regression testing, enabling the quick validation of critical scenarios with each iteration. Rapid regression testing ensures that new changes do not introduce unexpected issues.</a:t>
            </a:r>
          </a:p>
          <a:p>
            <a:r>
              <a:rPr lang="en-US" sz="2400" b="0" dirty="0">
                <a:solidFill>
                  <a:srgbClr val="0C0C0C"/>
                </a:solidFill>
                <a:latin typeface="HelveticaNeue" panose="02000503000000020004" pitchFamily="2" charset="0"/>
              </a:rPr>
              <a:t>6. </a:t>
            </a:r>
            <a:r>
              <a:rPr lang="en-US" sz="2400" b="1" dirty="0">
                <a:solidFill>
                  <a:srgbClr val="0C0C0C"/>
                </a:solidFill>
                <a:latin typeface="HelveticaNeue-Bold" panose="02000503000000020004" pitchFamily="2" charset="0"/>
              </a:rPr>
              <a:t>Test Maintenance: </a:t>
            </a:r>
            <a:r>
              <a:rPr lang="en-US" sz="2400" b="0" dirty="0">
                <a:solidFill>
                  <a:srgbClr val="0C0C0C"/>
                </a:solidFill>
                <a:latin typeface="HelveticaNeue" panose="02000503000000020004" pitchFamily="2" charset="0"/>
              </a:rPr>
              <a:t>Test maintenance details are not available, but the quick execution time suggests a streamlined and well-maintained test suite. Future insights into test maintenance efforts can provide a more comprehensive view.</a:t>
            </a:r>
            <a:endParaRPr lang="en-US" sz="2400" dirty="0"/>
          </a:p>
        </p:txBody>
      </p:sp>
    </p:spTree>
    <p:extLst>
      <p:ext uri="{BB962C8B-B14F-4D97-AF65-F5344CB8AC3E}">
        <p14:creationId xmlns:p14="http://schemas.microsoft.com/office/powerpoint/2010/main" val="414416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930DB7-B107-4E99-C89F-9EF4457BA055}"/>
              </a:ext>
            </a:extLst>
          </p:cNvPr>
          <p:cNvPicPr>
            <a:picLocks noChangeAspect="1"/>
          </p:cNvPicPr>
          <p:nvPr/>
        </p:nvPicPr>
        <p:blipFill>
          <a:blip r:embed="rId2"/>
          <a:stretch>
            <a:fillRect/>
          </a:stretch>
        </p:blipFill>
        <p:spPr>
          <a:xfrm>
            <a:off x="327917" y="1702421"/>
            <a:ext cx="11536165" cy="3453158"/>
          </a:xfrm>
          <a:prstGeom prst="rect">
            <a:avLst/>
          </a:prstGeom>
        </p:spPr>
      </p:pic>
    </p:spTree>
    <p:extLst>
      <p:ext uri="{BB962C8B-B14F-4D97-AF65-F5344CB8AC3E}">
        <p14:creationId xmlns:p14="http://schemas.microsoft.com/office/powerpoint/2010/main" val="25472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C43448-A3FE-8CC9-B2AD-E3815F8C21C9}"/>
              </a:ext>
            </a:extLst>
          </p:cNvPr>
          <p:cNvPicPr>
            <a:picLocks noChangeAspect="1"/>
          </p:cNvPicPr>
          <p:nvPr/>
        </p:nvPicPr>
        <p:blipFill>
          <a:blip r:embed="rId2"/>
          <a:stretch>
            <a:fillRect/>
          </a:stretch>
        </p:blipFill>
        <p:spPr>
          <a:xfrm>
            <a:off x="0" y="1689100"/>
            <a:ext cx="5689600" cy="3479800"/>
          </a:xfrm>
          <a:prstGeom prst="rect">
            <a:avLst/>
          </a:prstGeom>
        </p:spPr>
      </p:pic>
      <p:sp>
        <p:nvSpPr>
          <p:cNvPr id="9" name="TextBox 8">
            <a:extLst>
              <a:ext uri="{FF2B5EF4-FFF2-40B4-BE49-F238E27FC236}">
                <a16:creationId xmlns:a16="http://schemas.microsoft.com/office/drawing/2014/main" id="{4D2723D7-B7B1-473C-60A0-571756D11988}"/>
              </a:ext>
            </a:extLst>
          </p:cNvPr>
          <p:cNvSpPr txBox="1"/>
          <p:nvPr/>
        </p:nvSpPr>
        <p:spPr>
          <a:xfrm>
            <a:off x="5827890" y="1443841"/>
            <a:ext cx="6146800" cy="3970318"/>
          </a:xfrm>
          <a:prstGeom prst="rect">
            <a:avLst/>
          </a:prstGeom>
          <a:noFill/>
        </p:spPr>
        <p:txBody>
          <a:bodyPr wrap="square">
            <a:spAutoFit/>
          </a:bodyPr>
          <a:lstStyle/>
          <a:p>
            <a:pPr algn="l"/>
            <a:r>
              <a:rPr lang="en-US" b="1" i="0" dirty="0">
                <a:solidFill>
                  <a:srgbClr val="0D0D0D"/>
                </a:solidFill>
                <a:effectLst/>
                <a:latin typeface="Söhne"/>
              </a:rPr>
              <a:t>Bug Explanation: Absence of Error Message for Invalid Credentials in API Response</a:t>
            </a:r>
            <a:br>
              <a:rPr lang="en-US" dirty="0"/>
            </a:br>
            <a:br>
              <a:rPr lang="en-US" dirty="0"/>
            </a:br>
            <a:r>
              <a:rPr lang="en-US" b="0" i="0" dirty="0">
                <a:solidFill>
                  <a:srgbClr val="0D0D0D"/>
                </a:solidFill>
                <a:effectLst/>
                <a:latin typeface="Söhne"/>
              </a:rPr>
              <a:t>During Pet Store API testing, a critical issue arose in the authentication mechanism when invalid credentials are used, leading to a lack of clear error messages in the response. This affects client integration and developer troubleshooting, making it challenging to manage authentication failures. To address this, it's crucial to ensure the API response includes an appropriate HTTP status code for authentication failures and a descriptive error message. This resolution aims to enhance usability, providing vital feedback for clients and developers during authentication attempts and improving overall system reliability.</a:t>
            </a:r>
          </a:p>
        </p:txBody>
      </p:sp>
    </p:spTree>
    <p:extLst>
      <p:ext uri="{BB962C8B-B14F-4D97-AF65-F5344CB8AC3E}">
        <p14:creationId xmlns:p14="http://schemas.microsoft.com/office/powerpoint/2010/main" val="331112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746467-5600-5C47-3E3F-7A5F5ED3C741}"/>
              </a:ext>
            </a:extLst>
          </p:cNvPr>
          <p:cNvPicPr>
            <a:picLocks noChangeAspect="1"/>
          </p:cNvPicPr>
          <p:nvPr/>
        </p:nvPicPr>
        <p:blipFill>
          <a:blip r:embed="rId2"/>
          <a:stretch>
            <a:fillRect/>
          </a:stretch>
        </p:blipFill>
        <p:spPr>
          <a:xfrm>
            <a:off x="-10797" y="146756"/>
            <a:ext cx="12202797" cy="2509378"/>
          </a:xfrm>
          <a:prstGeom prst="rect">
            <a:avLst/>
          </a:prstGeom>
        </p:spPr>
      </p:pic>
      <p:sp>
        <p:nvSpPr>
          <p:cNvPr id="7" name="TextBox 6">
            <a:extLst>
              <a:ext uri="{FF2B5EF4-FFF2-40B4-BE49-F238E27FC236}">
                <a16:creationId xmlns:a16="http://schemas.microsoft.com/office/drawing/2014/main" id="{A06DE47C-A415-58AC-9CDE-589D578B7FCA}"/>
              </a:ext>
            </a:extLst>
          </p:cNvPr>
          <p:cNvSpPr txBox="1"/>
          <p:nvPr/>
        </p:nvSpPr>
        <p:spPr>
          <a:xfrm>
            <a:off x="0" y="3017925"/>
            <a:ext cx="12202797" cy="3139321"/>
          </a:xfrm>
          <a:prstGeom prst="rect">
            <a:avLst/>
          </a:prstGeom>
          <a:noFill/>
        </p:spPr>
        <p:txBody>
          <a:bodyPr wrap="square">
            <a:spAutoFit/>
          </a:bodyPr>
          <a:lstStyle/>
          <a:p>
            <a:pPr algn="l"/>
            <a:r>
              <a:rPr lang="en-US" b="1" i="0" dirty="0">
                <a:solidFill>
                  <a:srgbClr val="0D0D0D"/>
                </a:solidFill>
                <a:effectLst/>
                <a:latin typeface="Söhne"/>
              </a:rPr>
              <a:t>Bug Explanation: Consistent 404 Status Code for User Search in API</a:t>
            </a:r>
          </a:p>
          <a:p>
            <a:pPr algn="l"/>
            <a:endParaRPr lang="en-US" b="0" i="0" dirty="0">
              <a:solidFill>
                <a:srgbClr val="0D0D0D"/>
              </a:solidFill>
              <a:effectLst/>
              <a:latin typeface="Söhne"/>
            </a:endParaRPr>
          </a:p>
          <a:p>
            <a:pPr algn="l"/>
            <a:r>
              <a:rPr lang="en-US" b="0" i="0" dirty="0">
                <a:solidFill>
                  <a:srgbClr val="0D0D0D"/>
                </a:solidFill>
                <a:effectLst/>
                <a:latin typeface="Söhne"/>
              </a:rPr>
              <a:t>The API testing for the Pet Store application revealed a critical bug in the user search functionality, consistently returning a status code 404 (Not Found) irrespective of the accuracy of provided user details. This deviation from the expected behavior poses reliability concerns and confusion for developers and clients. The persistent 404 status undermines the intended functionality of the endpoint, potentially leading to misinterpretation of API responses. To address this issue, it is crucial to investigate and rectify the user search functionality, ensuring that valid user details yield an appropriate success status. Resolving this bug is essential for enhancing the accuracy and reliability of API responses, providing users with a consistent and expected experience when interacting with this endpoint.</a:t>
            </a:r>
          </a:p>
          <a:p>
            <a:br>
              <a:rPr lang="en-US" dirty="0"/>
            </a:br>
            <a:endParaRPr lang="es-ES_tradnl" dirty="0"/>
          </a:p>
        </p:txBody>
      </p:sp>
    </p:spTree>
    <p:extLst>
      <p:ext uri="{BB962C8B-B14F-4D97-AF65-F5344CB8AC3E}">
        <p14:creationId xmlns:p14="http://schemas.microsoft.com/office/powerpoint/2010/main" val="9853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0F26B2-EFE9-5320-6C39-D943A08A8B3D}"/>
              </a:ext>
            </a:extLst>
          </p:cNvPr>
          <p:cNvSpPr txBox="1"/>
          <p:nvPr/>
        </p:nvSpPr>
        <p:spPr>
          <a:xfrm>
            <a:off x="372534" y="259644"/>
            <a:ext cx="3616696" cy="461665"/>
          </a:xfrm>
          <a:prstGeom prst="rect">
            <a:avLst/>
          </a:prstGeom>
          <a:noFill/>
        </p:spPr>
        <p:txBody>
          <a:bodyPr wrap="none" rtlCol="0">
            <a:spAutoFit/>
          </a:bodyPr>
          <a:lstStyle/>
          <a:p>
            <a:r>
              <a:rPr lang="en-US" sz="2400" b="1"/>
              <a:t>Potential Improvements</a:t>
            </a:r>
          </a:p>
        </p:txBody>
      </p:sp>
      <p:sp>
        <p:nvSpPr>
          <p:cNvPr id="6" name="TextBox 5">
            <a:extLst>
              <a:ext uri="{FF2B5EF4-FFF2-40B4-BE49-F238E27FC236}">
                <a16:creationId xmlns:a16="http://schemas.microsoft.com/office/drawing/2014/main" id="{FCF0EFEE-7733-E261-1DF9-DEA954C56F68}"/>
              </a:ext>
            </a:extLst>
          </p:cNvPr>
          <p:cNvSpPr txBox="1"/>
          <p:nvPr/>
        </p:nvSpPr>
        <p:spPr>
          <a:xfrm>
            <a:off x="1422400" y="1441018"/>
            <a:ext cx="7730066" cy="4524315"/>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Continuous Integration Optimization:</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Fine-tune the integration of your automation suite with CI/CD pipelines. Ensure that the execution is seamless, and leverage parallel execution to optimize test suite run times.</a:t>
            </a:r>
          </a:p>
          <a:p>
            <a:pPr algn="l">
              <a:buFont typeface="+mj-lt"/>
              <a:buAutoNum type="arabicPeriod"/>
            </a:pPr>
            <a:r>
              <a:rPr lang="en-US" b="1" i="0" dirty="0">
                <a:solidFill>
                  <a:srgbClr val="0D0D0D"/>
                </a:solidFill>
                <a:effectLst/>
                <a:latin typeface="Söhne"/>
              </a:rPr>
              <a:t>Dynamic Test Data Generation: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Explore solutions for dynamic test data generation to reduce dependency on static datasets. This can enhance test scenarios and make the automation suite more adaptable to changing requirements.</a:t>
            </a:r>
          </a:p>
          <a:p>
            <a:pPr algn="l">
              <a:buFont typeface="+mj-lt"/>
              <a:buAutoNum type="arabicPeriod"/>
            </a:pPr>
            <a:r>
              <a:rPr lang="en-US" b="1" i="0" dirty="0">
                <a:solidFill>
                  <a:srgbClr val="0D0D0D"/>
                </a:solidFill>
                <a:effectLst/>
                <a:latin typeface="Söhne"/>
              </a:rPr>
              <a:t>Automated Environment Configuration: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Investigate solutions for automating environment configuration to reduce manual intervention and potential configuration errors.</a:t>
            </a:r>
          </a:p>
          <a:p>
            <a:pPr marL="342900" indent="-342900" algn="l">
              <a:buFont typeface="+mj-lt"/>
              <a:buAutoNum type="arabicPeriod"/>
            </a:pPr>
            <a:r>
              <a:rPr lang="en-US" b="1" i="0" dirty="0">
                <a:solidFill>
                  <a:srgbClr val="0D0D0D"/>
                </a:solidFill>
                <a:effectLst/>
                <a:latin typeface="Söhne"/>
              </a:rPr>
              <a:t>Security Testing Integration:</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Integrate security testing tools or libraries to perform static and dynamic security analysis on your API requests. Identify potential vulnerabilities and strengthen security measures.</a:t>
            </a: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04720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9D0F3D-109E-0E6B-85B2-BEBA63FEBC0D}"/>
              </a:ext>
            </a:extLst>
          </p:cNvPr>
          <p:cNvSpPr txBox="1"/>
          <p:nvPr/>
        </p:nvSpPr>
        <p:spPr>
          <a:xfrm>
            <a:off x="0" y="409097"/>
            <a:ext cx="12192000" cy="6001643"/>
          </a:xfrm>
          <a:prstGeom prst="rect">
            <a:avLst/>
          </a:prstGeom>
          <a:noFill/>
        </p:spPr>
        <p:txBody>
          <a:bodyPr wrap="square">
            <a:spAutoFit/>
          </a:bodyPr>
          <a:lstStyle/>
          <a:p>
            <a:pPr algn="l"/>
            <a:r>
              <a:rPr lang="en-US" sz="2400" b="1" i="0" dirty="0">
                <a:solidFill>
                  <a:srgbClr val="0D0D0D"/>
                </a:solidFill>
                <a:effectLst/>
                <a:latin typeface="Söhne"/>
              </a:rPr>
              <a:t>Framework-stack</a:t>
            </a:r>
          </a:p>
          <a:p>
            <a:pPr algn="l"/>
            <a:endParaRPr lang="en-US" b="1" i="0" dirty="0">
              <a:solidFill>
                <a:srgbClr val="0D0D0D"/>
              </a:solidFill>
              <a:effectLst/>
              <a:latin typeface="Söhne"/>
            </a:endParaRPr>
          </a:p>
          <a:p>
            <a:pPr marL="342900" indent="-342900" algn="l">
              <a:buFont typeface="+mj-lt"/>
              <a:buAutoNum type="arabicPeriod"/>
            </a:pPr>
            <a:r>
              <a:rPr lang="en-US" b="1" i="0" dirty="0">
                <a:solidFill>
                  <a:srgbClr val="0D0D0D"/>
                </a:solidFill>
                <a:effectLst/>
                <a:latin typeface="Söhne"/>
              </a:rPr>
              <a:t>Programming Language and Build Management:</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Implemented in Java for its versatility and community support.</a:t>
            </a:r>
          </a:p>
          <a:p>
            <a:pPr marL="742950" lvl="1" indent="-285750">
              <a:buFont typeface="Arial" panose="020B0604020202020204" pitchFamily="34" charset="0"/>
              <a:buChar char="•"/>
            </a:pPr>
            <a:r>
              <a:rPr lang="en-US" b="0" i="0" dirty="0">
                <a:solidFill>
                  <a:srgbClr val="0D0D0D"/>
                </a:solidFill>
                <a:effectLst/>
                <a:latin typeface="Söhne"/>
              </a:rPr>
              <a:t>Maven serves as the build tool, managing dependencies and simplifying the build process.</a:t>
            </a:r>
          </a:p>
          <a:p>
            <a:pPr marL="342900" indent="-342900">
              <a:buFont typeface="+mj-lt"/>
              <a:buAutoNum type="arabicPeriod"/>
            </a:pPr>
            <a:r>
              <a:rPr lang="en-US" b="1" i="0" dirty="0">
                <a:solidFill>
                  <a:srgbClr val="0D0D0D"/>
                </a:solidFill>
                <a:effectLst/>
                <a:latin typeface="Söhne"/>
              </a:rPr>
              <a:t>Version Control:</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GitHub repository for version control, facilitating collaboration and version tracking.</a:t>
            </a:r>
          </a:p>
          <a:p>
            <a:pPr marL="342900" indent="-342900" algn="l">
              <a:buFont typeface="+mj-lt"/>
              <a:buAutoNum type="arabicPeriod"/>
            </a:pPr>
            <a:r>
              <a:rPr lang="en-US" b="1" i="0" dirty="0">
                <a:solidFill>
                  <a:srgbClr val="0D0D0D"/>
                </a:solidFill>
                <a:effectLst/>
                <a:latin typeface="Söhne"/>
              </a:rPr>
              <a:t>Testing Frameworks and Libraries:</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err="1">
                <a:solidFill>
                  <a:srgbClr val="0D0D0D"/>
                </a:solidFill>
                <a:effectLst/>
                <a:latin typeface="Söhne"/>
              </a:rPr>
              <a:t>RestAssured</a:t>
            </a:r>
            <a:r>
              <a:rPr lang="en-US" b="0" i="0" dirty="0">
                <a:solidFill>
                  <a:srgbClr val="0D0D0D"/>
                </a:solidFill>
                <a:effectLst/>
                <a:latin typeface="Söhne"/>
              </a:rPr>
              <a:t> for API testing, providing a straightforward way to interact with the Pet Store API.</a:t>
            </a:r>
          </a:p>
          <a:p>
            <a:pPr marL="742950" lvl="1" indent="-285750">
              <a:buFont typeface="Arial" panose="020B0604020202020204" pitchFamily="34" charset="0"/>
              <a:buChar char="•"/>
            </a:pPr>
            <a:r>
              <a:rPr lang="en-US" b="0" i="0" dirty="0">
                <a:solidFill>
                  <a:srgbClr val="0D0D0D"/>
                </a:solidFill>
                <a:effectLst/>
                <a:latin typeface="Söhne"/>
              </a:rPr>
              <a:t>Cucumber and Gherkin for BDD, enabling collaboration and creating human-readable test scenarios.</a:t>
            </a:r>
          </a:p>
          <a:p>
            <a:pPr marL="342900" indent="-342900" algn="l">
              <a:buFont typeface="+mj-lt"/>
              <a:buAutoNum type="arabicPeriod"/>
            </a:pPr>
            <a:r>
              <a:rPr lang="en-US" b="1" i="0" dirty="0">
                <a:solidFill>
                  <a:srgbClr val="0D0D0D"/>
                </a:solidFill>
                <a:effectLst/>
                <a:latin typeface="Söhne"/>
              </a:rPr>
              <a:t>Page Object Model (POM):</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Page Object Model design pattern adopted for modularity and maintainability.</a:t>
            </a:r>
          </a:p>
          <a:p>
            <a:pPr marL="742950" lvl="1" indent="-285750">
              <a:buFont typeface="Arial" panose="020B0604020202020204" pitchFamily="34" charset="0"/>
              <a:buChar char="•"/>
            </a:pPr>
            <a:r>
              <a:rPr lang="en-US" b="0" i="0" dirty="0">
                <a:solidFill>
                  <a:srgbClr val="0D0D0D"/>
                </a:solidFill>
                <a:effectLst/>
                <a:latin typeface="Söhne"/>
              </a:rPr>
              <a:t>Enhances code readability by separating page objects representing different components of the Pet Store API.</a:t>
            </a:r>
          </a:p>
          <a:p>
            <a:pPr marL="342900" indent="-342900" algn="l">
              <a:buFont typeface="+mj-lt"/>
              <a:buAutoNum type="arabicPeriod"/>
            </a:pPr>
            <a:r>
              <a:rPr lang="en-US" b="1" i="0" dirty="0">
                <a:solidFill>
                  <a:srgbClr val="0D0D0D"/>
                </a:solidFill>
                <a:effectLst/>
                <a:latin typeface="Söhne"/>
              </a:rPr>
              <a:t>Test Data Management:</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Strategies for data-driven testing implemented, allowing tests to be executed with different data sets.</a:t>
            </a:r>
          </a:p>
          <a:p>
            <a:pPr marL="742950" lvl="1" indent="-285750">
              <a:buFont typeface="Arial" panose="020B0604020202020204" pitchFamily="34" charset="0"/>
              <a:buChar char="•"/>
            </a:pPr>
            <a:r>
              <a:rPr lang="en-US" b="0" i="0" dirty="0">
                <a:solidFill>
                  <a:srgbClr val="0D0D0D"/>
                </a:solidFill>
                <a:effectLst/>
                <a:latin typeface="Söhne"/>
              </a:rPr>
              <a:t>Test data may be managed within the automation code.</a:t>
            </a:r>
          </a:p>
          <a:p>
            <a:pPr marL="342900" indent="-342900" algn="l">
              <a:buFont typeface="+mj-lt"/>
              <a:buAutoNum type="arabicPeriod"/>
            </a:pPr>
            <a:r>
              <a:rPr lang="en-US" b="1" i="0" dirty="0">
                <a:solidFill>
                  <a:srgbClr val="0D0D0D"/>
                </a:solidFill>
                <a:effectLst/>
                <a:latin typeface="Söhne"/>
              </a:rPr>
              <a:t>Reporting and Logging:</a:t>
            </a:r>
            <a:endParaRPr lang="en-US" b="0" i="0" dirty="0">
              <a:solidFill>
                <a:srgbClr val="0D0D0D"/>
              </a:solidFill>
              <a:effectLst/>
              <a:latin typeface="Söhne"/>
            </a:endParaRPr>
          </a:p>
          <a:p>
            <a:pPr marL="742950" lvl="1" indent="-285750">
              <a:buFont typeface="Arial" panose="020B0604020202020204" pitchFamily="34" charset="0"/>
              <a:buChar char="•"/>
            </a:pPr>
            <a:r>
              <a:rPr lang="en-US" b="0" i="0" dirty="0">
                <a:solidFill>
                  <a:srgbClr val="0D0D0D"/>
                </a:solidFill>
                <a:effectLst/>
                <a:latin typeface="Söhne"/>
              </a:rPr>
              <a:t>Cucumber generates detailed reports, offering insights into test execution and scenario outcomes.</a:t>
            </a:r>
          </a:p>
          <a:p>
            <a:pPr marL="742950" lvl="1" indent="-285750">
              <a:buFont typeface="Arial" panose="020B0604020202020204" pitchFamily="34" charset="0"/>
              <a:buChar char="•"/>
            </a:pPr>
            <a:r>
              <a:rPr lang="en-US" b="0" i="0" dirty="0">
                <a:solidFill>
                  <a:srgbClr val="0D0D0D"/>
                </a:solidFill>
                <a:effectLst/>
                <a:latin typeface="Söhne"/>
              </a:rPr>
              <a:t>Logging mechanisms in place to capture relevant information during test execution.</a:t>
            </a:r>
          </a:p>
          <a:p>
            <a:br>
              <a:rPr lang="en-US" dirty="0"/>
            </a:br>
            <a:endParaRPr lang="es-ES_tradnl" dirty="0"/>
          </a:p>
        </p:txBody>
      </p:sp>
      <p:pic>
        <p:nvPicPr>
          <p:cNvPr id="1026" name="Picture 2" descr="Java.Introdución.. Java es un lenguaje de programación de… | by Ismael  Royano Gómez | Enredando con Programación | Medium">
            <a:extLst>
              <a:ext uri="{FF2B5EF4-FFF2-40B4-BE49-F238E27FC236}">
                <a16:creationId xmlns:a16="http://schemas.microsoft.com/office/drawing/2014/main" id="{55E9187A-C2C2-A3FE-BE80-B3CFF813726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366" r="26243"/>
          <a:stretch/>
        </p:blipFill>
        <p:spPr bwMode="auto">
          <a:xfrm>
            <a:off x="7118304" y="409097"/>
            <a:ext cx="885518" cy="1097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ing an AWS S3 Bucket as a Maven repository: Sounds juicy, but is it worth  the effort? - Bonial">
            <a:extLst>
              <a:ext uri="{FF2B5EF4-FFF2-40B4-BE49-F238E27FC236}">
                <a16:creationId xmlns:a16="http://schemas.microsoft.com/office/drawing/2014/main" id="{BE70E2AB-666E-8BCF-0218-EB903E605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8310" y="864411"/>
            <a:ext cx="2223911" cy="5629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GitHub? — Pythia Foundations">
            <a:extLst>
              <a:ext uri="{FF2B5EF4-FFF2-40B4-BE49-F238E27FC236}">
                <a16:creationId xmlns:a16="http://schemas.microsoft.com/office/drawing/2014/main" id="{E5C87DD1-1155-0641-96C1-CD6215456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243" y="1893126"/>
            <a:ext cx="1241779" cy="6985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arn RESTAssured from Experts | RESTAssured Certification and Training |  SpringPeople">
            <a:extLst>
              <a:ext uri="{FF2B5EF4-FFF2-40B4-BE49-F238E27FC236}">
                <a16:creationId xmlns:a16="http://schemas.microsoft.com/office/drawing/2014/main" id="{5641C58A-116E-BBC7-A1C8-02374E311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9999" y="2523644"/>
            <a:ext cx="722490" cy="8708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cumber Testing : Framework, Tool, BDD, What is - javatpoint">
            <a:extLst>
              <a:ext uri="{FF2B5EF4-FFF2-40B4-BE49-F238E27FC236}">
                <a16:creationId xmlns:a16="http://schemas.microsoft.com/office/drawing/2014/main" id="{880343C1-DD12-B754-C2CD-CB5E97BFF8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16766" y="2523644"/>
            <a:ext cx="837373" cy="837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61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B4C371-92EE-F2AB-0499-7EA3F81220B1}"/>
              </a:ext>
            </a:extLst>
          </p:cNvPr>
          <p:cNvPicPr>
            <a:picLocks noChangeAspect="1"/>
          </p:cNvPicPr>
          <p:nvPr/>
        </p:nvPicPr>
        <p:blipFill>
          <a:blip r:embed="rId2"/>
          <a:stretch>
            <a:fillRect/>
          </a:stretch>
        </p:blipFill>
        <p:spPr>
          <a:xfrm>
            <a:off x="428978" y="306727"/>
            <a:ext cx="8963377" cy="6244545"/>
          </a:xfrm>
          <a:prstGeom prst="rect">
            <a:avLst/>
          </a:prstGeom>
        </p:spPr>
      </p:pic>
    </p:spTree>
    <p:extLst>
      <p:ext uri="{BB962C8B-B14F-4D97-AF65-F5344CB8AC3E}">
        <p14:creationId xmlns:p14="http://schemas.microsoft.com/office/powerpoint/2010/main" val="4619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262CB3-7241-39DE-61DF-F67DC806DDDB}"/>
              </a:ext>
            </a:extLst>
          </p:cNvPr>
          <p:cNvSpPr txBox="1"/>
          <p:nvPr/>
        </p:nvSpPr>
        <p:spPr>
          <a:xfrm>
            <a:off x="0" y="982176"/>
            <a:ext cx="12192000" cy="4893647"/>
          </a:xfrm>
          <a:prstGeom prst="rect">
            <a:avLst/>
          </a:prstGeom>
          <a:noFill/>
        </p:spPr>
        <p:txBody>
          <a:bodyPr wrap="square">
            <a:spAutoFit/>
          </a:bodyPr>
          <a:lstStyle/>
          <a:p>
            <a:pPr algn="l"/>
            <a:r>
              <a:rPr lang="en-US" sz="2400" b="0" i="0" dirty="0">
                <a:solidFill>
                  <a:srgbClr val="1F1F1F"/>
                </a:solidFill>
                <a:effectLst/>
                <a:latin typeface="Google Sans"/>
              </a:rPr>
              <a:t>This framework utilizes a layered architecture for building robust and maintainable automated tests for the pet store API. Here's a breakdown of the key components:</a:t>
            </a:r>
          </a:p>
          <a:p>
            <a:pPr algn="l"/>
            <a:endParaRPr lang="en-US" sz="2400" b="0" i="0" dirty="0">
              <a:solidFill>
                <a:srgbClr val="1F1F1F"/>
              </a:solidFill>
              <a:effectLst/>
              <a:latin typeface="Google Sans"/>
            </a:endParaRPr>
          </a:p>
          <a:p>
            <a:pPr algn="l"/>
            <a:r>
              <a:rPr lang="en-US" sz="2400" b="1" i="0" dirty="0">
                <a:solidFill>
                  <a:srgbClr val="1F1F1F"/>
                </a:solidFill>
                <a:effectLst/>
                <a:latin typeface="Google Sans"/>
              </a:rPr>
              <a:t>Test Layer:</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1" i="0" dirty="0">
                <a:solidFill>
                  <a:srgbClr val="1F1F1F"/>
                </a:solidFill>
                <a:effectLst/>
                <a:latin typeface="Google Sans"/>
              </a:rPr>
              <a:t>Test Runner:</a:t>
            </a:r>
            <a:r>
              <a:rPr lang="en-US" sz="2400" b="0" i="0" dirty="0">
                <a:solidFill>
                  <a:srgbClr val="1F1F1F"/>
                </a:solidFill>
                <a:effectLst/>
                <a:latin typeface="Google Sans"/>
              </a:rPr>
              <a:t> This class acts as the entry point, initiating the execution of all test scenarios.</a:t>
            </a:r>
          </a:p>
          <a:p>
            <a:pPr algn="l"/>
            <a:r>
              <a:rPr lang="en-US" sz="2400" b="1" i="0" dirty="0">
                <a:solidFill>
                  <a:srgbClr val="1F1F1F"/>
                </a:solidFill>
                <a:effectLst/>
                <a:latin typeface="Google Sans"/>
              </a:rPr>
              <a:t>Steps Layer:</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0" i="0" dirty="0">
                <a:solidFill>
                  <a:srgbClr val="1F1F1F"/>
                </a:solidFill>
                <a:effectLst/>
                <a:latin typeface="Google Sans"/>
              </a:rPr>
              <a:t>This layer comprises step definition classes that define reusable steps for interacting with the API. These classes are typically annotated with @Given, @When, and @Then annotations from Cucumber.</a:t>
            </a:r>
          </a:p>
          <a:p>
            <a:pPr marL="1143000" lvl="2" indent="-228600" algn="l">
              <a:buFont typeface="Arial" panose="020B0604020202020204" pitchFamily="34" charset="0"/>
              <a:buChar char="•"/>
            </a:pPr>
            <a:r>
              <a:rPr lang="en-US" sz="2400" b="1" i="0" dirty="0" err="1">
                <a:solidFill>
                  <a:srgbClr val="1F1F1F"/>
                </a:solidFill>
                <a:effectLst/>
                <a:latin typeface="Google Sans"/>
              </a:rPr>
              <a:t>GeneralSteps</a:t>
            </a:r>
            <a:r>
              <a:rPr lang="en-US" sz="2400" b="1" i="0" dirty="0">
                <a:solidFill>
                  <a:srgbClr val="1F1F1F"/>
                </a:solidFill>
                <a:effectLst/>
                <a:latin typeface="Google Sans"/>
              </a:rPr>
              <a:t>:</a:t>
            </a:r>
            <a:r>
              <a:rPr lang="en-US" sz="2400" b="0" i="0" dirty="0">
                <a:solidFill>
                  <a:srgbClr val="1F1F1F"/>
                </a:solidFill>
                <a:effectLst/>
                <a:latin typeface="Google Sans"/>
              </a:rPr>
              <a:t> This class likely contains common steps applicable to all API interactions, such as setting up the base URL or handling authentication.</a:t>
            </a:r>
          </a:p>
          <a:p>
            <a:pPr marL="1143000" lvl="2" indent="-228600" algn="l">
              <a:buFont typeface="Arial" panose="020B0604020202020204" pitchFamily="34" charset="0"/>
              <a:buChar char="•"/>
            </a:pPr>
            <a:r>
              <a:rPr lang="en-US" sz="2400" b="1" i="0" dirty="0" err="1">
                <a:solidFill>
                  <a:srgbClr val="1F1F1F"/>
                </a:solidFill>
                <a:effectLst/>
                <a:latin typeface="Google Sans"/>
              </a:rPr>
              <a:t>SpecificSteps</a:t>
            </a:r>
            <a:r>
              <a:rPr lang="en-US" sz="2400" b="1" i="0" dirty="0">
                <a:solidFill>
                  <a:srgbClr val="1F1F1F"/>
                </a:solidFill>
                <a:effectLst/>
                <a:latin typeface="Google Sans"/>
              </a:rPr>
              <a:t> (e.g., </a:t>
            </a:r>
            <a:r>
              <a:rPr lang="en-US" sz="2400" b="1" i="0" dirty="0" err="1">
                <a:solidFill>
                  <a:srgbClr val="1F1F1F"/>
                </a:solidFill>
                <a:effectLst/>
                <a:latin typeface="Google Sans"/>
              </a:rPr>
              <a:t>PetSteps</a:t>
            </a:r>
            <a:r>
              <a:rPr lang="en-US" sz="2400" b="1" i="0" dirty="0">
                <a:solidFill>
                  <a:srgbClr val="1F1F1F"/>
                </a:solidFill>
                <a:effectLst/>
                <a:latin typeface="Google Sans"/>
              </a:rPr>
              <a:t>, </a:t>
            </a:r>
            <a:r>
              <a:rPr lang="en-US" sz="2400" b="1" i="0" dirty="0" err="1">
                <a:solidFill>
                  <a:srgbClr val="1F1F1F"/>
                </a:solidFill>
                <a:effectLst/>
                <a:latin typeface="Google Sans"/>
              </a:rPr>
              <a:t>StoreSteps</a:t>
            </a:r>
            <a:r>
              <a:rPr lang="en-US" sz="2400" b="1" i="0" dirty="0">
                <a:solidFill>
                  <a:srgbClr val="1F1F1F"/>
                </a:solidFill>
                <a:effectLst/>
                <a:latin typeface="Google Sans"/>
              </a:rPr>
              <a:t>, </a:t>
            </a:r>
            <a:r>
              <a:rPr lang="en-US" sz="2400" b="1" i="0" dirty="0" err="1">
                <a:solidFill>
                  <a:srgbClr val="1F1F1F"/>
                </a:solidFill>
                <a:effectLst/>
                <a:latin typeface="Google Sans"/>
              </a:rPr>
              <a:t>UserSteps</a:t>
            </a:r>
            <a:r>
              <a:rPr lang="en-US" sz="2400" b="1" i="0" dirty="0">
                <a:solidFill>
                  <a:srgbClr val="1F1F1F"/>
                </a:solidFill>
                <a:effectLst/>
                <a:latin typeface="Google Sans"/>
              </a:rPr>
              <a:t>):</a:t>
            </a:r>
            <a:r>
              <a:rPr lang="en-US" sz="2400" b="0" i="0" dirty="0">
                <a:solidFill>
                  <a:srgbClr val="1F1F1F"/>
                </a:solidFill>
                <a:effectLst/>
                <a:latin typeface="Google Sans"/>
              </a:rPr>
              <a:t> These classes encapsulate steps specific to different API functionalities, like managing pets, orders, or users.</a:t>
            </a:r>
          </a:p>
        </p:txBody>
      </p:sp>
    </p:spTree>
    <p:extLst>
      <p:ext uri="{BB962C8B-B14F-4D97-AF65-F5344CB8AC3E}">
        <p14:creationId xmlns:p14="http://schemas.microsoft.com/office/powerpoint/2010/main" val="239226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209D3-201C-963F-7D6A-B8F2179B0714}"/>
              </a:ext>
            </a:extLst>
          </p:cNvPr>
          <p:cNvSpPr txBox="1"/>
          <p:nvPr/>
        </p:nvSpPr>
        <p:spPr>
          <a:xfrm>
            <a:off x="423333" y="1843950"/>
            <a:ext cx="9081911" cy="3170099"/>
          </a:xfrm>
          <a:prstGeom prst="rect">
            <a:avLst/>
          </a:prstGeom>
          <a:noFill/>
        </p:spPr>
        <p:txBody>
          <a:bodyPr wrap="square">
            <a:spAutoFit/>
          </a:bodyPr>
          <a:lstStyle/>
          <a:p>
            <a:pPr algn="l"/>
            <a:r>
              <a:rPr lang="en-US" sz="2000" b="1" i="0" dirty="0">
                <a:solidFill>
                  <a:srgbClr val="1F1F1F"/>
                </a:solidFill>
                <a:effectLst/>
                <a:latin typeface="Google Sans"/>
              </a:rPr>
              <a:t>DTO (Data Transfer Objects) Layer:</a:t>
            </a:r>
            <a:endParaRPr lang="en-US" sz="2000" b="0" i="0" dirty="0">
              <a:solidFill>
                <a:srgbClr val="1F1F1F"/>
              </a:solidFill>
              <a:effectLst/>
              <a:latin typeface="Google Sans"/>
            </a:endParaRPr>
          </a:p>
          <a:p>
            <a:pPr marL="742950" lvl="1" indent="-285750" algn="l">
              <a:buFont typeface="Arial" panose="020B0604020202020204" pitchFamily="34" charset="0"/>
              <a:buChar char="•"/>
            </a:pPr>
            <a:r>
              <a:rPr lang="en-US" sz="2000" b="0" i="0" dirty="0">
                <a:solidFill>
                  <a:srgbClr val="1F1F1F"/>
                </a:solidFill>
                <a:effectLst/>
                <a:latin typeface="Google Sans"/>
              </a:rPr>
              <a:t>This layer houses classes representing the data models used in API requests and responses. These classes map directly to the data structures of the pet store API. </a:t>
            </a:r>
          </a:p>
          <a:p>
            <a:pPr marL="1257300" lvl="2" indent="-342900">
              <a:buFont typeface="Arial" panose="020B0604020202020204" pitchFamily="34" charset="0"/>
              <a:buChar char="•"/>
            </a:pPr>
            <a:r>
              <a:rPr lang="en-US" sz="2000" b="0" i="0" dirty="0" err="1">
                <a:solidFill>
                  <a:srgbClr val="1F1F1F"/>
                </a:solidFill>
                <a:effectLst/>
                <a:latin typeface="Google Sans"/>
              </a:rPr>
              <a:t>CategoryDTO</a:t>
            </a:r>
            <a:endParaRPr lang="en-US" sz="2000" b="0" i="0" dirty="0">
              <a:solidFill>
                <a:srgbClr val="1F1F1F"/>
              </a:solidFill>
              <a:effectLst/>
              <a:latin typeface="Google Sans"/>
            </a:endParaRPr>
          </a:p>
          <a:p>
            <a:pPr marL="1257300" lvl="2" indent="-342900" algn="l">
              <a:buFont typeface="Arial" panose="020B0604020202020204" pitchFamily="34" charset="0"/>
              <a:buChar char="•"/>
            </a:pPr>
            <a:r>
              <a:rPr lang="en-US" sz="2000" b="0" i="0" dirty="0" err="1">
                <a:solidFill>
                  <a:srgbClr val="1F1F1F"/>
                </a:solidFill>
                <a:effectLst/>
                <a:latin typeface="Google Sans"/>
              </a:rPr>
              <a:t>OrderDTO</a:t>
            </a:r>
            <a:endParaRPr lang="en-US" sz="2000" b="0" i="0" dirty="0">
              <a:solidFill>
                <a:srgbClr val="1F1F1F"/>
              </a:solidFill>
              <a:effectLst/>
              <a:latin typeface="Google Sans"/>
            </a:endParaRPr>
          </a:p>
          <a:p>
            <a:pPr marL="1257300" lvl="2" indent="-342900" algn="l">
              <a:buFont typeface="Arial" panose="020B0604020202020204" pitchFamily="34" charset="0"/>
              <a:buChar char="•"/>
            </a:pPr>
            <a:r>
              <a:rPr lang="en-US" sz="2000" b="0" i="0" dirty="0" err="1">
                <a:solidFill>
                  <a:srgbClr val="1F1F1F"/>
                </a:solidFill>
                <a:effectLst/>
                <a:latin typeface="Google Sans"/>
              </a:rPr>
              <a:t>PetDTO</a:t>
            </a:r>
            <a:endParaRPr lang="en-US" sz="2000" b="0" i="0" dirty="0">
              <a:solidFill>
                <a:srgbClr val="1F1F1F"/>
              </a:solidFill>
              <a:effectLst/>
              <a:latin typeface="Google Sans"/>
            </a:endParaRPr>
          </a:p>
          <a:p>
            <a:pPr marL="1257300" lvl="2" indent="-342900" algn="l">
              <a:buFont typeface="Arial" panose="020B0604020202020204" pitchFamily="34" charset="0"/>
              <a:buChar char="•"/>
            </a:pPr>
            <a:r>
              <a:rPr lang="en-US" sz="2000" b="0" i="0" dirty="0" err="1">
                <a:solidFill>
                  <a:srgbClr val="1F1F1F"/>
                </a:solidFill>
                <a:effectLst/>
                <a:latin typeface="Google Sans"/>
              </a:rPr>
              <a:t>StoreInventoryDTO</a:t>
            </a:r>
            <a:endParaRPr lang="en-US" sz="2000" b="0" i="0" dirty="0">
              <a:solidFill>
                <a:srgbClr val="1F1F1F"/>
              </a:solidFill>
              <a:effectLst/>
              <a:latin typeface="Google Sans"/>
            </a:endParaRPr>
          </a:p>
          <a:p>
            <a:pPr marL="1257300" lvl="2" indent="-342900" algn="l">
              <a:buFont typeface="Arial" panose="020B0604020202020204" pitchFamily="34" charset="0"/>
              <a:buChar char="•"/>
            </a:pPr>
            <a:r>
              <a:rPr lang="en-US" sz="2000" b="0" i="0" dirty="0" err="1">
                <a:solidFill>
                  <a:srgbClr val="1F1F1F"/>
                </a:solidFill>
                <a:effectLst/>
                <a:latin typeface="Google Sans"/>
              </a:rPr>
              <a:t>TagDTO</a:t>
            </a:r>
            <a:endParaRPr lang="en-US" sz="2000" b="0" i="0" dirty="0">
              <a:solidFill>
                <a:srgbClr val="1F1F1F"/>
              </a:solidFill>
              <a:effectLst/>
              <a:latin typeface="Google Sans"/>
            </a:endParaRPr>
          </a:p>
          <a:p>
            <a:pPr marL="1257300" lvl="2" indent="-342900" algn="l">
              <a:buFont typeface="Arial" panose="020B0604020202020204" pitchFamily="34" charset="0"/>
              <a:buChar char="•"/>
            </a:pPr>
            <a:r>
              <a:rPr lang="en-US" sz="2000" b="0" i="0" dirty="0" err="1">
                <a:solidFill>
                  <a:srgbClr val="1F1F1F"/>
                </a:solidFill>
                <a:effectLst/>
                <a:latin typeface="Google Sans"/>
              </a:rPr>
              <a:t>UserDTO</a:t>
            </a:r>
            <a:endParaRPr lang="en-US" sz="2000" b="0" i="0" dirty="0">
              <a:solidFill>
                <a:srgbClr val="1F1F1F"/>
              </a:solidFill>
              <a:effectLst/>
              <a:latin typeface="Google Sans"/>
            </a:endParaRPr>
          </a:p>
        </p:txBody>
      </p:sp>
    </p:spTree>
    <p:extLst>
      <p:ext uri="{BB962C8B-B14F-4D97-AF65-F5344CB8AC3E}">
        <p14:creationId xmlns:p14="http://schemas.microsoft.com/office/powerpoint/2010/main" val="40339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A808FA-CB9B-AE46-37A8-BC4C0EBAC9CF}"/>
              </a:ext>
            </a:extLst>
          </p:cNvPr>
          <p:cNvSpPr txBox="1"/>
          <p:nvPr/>
        </p:nvSpPr>
        <p:spPr>
          <a:xfrm>
            <a:off x="341488" y="1536174"/>
            <a:ext cx="9423401" cy="3416320"/>
          </a:xfrm>
          <a:prstGeom prst="rect">
            <a:avLst/>
          </a:prstGeom>
          <a:noFill/>
        </p:spPr>
        <p:txBody>
          <a:bodyPr wrap="square">
            <a:spAutoFit/>
          </a:bodyPr>
          <a:lstStyle/>
          <a:p>
            <a:pPr algn="l"/>
            <a:r>
              <a:rPr lang="en-US" sz="2400" b="1" i="0" dirty="0">
                <a:solidFill>
                  <a:srgbClr val="1F1F1F"/>
                </a:solidFill>
                <a:effectLst/>
                <a:latin typeface="Google Sans"/>
              </a:rPr>
              <a:t>Utils Layer:</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0" i="0" dirty="0">
                <a:solidFill>
                  <a:srgbClr val="1F1F1F"/>
                </a:solidFill>
                <a:effectLst/>
                <a:latin typeface="Google Sans"/>
              </a:rPr>
              <a:t>This contains utility classes with helper methods for common tasks:</a:t>
            </a:r>
          </a:p>
          <a:p>
            <a:pPr marL="1143000" lvl="2" indent="-228600" algn="l">
              <a:buFont typeface="Arial" panose="020B0604020202020204" pitchFamily="34" charset="0"/>
              <a:buChar char="•"/>
            </a:pPr>
            <a:r>
              <a:rPr lang="en-US" sz="2400" b="0" i="0" dirty="0" err="1">
                <a:solidFill>
                  <a:srgbClr val="1F1F1F"/>
                </a:solidFill>
                <a:effectLst/>
                <a:latin typeface="Google Sans"/>
              </a:rPr>
              <a:t>ConfigurationManager</a:t>
            </a:r>
            <a:r>
              <a:rPr lang="en-US" sz="2400" b="0" i="0" dirty="0">
                <a:solidFill>
                  <a:srgbClr val="1F1F1F"/>
                </a:solidFill>
                <a:effectLst/>
                <a:latin typeface="Google Sans"/>
              </a:rPr>
              <a:t>: This class could handle loading configuration variables from a file or environment.</a:t>
            </a:r>
          </a:p>
          <a:p>
            <a:pPr marL="1143000" lvl="2" indent="-228600" algn="l">
              <a:buFont typeface="Arial" panose="020B0604020202020204" pitchFamily="34" charset="0"/>
              <a:buChar char="•"/>
            </a:pPr>
            <a:r>
              <a:rPr lang="en-US" sz="2400" b="0" i="0" dirty="0" err="1">
                <a:solidFill>
                  <a:srgbClr val="1F1F1F"/>
                </a:solidFill>
                <a:effectLst/>
                <a:latin typeface="Google Sans"/>
              </a:rPr>
              <a:t>GlobalVariables</a:t>
            </a:r>
            <a:r>
              <a:rPr lang="en-US" sz="2400" b="0" i="0" dirty="0">
                <a:solidFill>
                  <a:srgbClr val="1F1F1F"/>
                </a:solidFill>
                <a:effectLst/>
                <a:latin typeface="Google Sans"/>
              </a:rPr>
              <a:t>: Stores global variables accessible throughout the tests.</a:t>
            </a:r>
          </a:p>
          <a:p>
            <a:pPr marL="1143000" lvl="2" indent="-228600" algn="l">
              <a:buFont typeface="Arial" panose="020B0604020202020204" pitchFamily="34" charset="0"/>
              <a:buChar char="•"/>
            </a:pPr>
            <a:r>
              <a:rPr lang="en-US" sz="2400" b="0" i="0" dirty="0" err="1">
                <a:solidFill>
                  <a:srgbClr val="1F1F1F"/>
                </a:solidFill>
                <a:effectLst/>
                <a:latin typeface="Google Sans"/>
              </a:rPr>
              <a:t>ObjectMapperUtils</a:t>
            </a:r>
            <a:r>
              <a:rPr lang="en-US" sz="2400" b="0" i="0" dirty="0">
                <a:solidFill>
                  <a:srgbClr val="1F1F1F"/>
                </a:solidFill>
                <a:effectLst/>
                <a:latin typeface="Google Sans"/>
              </a:rPr>
              <a:t>: Provides methods for working with JSON data using a library like Jackson </a:t>
            </a:r>
            <a:r>
              <a:rPr lang="en-US" sz="2400" b="0" i="0" dirty="0" err="1">
                <a:solidFill>
                  <a:srgbClr val="1F1F1F"/>
                </a:solidFill>
                <a:effectLst/>
                <a:latin typeface="Google Sans"/>
              </a:rPr>
              <a:t>ObjectMapper</a:t>
            </a:r>
            <a:r>
              <a:rPr lang="en-US" sz="2400" b="0" i="0" dirty="0">
                <a:solidFill>
                  <a:srgbClr val="1F1F1F"/>
                </a:solidFill>
                <a:effectLst/>
                <a:latin typeface="Google Sans"/>
              </a:rPr>
              <a:t>.</a:t>
            </a:r>
          </a:p>
          <a:p>
            <a:pPr marL="1143000" lvl="2" indent="-228600" algn="l">
              <a:buFont typeface="Arial" panose="020B0604020202020204" pitchFamily="34" charset="0"/>
              <a:buChar char="•"/>
            </a:pPr>
            <a:r>
              <a:rPr lang="en-US" sz="2400" b="0" i="0" dirty="0" err="1">
                <a:solidFill>
                  <a:srgbClr val="1F1F1F"/>
                </a:solidFill>
                <a:effectLst/>
                <a:latin typeface="Google Sans"/>
              </a:rPr>
              <a:t>StringUtils</a:t>
            </a:r>
            <a:r>
              <a:rPr lang="en-US" sz="2400" b="0" i="0" dirty="0">
                <a:solidFill>
                  <a:srgbClr val="1F1F1F"/>
                </a:solidFill>
                <a:effectLst/>
                <a:latin typeface="Google Sans"/>
              </a:rPr>
              <a:t>: Contains helper methods for string manipulation.</a:t>
            </a:r>
          </a:p>
        </p:txBody>
      </p:sp>
    </p:spTree>
    <p:extLst>
      <p:ext uri="{BB962C8B-B14F-4D97-AF65-F5344CB8AC3E}">
        <p14:creationId xmlns:p14="http://schemas.microsoft.com/office/powerpoint/2010/main" val="141971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2EC154-6DF6-5442-042E-AC689B2FA9F6}"/>
              </a:ext>
            </a:extLst>
          </p:cNvPr>
          <p:cNvSpPr txBox="1"/>
          <p:nvPr/>
        </p:nvSpPr>
        <p:spPr>
          <a:xfrm>
            <a:off x="420509" y="652663"/>
            <a:ext cx="9434690" cy="4893647"/>
          </a:xfrm>
          <a:prstGeom prst="rect">
            <a:avLst/>
          </a:prstGeom>
          <a:noFill/>
        </p:spPr>
        <p:txBody>
          <a:bodyPr wrap="square">
            <a:spAutoFit/>
          </a:bodyPr>
          <a:lstStyle/>
          <a:p>
            <a:pPr algn="l"/>
            <a:r>
              <a:rPr lang="en-US" sz="3200" b="1" i="0" dirty="0">
                <a:solidFill>
                  <a:srgbClr val="1F1F1F"/>
                </a:solidFill>
                <a:effectLst/>
                <a:latin typeface="Google Sans"/>
              </a:rPr>
              <a:t>Benefits of this Layered Approach:</a:t>
            </a:r>
          </a:p>
          <a:p>
            <a:pPr algn="l"/>
            <a:endParaRPr lang="en-US" sz="2800" b="0" i="0" dirty="0">
              <a:solidFill>
                <a:srgbClr val="1F1F1F"/>
              </a:solidFill>
              <a:effectLst/>
              <a:latin typeface="Google Sans"/>
            </a:endParaRPr>
          </a:p>
          <a:p>
            <a:pPr lvl="1">
              <a:buFont typeface="Arial" panose="020B0604020202020204" pitchFamily="34" charset="0"/>
              <a:buChar char="•"/>
            </a:pPr>
            <a:r>
              <a:rPr lang="en-US" sz="2800" b="1" i="0" dirty="0">
                <a:solidFill>
                  <a:srgbClr val="1F1F1F"/>
                </a:solidFill>
                <a:effectLst/>
                <a:latin typeface="Google Sans"/>
              </a:rPr>
              <a:t>Improved Readability and Maintainability:</a:t>
            </a:r>
            <a:r>
              <a:rPr lang="en-US" sz="2800" b="0" i="0" dirty="0">
                <a:solidFill>
                  <a:srgbClr val="1F1F1F"/>
                </a:solidFill>
                <a:effectLst/>
                <a:latin typeface="Google Sans"/>
              </a:rPr>
              <a:t> Separation of concerns makes the codebase easier to navigate and understand.</a:t>
            </a:r>
          </a:p>
          <a:p>
            <a:pPr lvl="1">
              <a:buFont typeface="Arial" panose="020B0604020202020204" pitchFamily="34" charset="0"/>
              <a:buChar char="•"/>
            </a:pPr>
            <a:r>
              <a:rPr lang="en-US" sz="2800" b="1" i="0" dirty="0">
                <a:solidFill>
                  <a:srgbClr val="1F1F1F"/>
                </a:solidFill>
                <a:effectLst/>
                <a:latin typeface="Google Sans"/>
              </a:rPr>
              <a:t>Enhanced Reusability:</a:t>
            </a:r>
            <a:r>
              <a:rPr lang="en-US" sz="2800" b="0" i="0" dirty="0">
                <a:solidFill>
                  <a:srgbClr val="1F1F1F"/>
                </a:solidFill>
                <a:effectLst/>
                <a:latin typeface="Google Sans"/>
              </a:rPr>
              <a:t> Reusable step definitions in the Steps Layer promote code efficiency.</a:t>
            </a:r>
          </a:p>
          <a:p>
            <a:pPr lvl="1">
              <a:buFont typeface="Arial" panose="020B0604020202020204" pitchFamily="34" charset="0"/>
              <a:buChar char="•"/>
            </a:pPr>
            <a:r>
              <a:rPr lang="en-US" sz="2800" b="1" i="0" dirty="0">
                <a:solidFill>
                  <a:srgbClr val="1F1F1F"/>
                </a:solidFill>
                <a:effectLst/>
                <a:latin typeface="Google Sans"/>
              </a:rPr>
              <a:t>Modular Design:</a:t>
            </a:r>
            <a:r>
              <a:rPr lang="en-US" sz="2800" b="0" i="0" dirty="0">
                <a:solidFill>
                  <a:srgbClr val="1F1F1F"/>
                </a:solidFill>
                <a:effectLst/>
                <a:latin typeface="Google Sans"/>
              </a:rPr>
              <a:t> Simplifies adding new functionalities or modifying existing ones.</a:t>
            </a:r>
          </a:p>
          <a:p>
            <a:pPr lvl="1">
              <a:buFont typeface="Arial" panose="020B0604020202020204" pitchFamily="34" charset="0"/>
              <a:buChar char="•"/>
            </a:pPr>
            <a:r>
              <a:rPr lang="en-US" sz="2800" b="1" i="0" dirty="0">
                <a:solidFill>
                  <a:srgbClr val="1F1F1F"/>
                </a:solidFill>
                <a:effectLst/>
                <a:latin typeface="Google Sans"/>
              </a:rPr>
              <a:t>Clear Separation of Logic:</a:t>
            </a:r>
            <a:r>
              <a:rPr lang="en-US" sz="2800" b="0" i="0" dirty="0">
                <a:solidFill>
                  <a:srgbClr val="1F1F1F"/>
                </a:solidFill>
                <a:effectLst/>
                <a:latin typeface="Google Sans"/>
              </a:rPr>
              <a:t> Divides testing logic from data models and utility functions.</a:t>
            </a:r>
            <a:endParaRPr lang="es-ES_tradnl" sz="2800" dirty="0"/>
          </a:p>
        </p:txBody>
      </p:sp>
    </p:spTree>
    <p:extLst>
      <p:ext uri="{BB962C8B-B14F-4D97-AF65-F5344CB8AC3E}">
        <p14:creationId xmlns:p14="http://schemas.microsoft.com/office/powerpoint/2010/main" val="372530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B9D49-9010-A618-2604-C10F466BE633}"/>
              </a:ext>
            </a:extLst>
          </p:cNvPr>
          <p:cNvSpPr txBox="1"/>
          <p:nvPr/>
        </p:nvSpPr>
        <p:spPr>
          <a:xfrm>
            <a:off x="677333" y="1253067"/>
            <a:ext cx="8794045" cy="4154984"/>
          </a:xfrm>
          <a:prstGeom prst="rect">
            <a:avLst/>
          </a:prstGeom>
          <a:noFill/>
        </p:spPr>
        <p:txBody>
          <a:bodyPr wrap="square">
            <a:spAutoFit/>
          </a:bodyPr>
          <a:lstStyle/>
          <a:p>
            <a:pPr algn="l"/>
            <a:r>
              <a:rPr lang="en-US" sz="2400" b="1" i="0" dirty="0">
                <a:solidFill>
                  <a:srgbClr val="0D0D0D"/>
                </a:solidFill>
                <a:effectLst/>
                <a:latin typeface="Söhne"/>
              </a:rPr>
              <a:t>Effectiveness of the Automation Solution</a:t>
            </a:r>
          </a:p>
          <a:p>
            <a:pPr algn="l"/>
            <a:endParaRPr lang="en-US" sz="2400" b="1" i="0" dirty="0">
              <a:solidFill>
                <a:srgbClr val="0D0D0D"/>
              </a:solidFill>
              <a:effectLst/>
              <a:latin typeface="Söhne"/>
            </a:endParaRPr>
          </a:p>
          <a:p>
            <a:pPr algn="l"/>
            <a:r>
              <a:rPr lang="en-US" sz="2400" b="0" i="0" dirty="0">
                <a:solidFill>
                  <a:srgbClr val="0D0D0D"/>
                </a:solidFill>
                <a:effectLst/>
                <a:latin typeface="Söhne"/>
              </a:rPr>
              <a:t>1. </a:t>
            </a:r>
            <a:r>
              <a:rPr lang="en-US" sz="2400" b="1" i="0" dirty="0">
                <a:solidFill>
                  <a:srgbClr val="0D0D0D"/>
                </a:solidFill>
                <a:effectLst/>
                <a:latin typeface="Söhne"/>
              </a:rPr>
              <a:t>Test Execution Speed:</a:t>
            </a:r>
            <a:endParaRPr lang="en-US" sz="2400" b="0" i="0" dirty="0">
              <a:solidFill>
                <a:srgbClr val="0D0D0D"/>
              </a:solidFill>
              <a:effectLst/>
              <a:latin typeface="Söhne"/>
            </a:endParaRPr>
          </a:p>
          <a:p>
            <a:pPr lvl="1">
              <a:buFont typeface="Arial" panose="020B0604020202020204" pitchFamily="34" charset="0"/>
              <a:buChar char="•"/>
            </a:pPr>
            <a:r>
              <a:rPr lang="en-US" sz="2400" b="0" i="0" dirty="0">
                <a:solidFill>
                  <a:srgbClr val="0D0D0D"/>
                </a:solidFill>
                <a:effectLst/>
                <a:latin typeface="Söhne"/>
              </a:rPr>
              <a:t> The automation solution demonstrates exceptional speed, with a regression suite of </a:t>
            </a:r>
            <a:r>
              <a:rPr lang="en-US" sz="2400" dirty="0">
                <a:solidFill>
                  <a:srgbClr val="0D0D0D"/>
                </a:solidFill>
                <a:latin typeface="Söhne"/>
              </a:rPr>
              <a:t>9</a:t>
            </a:r>
            <a:r>
              <a:rPr lang="en-US" sz="2400" b="0" i="0" dirty="0">
                <a:solidFill>
                  <a:srgbClr val="0D0D0D"/>
                </a:solidFill>
                <a:effectLst/>
                <a:latin typeface="Söhne"/>
              </a:rPr>
              <a:t> scenarios completing in just 1.1 seconds.</a:t>
            </a:r>
          </a:p>
          <a:p>
            <a:pPr lvl="1">
              <a:buFont typeface="Arial" panose="020B0604020202020204" pitchFamily="34" charset="0"/>
              <a:buChar char="•"/>
            </a:pPr>
            <a:r>
              <a:rPr lang="en-US" sz="2400" b="0" i="0" dirty="0">
                <a:solidFill>
                  <a:srgbClr val="0D0D0D"/>
                </a:solidFill>
                <a:effectLst/>
                <a:latin typeface="Söhne"/>
              </a:rPr>
              <a:t> Quick execution allows for swift feedback during development and minimizes delays in the testing process.</a:t>
            </a:r>
          </a:p>
          <a:p>
            <a:pPr algn="l"/>
            <a:r>
              <a:rPr lang="en-US" sz="2400" b="0" i="0" dirty="0">
                <a:solidFill>
                  <a:srgbClr val="0D0D0D"/>
                </a:solidFill>
                <a:effectLst/>
                <a:latin typeface="Söhne"/>
              </a:rPr>
              <a:t>2. </a:t>
            </a:r>
            <a:r>
              <a:rPr lang="en-US" sz="2400" b="1" i="0" dirty="0">
                <a:solidFill>
                  <a:srgbClr val="0D0D0D"/>
                </a:solidFill>
                <a:effectLst/>
                <a:latin typeface="Söhne"/>
              </a:rPr>
              <a:t>Test Coverage:</a:t>
            </a:r>
            <a:endParaRPr lang="en-US" sz="2400" b="0" i="0" dirty="0">
              <a:solidFill>
                <a:srgbClr val="0D0D0D"/>
              </a:solidFill>
              <a:effectLst/>
              <a:latin typeface="Söhne"/>
            </a:endParaRPr>
          </a:p>
          <a:p>
            <a:pPr lvl="1">
              <a:buFont typeface="Arial" panose="020B0604020202020204" pitchFamily="34" charset="0"/>
              <a:buChar char="•"/>
            </a:pPr>
            <a:r>
              <a:rPr lang="en-US" sz="2400" b="0" i="0" dirty="0">
                <a:solidFill>
                  <a:srgbClr val="0D0D0D"/>
                </a:solidFill>
                <a:effectLst/>
                <a:latin typeface="Söhne"/>
              </a:rPr>
              <a:t> While the exact percentage of API functionality covered by automated tests is not available, the focus on the 9 most critical scenarios highlights a targeted and impactful approach.</a:t>
            </a:r>
          </a:p>
        </p:txBody>
      </p:sp>
    </p:spTree>
    <p:extLst>
      <p:ext uri="{BB962C8B-B14F-4D97-AF65-F5344CB8AC3E}">
        <p14:creationId xmlns:p14="http://schemas.microsoft.com/office/powerpoint/2010/main" val="132128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2BFD02-1BB1-2DFE-8728-93012DA756E9}"/>
              </a:ext>
            </a:extLst>
          </p:cNvPr>
          <p:cNvSpPr txBox="1"/>
          <p:nvPr/>
        </p:nvSpPr>
        <p:spPr>
          <a:xfrm>
            <a:off x="970844" y="1166842"/>
            <a:ext cx="7876822" cy="4524315"/>
          </a:xfrm>
          <a:prstGeom prst="rect">
            <a:avLst/>
          </a:prstGeom>
          <a:noFill/>
        </p:spPr>
        <p:txBody>
          <a:bodyPr wrap="square">
            <a:spAutoFit/>
          </a:bodyPr>
          <a:lstStyle/>
          <a:p>
            <a:pPr algn="l"/>
            <a:r>
              <a:rPr lang="en-US" sz="2400" b="0" i="0" dirty="0">
                <a:solidFill>
                  <a:srgbClr val="0D0D0D"/>
                </a:solidFill>
                <a:effectLst/>
                <a:latin typeface="Söhne"/>
              </a:rPr>
              <a:t>3. </a:t>
            </a:r>
            <a:r>
              <a:rPr lang="en-US" sz="2400" b="1" i="0" dirty="0">
                <a:solidFill>
                  <a:srgbClr val="0D0D0D"/>
                </a:solidFill>
                <a:effectLst/>
                <a:latin typeface="Söhne"/>
              </a:rPr>
              <a:t>Defect Detection:</a:t>
            </a:r>
            <a:endParaRPr lang="en-US" sz="2400" b="0" i="0" dirty="0">
              <a:solidFill>
                <a:srgbClr val="0D0D0D"/>
              </a:solidFill>
              <a:effectLst/>
              <a:latin typeface="Söhne"/>
            </a:endParaRPr>
          </a:p>
          <a:p>
            <a:pPr lvl="1">
              <a:buFont typeface="Arial" panose="020B0604020202020204" pitchFamily="34" charset="0"/>
              <a:buChar char="•"/>
            </a:pPr>
            <a:r>
              <a:rPr lang="en-US" sz="2400" b="0" i="0" dirty="0">
                <a:solidFill>
                  <a:srgbClr val="0D0D0D"/>
                </a:solidFill>
                <a:effectLst/>
                <a:latin typeface="Söhne"/>
              </a:rPr>
              <a:t>During the development of the critical scenarios, automation identified 3 bugs, showcasing its effectiveness in early defect detection.</a:t>
            </a:r>
          </a:p>
          <a:p>
            <a:pPr lvl="1">
              <a:buFont typeface="Arial" panose="020B0604020202020204" pitchFamily="34" charset="0"/>
              <a:buChar char="•"/>
            </a:pPr>
            <a:r>
              <a:rPr lang="en-US" sz="2400" b="0" i="0" dirty="0">
                <a:solidFill>
                  <a:srgbClr val="0D0D0D"/>
                </a:solidFill>
                <a:effectLst/>
                <a:latin typeface="Söhne"/>
              </a:rPr>
              <a:t>Automation contributes to reducing the likelihood of critical issues reaching later stages of development.</a:t>
            </a:r>
          </a:p>
          <a:p>
            <a:pPr algn="l"/>
            <a:r>
              <a:rPr lang="en-US" sz="2400" b="0" i="0" dirty="0">
                <a:solidFill>
                  <a:srgbClr val="0D0D0D"/>
                </a:solidFill>
                <a:effectLst/>
                <a:latin typeface="Söhne"/>
              </a:rPr>
              <a:t>4. </a:t>
            </a:r>
            <a:r>
              <a:rPr lang="en-US" sz="2400" b="1" i="0" dirty="0">
                <a:solidFill>
                  <a:srgbClr val="0D0D0D"/>
                </a:solidFill>
                <a:effectLst/>
                <a:latin typeface="Söhne"/>
              </a:rPr>
              <a:t>Resource Utilization:</a:t>
            </a:r>
            <a:endParaRPr lang="en-US" sz="2400" b="0" i="0" dirty="0">
              <a:solidFill>
                <a:srgbClr val="0D0D0D"/>
              </a:solidFill>
              <a:effectLst/>
              <a:latin typeface="Söhne"/>
            </a:endParaRPr>
          </a:p>
          <a:p>
            <a:pPr lvl="1">
              <a:buFont typeface="Arial" panose="020B0604020202020204" pitchFamily="34" charset="0"/>
              <a:buChar char="•"/>
            </a:pPr>
            <a:r>
              <a:rPr lang="en-US" sz="2400" b="0" i="0" dirty="0">
                <a:solidFill>
                  <a:srgbClr val="0D0D0D"/>
                </a:solidFill>
                <a:effectLst/>
                <a:latin typeface="Söhne"/>
              </a:rPr>
              <a:t>Although specific resource utilization metrics are not provided, the quick and efficient nature of automation suggests potential resource savings.</a:t>
            </a:r>
          </a:p>
          <a:p>
            <a:pPr lvl="1">
              <a:buFont typeface="Arial" panose="020B0604020202020204" pitchFamily="34" charset="0"/>
              <a:buChar char="•"/>
            </a:pPr>
            <a:r>
              <a:rPr lang="en-US" sz="2400" b="0" i="0" dirty="0">
                <a:solidFill>
                  <a:srgbClr val="0D0D0D"/>
                </a:solidFill>
                <a:effectLst/>
                <a:latin typeface="Söhne"/>
              </a:rPr>
              <a:t>Consider any observations or feedback regarding changes in manual testing efforts.</a:t>
            </a:r>
          </a:p>
        </p:txBody>
      </p:sp>
    </p:spTree>
    <p:extLst>
      <p:ext uri="{BB962C8B-B14F-4D97-AF65-F5344CB8AC3E}">
        <p14:creationId xmlns:p14="http://schemas.microsoft.com/office/powerpoint/2010/main" val="37879134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{E4DD4F88-59CE-CD49-90CD-DC7C3980CC4E}tf10001060</Template>
  <TotalTime>178</TotalTime>
  <Words>1235</Words>
  <Application>Microsoft Macintosh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Google Sans</vt:lpstr>
      <vt:lpstr>HelveticaNeue</vt:lpstr>
      <vt:lpstr>HelveticaNeue-Bold</vt:lpstr>
      <vt:lpstr>Söhne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Andrés Ulloa</dc:creator>
  <cp:lastModifiedBy>Andrés Ulloa</cp:lastModifiedBy>
  <cp:revision>2</cp:revision>
  <dcterms:created xsi:type="dcterms:W3CDTF">2024-03-06T23:45:30Z</dcterms:created>
  <dcterms:modified xsi:type="dcterms:W3CDTF">2024-03-07T02:43:55Z</dcterms:modified>
</cp:coreProperties>
</file>