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73" r:id="rId3"/>
    <p:sldId id="264" r:id="rId4"/>
    <p:sldId id="265" r:id="rId5"/>
    <p:sldId id="263" r:id="rId6"/>
    <p:sldId id="267" r:id="rId7"/>
    <p:sldId id="268" r:id="rId8"/>
    <p:sldId id="269" r:id="rId9"/>
    <p:sldId id="274" r:id="rId10"/>
    <p:sldId id="276" r:id="rId11"/>
    <p:sldId id="271" r:id="rId12"/>
    <p:sldId id="272" r:id="rId13"/>
    <p:sldId id="270" r:id="rId14"/>
    <p:sldId id="280" r:id="rId15"/>
    <p:sldId id="279" r:id="rId16"/>
    <p:sldId id="278" r:id="rId17"/>
    <p:sldId id="262" r:id="rId18"/>
    <p:sldId id="256" r:id="rId19"/>
    <p:sldId id="260" r:id="rId20"/>
    <p:sldId id="257" r:id="rId21"/>
    <p:sldId id="258" r:id="rId22"/>
    <p:sldId id="259" r:id="rId23"/>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rvey Hernandez" initials="HH" lastIdx="1" clrIdx="0">
    <p:extLst>
      <p:ext uri="{19B8F6BF-5375-455C-9EA6-DF929625EA0E}">
        <p15:presenceInfo xmlns:p15="http://schemas.microsoft.com/office/powerpoint/2012/main" userId="ecbef5e858117f0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619"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CO"/>
          </a:p>
        </p:txBody>
      </p:sp>
      <p:sp>
        <p:nvSpPr>
          <p:cNvPr id="4" name="Marcador de fecha 3"/>
          <p:cNvSpPr>
            <a:spLocks noGrp="1"/>
          </p:cNvSpPr>
          <p:nvPr>
            <p:ph type="dt" sz="half" idx="10"/>
          </p:nvPr>
        </p:nvSpPr>
        <p:spPr/>
        <p:txBody>
          <a:bodyPr/>
          <a:lstStyle/>
          <a:p>
            <a:fld id="{A04B2AD8-FD1A-448B-B48C-FC46E3529CAE}" type="datetimeFigureOut">
              <a:rPr lang="es-CO" smtClean="0"/>
              <a:t>25/07/2017</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607DBE92-9128-473C-9DFA-7E40FD248D36}" type="slidenum">
              <a:rPr lang="es-CO" smtClean="0"/>
              <a:t>‹Nº›</a:t>
            </a:fld>
            <a:endParaRPr lang="es-CO"/>
          </a:p>
        </p:txBody>
      </p:sp>
    </p:spTree>
    <p:extLst>
      <p:ext uri="{BB962C8B-B14F-4D97-AF65-F5344CB8AC3E}">
        <p14:creationId xmlns:p14="http://schemas.microsoft.com/office/powerpoint/2010/main" val="405346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A04B2AD8-FD1A-448B-B48C-FC46E3529CAE}" type="datetimeFigureOut">
              <a:rPr lang="es-CO" smtClean="0"/>
              <a:t>25/07/2017</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607DBE92-9128-473C-9DFA-7E40FD248D36}" type="slidenum">
              <a:rPr lang="es-CO" smtClean="0"/>
              <a:t>‹Nº›</a:t>
            </a:fld>
            <a:endParaRPr lang="es-CO"/>
          </a:p>
        </p:txBody>
      </p:sp>
    </p:spTree>
    <p:extLst>
      <p:ext uri="{BB962C8B-B14F-4D97-AF65-F5344CB8AC3E}">
        <p14:creationId xmlns:p14="http://schemas.microsoft.com/office/powerpoint/2010/main" val="3598066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A04B2AD8-FD1A-448B-B48C-FC46E3529CAE}" type="datetimeFigureOut">
              <a:rPr lang="es-CO" smtClean="0"/>
              <a:t>25/07/2017</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607DBE92-9128-473C-9DFA-7E40FD248D36}" type="slidenum">
              <a:rPr lang="es-CO" smtClean="0"/>
              <a:t>‹Nº›</a:t>
            </a:fld>
            <a:endParaRPr lang="es-CO"/>
          </a:p>
        </p:txBody>
      </p:sp>
    </p:spTree>
    <p:extLst>
      <p:ext uri="{BB962C8B-B14F-4D97-AF65-F5344CB8AC3E}">
        <p14:creationId xmlns:p14="http://schemas.microsoft.com/office/powerpoint/2010/main" val="1935257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A04B2AD8-FD1A-448B-B48C-FC46E3529CAE}" type="datetimeFigureOut">
              <a:rPr lang="es-CO" smtClean="0"/>
              <a:t>25/07/2017</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607DBE92-9128-473C-9DFA-7E40FD248D36}" type="slidenum">
              <a:rPr lang="es-CO" smtClean="0"/>
              <a:t>‹Nº›</a:t>
            </a:fld>
            <a:endParaRPr lang="es-CO"/>
          </a:p>
        </p:txBody>
      </p:sp>
    </p:spTree>
    <p:extLst>
      <p:ext uri="{BB962C8B-B14F-4D97-AF65-F5344CB8AC3E}">
        <p14:creationId xmlns:p14="http://schemas.microsoft.com/office/powerpoint/2010/main" val="2912751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A04B2AD8-FD1A-448B-B48C-FC46E3529CAE}" type="datetimeFigureOut">
              <a:rPr lang="es-CO" smtClean="0"/>
              <a:t>25/07/2017</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607DBE92-9128-473C-9DFA-7E40FD248D36}" type="slidenum">
              <a:rPr lang="es-CO" smtClean="0"/>
              <a:t>‹Nº›</a:t>
            </a:fld>
            <a:endParaRPr lang="es-CO"/>
          </a:p>
        </p:txBody>
      </p:sp>
    </p:spTree>
    <p:extLst>
      <p:ext uri="{BB962C8B-B14F-4D97-AF65-F5344CB8AC3E}">
        <p14:creationId xmlns:p14="http://schemas.microsoft.com/office/powerpoint/2010/main" val="1440585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fecha 4"/>
          <p:cNvSpPr>
            <a:spLocks noGrp="1"/>
          </p:cNvSpPr>
          <p:nvPr>
            <p:ph type="dt" sz="half" idx="10"/>
          </p:nvPr>
        </p:nvSpPr>
        <p:spPr/>
        <p:txBody>
          <a:bodyPr/>
          <a:lstStyle/>
          <a:p>
            <a:fld id="{A04B2AD8-FD1A-448B-B48C-FC46E3529CAE}" type="datetimeFigureOut">
              <a:rPr lang="es-CO" smtClean="0"/>
              <a:t>25/07/2017</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607DBE92-9128-473C-9DFA-7E40FD248D36}" type="slidenum">
              <a:rPr lang="es-CO" smtClean="0"/>
              <a:t>‹Nº›</a:t>
            </a:fld>
            <a:endParaRPr lang="es-CO"/>
          </a:p>
        </p:txBody>
      </p:sp>
    </p:spTree>
    <p:extLst>
      <p:ext uri="{BB962C8B-B14F-4D97-AF65-F5344CB8AC3E}">
        <p14:creationId xmlns:p14="http://schemas.microsoft.com/office/powerpoint/2010/main" val="3410565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Marcador de fecha 6"/>
          <p:cNvSpPr>
            <a:spLocks noGrp="1"/>
          </p:cNvSpPr>
          <p:nvPr>
            <p:ph type="dt" sz="half" idx="10"/>
          </p:nvPr>
        </p:nvSpPr>
        <p:spPr/>
        <p:txBody>
          <a:bodyPr/>
          <a:lstStyle/>
          <a:p>
            <a:fld id="{A04B2AD8-FD1A-448B-B48C-FC46E3529CAE}" type="datetimeFigureOut">
              <a:rPr lang="es-CO" smtClean="0"/>
              <a:t>25/07/2017</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607DBE92-9128-473C-9DFA-7E40FD248D36}" type="slidenum">
              <a:rPr lang="es-CO" smtClean="0"/>
              <a:t>‹Nº›</a:t>
            </a:fld>
            <a:endParaRPr lang="es-CO"/>
          </a:p>
        </p:txBody>
      </p:sp>
    </p:spTree>
    <p:extLst>
      <p:ext uri="{BB962C8B-B14F-4D97-AF65-F5344CB8AC3E}">
        <p14:creationId xmlns:p14="http://schemas.microsoft.com/office/powerpoint/2010/main" val="1955637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fecha 2"/>
          <p:cNvSpPr>
            <a:spLocks noGrp="1"/>
          </p:cNvSpPr>
          <p:nvPr>
            <p:ph type="dt" sz="half" idx="10"/>
          </p:nvPr>
        </p:nvSpPr>
        <p:spPr/>
        <p:txBody>
          <a:bodyPr/>
          <a:lstStyle/>
          <a:p>
            <a:fld id="{A04B2AD8-FD1A-448B-B48C-FC46E3529CAE}" type="datetimeFigureOut">
              <a:rPr lang="es-CO" smtClean="0"/>
              <a:t>25/07/2017</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607DBE92-9128-473C-9DFA-7E40FD248D36}" type="slidenum">
              <a:rPr lang="es-CO" smtClean="0"/>
              <a:t>‹Nº›</a:t>
            </a:fld>
            <a:endParaRPr lang="es-CO"/>
          </a:p>
        </p:txBody>
      </p:sp>
    </p:spTree>
    <p:extLst>
      <p:ext uri="{BB962C8B-B14F-4D97-AF65-F5344CB8AC3E}">
        <p14:creationId xmlns:p14="http://schemas.microsoft.com/office/powerpoint/2010/main" val="642923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A04B2AD8-FD1A-448B-B48C-FC46E3529CAE}" type="datetimeFigureOut">
              <a:rPr lang="es-CO" smtClean="0"/>
              <a:t>25/07/2017</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607DBE92-9128-473C-9DFA-7E40FD248D36}" type="slidenum">
              <a:rPr lang="es-CO" smtClean="0"/>
              <a:t>‹Nº›</a:t>
            </a:fld>
            <a:endParaRPr lang="es-CO"/>
          </a:p>
        </p:txBody>
      </p:sp>
    </p:spTree>
    <p:extLst>
      <p:ext uri="{BB962C8B-B14F-4D97-AF65-F5344CB8AC3E}">
        <p14:creationId xmlns:p14="http://schemas.microsoft.com/office/powerpoint/2010/main" val="2391577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A04B2AD8-FD1A-448B-B48C-FC46E3529CAE}" type="datetimeFigureOut">
              <a:rPr lang="es-CO" smtClean="0"/>
              <a:t>25/07/2017</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607DBE92-9128-473C-9DFA-7E40FD248D36}" type="slidenum">
              <a:rPr lang="es-CO" smtClean="0"/>
              <a:t>‹Nº›</a:t>
            </a:fld>
            <a:endParaRPr lang="es-CO"/>
          </a:p>
        </p:txBody>
      </p:sp>
    </p:spTree>
    <p:extLst>
      <p:ext uri="{BB962C8B-B14F-4D97-AF65-F5344CB8AC3E}">
        <p14:creationId xmlns:p14="http://schemas.microsoft.com/office/powerpoint/2010/main" val="3783127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A04B2AD8-FD1A-448B-B48C-FC46E3529CAE}" type="datetimeFigureOut">
              <a:rPr lang="es-CO" smtClean="0"/>
              <a:t>25/07/2017</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607DBE92-9128-473C-9DFA-7E40FD248D36}" type="slidenum">
              <a:rPr lang="es-CO" smtClean="0"/>
              <a:t>‹Nº›</a:t>
            </a:fld>
            <a:endParaRPr lang="es-CO"/>
          </a:p>
        </p:txBody>
      </p:sp>
    </p:spTree>
    <p:extLst>
      <p:ext uri="{BB962C8B-B14F-4D97-AF65-F5344CB8AC3E}">
        <p14:creationId xmlns:p14="http://schemas.microsoft.com/office/powerpoint/2010/main" val="2323621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4B2AD8-FD1A-448B-B48C-FC46E3529CAE}" type="datetimeFigureOut">
              <a:rPr lang="es-CO" smtClean="0"/>
              <a:t>25/07/2017</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7DBE92-9128-473C-9DFA-7E40FD248D36}" type="slidenum">
              <a:rPr lang="es-CO" smtClean="0"/>
              <a:t>‹Nº›</a:t>
            </a:fld>
            <a:endParaRPr lang="es-CO"/>
          </a:p>
        </p:txBody>
      </p:sp>
    </p:spTree>
    <p:extLst>
      <p:ext uri="{BB962C8B-B14F-4D97-AF65-F5344CB8AC3E}">
        <p14:creationId xmlns:p14="http://schemas.microsoft.com/office/powerpoint/2010/main" val="16759429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198223" y="671155"/>
            <a:ext cx="1947134" cy="528387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16" name="Rectángulo 15"/>
          <p:cNvSpPr/>
          <p:nvPr/>
        </p:nvSpPr>
        <p:spPr>
          <a:xfrm>
            <a:off x="3145356" y="671155"/>
            <a:ext cx="5747184" cy="528387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18" name="Rectángulo 17"/>
          <p:cNvSpPr/>
          <p:nvPr/>
        </p:nvSpPr>
        <p:spPr>
          <a:xfrm>
            <a:off x="8892540" y="671156"/>
            <a:ext cx="1947134" cy="528387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25" name="CuadroTexto 24"/>
          <p:cNvSpPr txBox="1"/>
          <p:nvPr/>
        </p:nvSpPr>
        <p:spPr>
          <a:xfrm>
            <a:off x="3494926" y="-75419"/>
            <a:ext cx="4851264" cy="369332"/>
          </a:xfrm>
          <a:prstGeom prst="rect">
            <a:avLst/>
          </a:prstGeom>
          <a:noFill/>
        </p:spPr>
        <p:txBody>
          <a:bodyPr wrap="none" rtlCol="0">
            <a:spAutoFit/>
          </a:bodyPr>
          <a:lstStyle/>
          <a:p>
            <a:r>
              <a:rPr lang="es-CO" dirty="0" smtClean="0"/>
              <a:t>MANUAL DE PROTECCION DE DATOS PERSONALES</a:t>
            </a:r>
            <a:endParaRPr lang="es-CO" dirty="0"/>
          </a:p>
        </p:txBody>
      </p:sp>
      <p:sp>
        <p:nvSpPr>
          <p:cNvPr id="26" name="Rectángulo 25"/>
          <p:cNvSpPr/>
          <p:nvPr/>
        </p:nvSpPr>
        <p:spPr>
          <a:xfrm>
            <a:off x="4317918" y="1246227"/>
            <a:ext cx="3470823" cy="4491633"/>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6"/>
          </a:lnRef>
          <a:fillRef idx="1">
            <a:schemeClr val="lt1"/>
          </a:fillRef>
          <a:effectRef idx="0">
            <a:schemeClr val="accent6"/>
          </a:effectRef>
          <a:fontRef idx="minor">
            <a:schemeClr val="dk1"/>
          </a:fontRef>
        </p:style>
        <p:txBody>
          <a:bodyPr rtlCol="0" anchor="ctr"/>
          <a:lstStyle/>
          <a:p>
            <a:pPr algn="ctr"/>
            <a:endParaRPr lang="es-CO" dirty="0"/>
          </a:p>
        </p:txBody>
      </p:sp>
      <p:sp>
        <p:nvSpPr>
          <p:cNvPr id="33" name="Rectángulo 32"/>
          <p:cNvSpPr/>
          <p:nvPr/>
        </p:nvSpPr>
        <p:spPr>
          <a:xfrm>
            <a:off x="4446270" y="1337310"/>
            <a:ext cx="3234690" cy="41148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4" name="Rectángulo 33"/>
          <p:cNvSpPr/>
          <p:nvPr/>
        </p:nvSpPr>
        <p:spPr>
          <a:xfrm>
            <a:off x="4446431" y="5221101"/>
            <a:ext cx="3234690" cy="41148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5" name="CuadroTexto 34"/>
          <p:cNvSpPr txBox="1"/>
          <p:nvPr/>
        </p:nvSpPr>
        <p:spPr>
          <a:xfrm>
            <a:off x="5550839" y="5236502"/>
            <a:ext cx="936218" cy="369332"/>
          </a:xfrm>
          <a:prstGeom prst="rect">
            <a:avLst/>
          </a:prstGeom>
          <a:noFill/>
        </p:spPr>
        <p:txBody>
          <a:bodyPr wrap="none" rtlCol="0">
            <a:spAutoFit/>
          </a:bodyPr>
          <a:lstStyle/>
          <a:p>
            <a:r>
              <a:rPr lang="es-CO" dirty="0" smtClean="0">
                <a:solidFill>
                  <a:schemeClr val="bg1">
                    <a:lumMod val="75000"/>
                  </a:schemeClr>
                </a:solidFill>
              </a:rPr>
              <a:t>FOOTER</a:t>
            </a:r>
            <a:endParaRPr lang="es-CO" dirty="0">
              <a:solidFill>
                <a:schemeClr val="bg1">
                  <a:lumMod val="75000"/>
                </a:schemeClr>
              </a:solidFill>
            </a:endParaRPr>
          </a:p>
        </p:txBody>
      </p:sp>
      <p:sp>
        <p:nvSpPr>
          <p:cNvPr id="36" name="CuadroTexto 35"/>
          <p:cNvSpPr txBox="1"/>
          <p:nvPr/>
        </p:nvSpPr>
        <p:spPr>
          <a:xfrm>
            <a:off x="5612910" y="1379459"/>
            <a:ext cx="951607" cy="369332"/>
          </a:xfrm>
          <a:prstGeom prst="rect">
            <a:avLst/>
          </a:prstGeom>
          <a:noFill/>
        </p:spPr>
        <p:txBody>
          <a:bodyPr wrap="none" rtlCol="0">
            <a:spAutoFit/>
          </a:bodyPr>
          <a:lstStyle/>
          <a:p>
            <a:r>
              <a:rPr lang="es-CO" dirty="0" smtClean="0">
                <a:solidFill>
                  <a:schemeClr val="bg1">
                    <a:lumMod val="75000"/>
                  </a:schemeClr>
                </a:solidFill>
              </a:rPr>
              <a:t>HEADER</a:t>
            </a:r>
            <a:endParaRPr lang="es-CO" dirty="0">
              <a:solidFill>
                <a:schemeClr val="bg1">
                  <a:lumMod val="75000"/>
                </a:schemeClr>
              </a:solidFill>
            </a:endParaRPr>
          </a:p>
        </p:txBody>
      </p:sp>
      <p:sp>
        <p:nvSpPr>
          <p:cNvPr id="37" name="Rectángulo 36"/>
          <p:cNvSpPr/>
          <p:nvPr/>
        </p:nvSpPr>
        <p:spPr>
          <a:xfrm>
            <a:off x="4533898" y="1407592"/>
            <a:ext cx="582220" cy="293542"/>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6" name="Rectángulo 45"/>
          <p:cNvSpPr/>
          <p:nvPr/>
        </p:nvSpPr>
        <p:spPr>
          <a:xfrm>
            <a:off x="4461510" y="1798320"/>
            <a:ext cx="3234690" cy="3317502"/>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0" name="Rectángulo 49"/>
          <p:cNvSpPr/>
          <p:nvPr/>
        </p:nvSpPr>
        <p:spPr>
          <a:xfrm>
            <a:off x="1280824" y="1257479"/>
            <a:ext cx="1756752" cy="4491633"/>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6"/>
          </a:lnRef>
          <a:fillRef idx="1">
            <a:schemeClr val="lt1"/>
          </a:fillRef>
          <a:effectRef idx="0">
            <a:schemeClr val="accent6"/>
          </a:effectRef>
          <a:fontRef idx="minor">
            <a:schemeClr val="dk1"/>
          </a:fontRef>
        </p:style>
        <p:txBody>
          <a:bodyPr rtlCol="0" anchor="ctr"/>
          <a:lstStyle/>
          <a:p>
            <a:pPr algn="ctr"/>
            <a:endParaRPr lang="es-CO" dirty="0"/>
          </a:p>
        </p:txBody>
      </p:sp>
      <p:sp>
        <p:nvSpPr>
          <p:cNvPr id="59" name="Rectángulo 58"/>
          <p:cNvSpPr/>
          <p:nvPr/>
        </p:nvSpPr>
        <p:spPr>
          <a:xfrm>
            <a:off x="8987731" y="1257479"/>
            <a:ext cx="1756752" cy="4491633"/>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6"/>
          </a:lnRef>
          <a:fillRef idx="1">
            <a:schemeClr val="lt1"/>
          </a:fillRef>
          <a:effectRef idx="0">
            <a:schemeClr val="accent6"/>
          </a:effectRef>
          <a:fontRef idx="minor">
            <a:schemeClr val="dk1"/>
          </a:fontRef>
        </p:style>
        <p:txBody>
          <a:bodyPr rtlCol="0" anchor="ctr"/>
          <a:lstStyle/>
          <a:p>
            <a:pPr algn="ctr"/>
            <a:endParaRPr lang="es-CO" dirty="0"/>
          </a:p>
        </p:txBody>
      </p:sp>
      <p:sp>
        <p:nvSpPr>
          <p:cNvPr id="60" name="CuadroTexto 59"/>
          <p:cNvSpPr txBox="1"/>
          <p:nvPr/>
        </p:nvSpPr>
        <p:spPr>
          <a:xfrm>
            <a:off x="1573228" y="3313092"/>
            <a:ext cx="1197123" cy="369332"/>
          </a:xfrm>
          <a:prstGeom prst="rect">
            <a:avLst/>
          </a:prstGeom>
          <a:noFill/>
        </p:spPr>
        <p:txBody>
          <a:bodyPr wrap="none" rtlCol="0">
            <a:spAutoFit/>
          </a:bodyPr>
          <a:lstStyle/>
          <a:p>
            <a:r>
              <a:rPr lang="es-CO" dirty="0">
                <a:solidFill>
                  <a:schemeClr val="bg1">
                    <a:lumMod val="75000"/>
                  </a:schemeClr>
                </a:solidFill>
              </a:rPr>
              <a:t>SIDEBAR_L</a:t>
            </a:r>
            <a:endParaRPr lang="es-CO" dirty="0">
              <a:solidFill>
                <a:schemeClr val="bg1">
                  <a:lumMod val="75000"/>
                </a:schemeClr>
              </a:solidFill>
            </a:endParaRPr>
          </a:p>
        </p:txBody>
      </p:sp>
      <p:sp>
        <p:nvSpPr>
          <p:cNvPr id="61" name="CuadroTexto 60"/>
          <p:cNvSpPr txBox="1"/>
          <p:nvPr/>
        </p:nvSpPr>
        <p:spPr>
          <a:xfrm>
            <a:off x="9253920" y="3318629"/>
            <a:ext cx="1224374" cy="369332"/>
          </a:xfrm>
          <a:prstGeom prst="rect">
            <a:avLst/>
          </a:prstGeom>
          <a:noFill/>
        </p:spPr>
        <p:txBody>
          <a:bodyPr wrap="none" rtlCol="0">
            <a:spAutoFit/>
          </a:bodyPr>
          <a:lstStyle/>
          <a:p>
            <a:r>
              <a:rPr lang="es-CO" dirty="0">
                <a:solidFill>
                  <a:schemeClr val="bg1">
                    <a:lumMod val="75000"/>
                  </a:schemeClr>
                </a:solidFill>
              </a:rPr>
              <a:t>SIDEBAR_R</a:t>
            </a:r>
            <a:endParaRPr lang="es-CO" dirty="0">
              <a:solidFill>
                <a:schemeClr val="bg1">
                  <a:lumMod val="75000"/>
                </a:schemeClr>
              </a:solidFill>
            </a:endParaRPr>
          </a:p>
        </p:txBody>
      </p:sp>
    </p:spTree>
    <p:extLst>
      <p:ext uri="{BB962C8B-B14F-4D97-AF65-F5344CB8AC3E}">
        <p14:creationId xmlns:p14="http://schemas.microsoft.com/office/powerpoint/2010/main" val="36069327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198223" y="671155"/>
            <a:ext cx="1947134" cy="528387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7" name="Rectángulo redondeado 6"/>
          <p:cNvSpPr/>
          <p:nvPr/>
        </p:nvSpPr>
        <p:spPr>
          <a:xfrm>
            <a:off x="1433377" y="1646052"/>
            <a:ext cx="1674946" cy="292237"/>
          </a:xfrm>
          <a:prstGeom prst="roundRect">
            <a:avLst/>
          </a:prstGeom>
          <a:solidFill>
            <a:schemeClr val="bg1">
              <a:lumMod val="6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Sub Categoría 1</a:t>
            </a:r>
            <a:endParaRPr lang="es-CO" dirty="0"/>
          </a:p>
        </p:txBody>
      </p:sp>
      <p:sp>
        <p:nvSpPr>
          <p:cNvPr id="8" name="Rectángulo redondeado 7"/>
          <p:cNvSpPr/>
          <p:nvPr/>
        </p:nvSpPr>
        <p:spPr>
          <a:xfrm>
            <a:off x="1433377" y="2053050"/>
            <a:ext cx="1674946" cy="292237"/>
          </a:xfrm>
          <a:prstGeom prst="roundRect">
            <a:avLst/>
          </a:prstGeom>
          <a:solidFill>
            <a:schemeClr val="bg1">
              <a:lumMod val="6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Sub Categoría 2</a:t>
            </a:r>
          </a:p>
        </p:txBody>
      </p:sp>
      <p:sp>
        <p:nvSpPr>
          <p:cNvPr id="9" name="Rectángulo redondeado 8"/>
          <p:cNvSpPr/>
          <p:nvPr/>
        </p:nvSpPr>
        <p:spPr>
          <a:xfrm>
            <a:off x="1433377" y="2440271"/>
            <a:ext cx="1674946" cy="292237"/>
          </a:xfrm>
          <a:prstGeom prst="roundRect">
            <a:avLst/>
          </a:prstGeom>
          <a:solidFill>
            <a:schemeClr val="bg1">
              <a:lumMod val="6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Sub Categoría 3</a:t>
            </a:r>
            <a:endParaRPr lang="es-CO" dirty="0"/>
          </a:p>
        </p:txBody>
      </p:sp>
      <p:sp>
        <p:nvSpPr>
          <p:cNvPr id="16" name="Rectángulo 15"/>
          <p:cNvSpPr/>
          <p:nvPr/>
        </p:nvSpPr>
        <p:spPr>
          <a:xfrm>
            <a:off x="3145356" y="671155"/>
            <a:ext cx="5747184" cy="528387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18" name="Rectángulo 17"/>
          <p:cNvSpPr/>
          <p:nvPr/>
        </p:nvSpPr>
        <p:spPr>
          <a:xfrm>
            <a:off x="8892540" y="671156"/>
            <a:ext cx="1947134" cy="528387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19" name="Elipse 18"/>
          <p:cNvSpPr/>
          <p:nvPr/>
        </p:nvSpPr>
        <p:spPr>
          <a:xfrm>
            <a:off x="4173898" y="766062"/>
            <a:ext cx="360000" cy="3600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0" name="Elipse 19"/>
          <p:cNvSpPr/>
          <p:nvPr/>
        </p:nvSpPr>
        <p:spPr>
          <a:xfrm>
            <a:off x="4756118" y="766062"/>
            <a:ext cx="360000" cy="3600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Elipse 20"/>
          <p:cNvSpPr/>
          <p:nvPr/>
        </p:nvSpPr>
        <p:spPr>
          <a:xfrm>
            <a:off x="5338338" y="766062"/>
            <a:ext cx="360000" cy="36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2" name="Elipse 21"/>
          <p:cNvSpPr/>
          <p:nvPr/>
        </p:nvSpPr>
        <p:spPr>
          <a:xfrm>
            <a:off x="6502778" y="766062"/>
            <a:ext cx="360000" cy="360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3" name="Elipse 22"/>
          <p:cNvSpPr/>
          <p:nvPr/>
        </p:nvSpPr>
        <p:spPr>
          <a:xfrm>
            <a:off x="7084998" y="766062"/>
            <a:ext cx="360000" cy="360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4" name="Elipse 23"/>
          <p:cNvSpPr/>
          <p:nvPr/>
        </p:nvSpPr>
        <p:spPr>
          <a:xfrm>
            <a:off x="5920558" y="766062"/>
            <a:ext cx="360000" cy="360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5" name="CuadroTexto 24"/>
          <p:cNvSpPr txBox="1"/>
          <p:nvPr/>
        </p:nvSpPr>
        <p:spPr>
          <a:xfrm>
            <a:off x="3494926" y="-75419"/>
            <a:ext cx="4851264" cy="369332"/>
          </a:xfrm>
          <a:prstGeom prst="rect">
            <a:avLst/>
          </a:prstGeom>
          <a:noFill/>
        </p:spPr>
        <p:txBody>
          <a:bodyPr wrap="none" rtlCol="0">
            <a:spAutoFit/>
          </a:bodyPr>
          <a:lstStyle/>
          <a:p>
            <a:r>
              <a:rPr lang="es-CO" dirty="0" smtClean="0"/>
              <a:t>MANUAL DE PROTECCION DE DATOS PERSONALES</a:t>
            </a:r>
            <a:endParaRPr lang="es-CO" dirty="0"/>
          </a:p>
        </p:txBody>
      </p:sp>
      <p:sp>
        <p:nvSpPr>
          <p:cNvPr id="37" name="Rectángulo 36"/>
          <p:cNvSpPr/>
          <p:nvPr/>
        </p:nvSpPr>
        <p:spPr>
          <a:xfrm>
            <a:off x="4365146" y="1211254"/>
            <a:ext cx="3470823" cy="4491633"/>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6"/>
          </a:lnRef>
          <a:fillRef idx="1">
            <a:schemeClr val="lt1"/>
          </a:fillRef>
          <a:effectRef idx="0">
            <a:schemeClr val="accent6"/>
          </a:effectRef>
          <a:fontRef idx="minor">
            <a:schemeClr val="dk1"/>
          </a:fontRef>
        </p:style>
        <p:txBody>
          <a:bodyPr lIns="216000" rIns="144000" rtlCol="0" anchor="t"/>
          <a:lstStyle/>
          <a:p>
            <a:pPr algn="ctr"/>
            <a:endParaRPr lang="es-ES" sz="600" b="1" dirty="0">
              <a:latin typeface="Arial" panose="020B0604020202020204" pitchFamily="34" charset="0"/>
              <a:cs typeface="Arial" panose="020B0604020202020204" pitchFamily="34" charset="0"/>
            </a:endParaRPr>
          </a:p>
        </p:txBody>
      </p:sp>
      <p:sp>
        <p:nvSpPr>
          <p:cNvPr id="38" name="Rectángulo 37"/>
          <p:cNvSpPr/>
          <p:nvPr/>
        </p:nvSpPr>
        <p:spPr>
          <a:xfrm>
            <a:off x="4446270" y="1337310"/>
            <a:ext cx="3234690" cy="41148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9" name="Rectángulo 38"/>
          <p:cNvSpPr/>
          <p:nvPr/>
        </p:nvSpPr>
        <p:spPr>
          <a:xfrm>
            <a:off x="4446431" y="5221101"/>
            <a:ext cx="3234690" cy="41148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0" name="CuadroTexto 39"/>
          <p:cNvSpPr txBox="1"/>
          <p:nvPr/>
        </p:nvSpPr>
        <p:spPr>
          <a:xfrm>
            <a:off x="4773336" y="5226550"/>
            <a:ext cx="2587568" cy="369332"/>
          </a:xfrm>
          <a:prstGeom prst="rect">
            <a:avLst/>
          </a:prstGeom>
          <a:noFill/>
        </p:spPr>
        <p:txBody>
          <a:bodyPr wrap="none" rtlCol="0">
            <a:spAutoFit/>
          </a:bodyPr>
          <a:lstStyle/>
          <a:p>
            <a:r>
              <a:rPr lang="es-CO" dirty="0">
                <a:solidFill>
                  <a:schemeClr val="bg1">
                    <a:lumMod val="75000"/>
                  </a:schemeClr>
                </a:solidFill>
              </a:rPr>
              <a:t>WWW.EMPRESA.COM.CO</a:t>
            </a:r>
          </a:p>
        </p:txBody>
      </p:sp>
      <p:sp>
        <p:nvSpPr>
          <p:cNvPr id="41" name="CuadroTexto 40"/>
          <p:cNvSpPr txBox="1"/>
          <p:nvPr/>
        </p:nvSpPr>
        <p:spPr>
          <a:xfrm>
            <a:off x="5612910" y="1379459"/>
            <a:ext cx="646331" cy="369332"/>
          </a:xfrm>
          <a:prstGeom prst="rect">
            <a:avLst/>
          </a:prstGeom>
          <a:noFill/>
        </p:spPr>
        <p:txBody>
          <a:bodyPr wrap="none" rtlCol="0">
            <a:spAutoFit/>
          </a:bodyPr>
          <a:lstStyle/>
          <a:p>
            <a:r>
              <a:rPr lang="es-CO" dirty="0" smtClean="0">
                <a:solidFill>
                  <a:schemeClr val="bg1">
                    <a:lumMod val="75000"/>
                  </a:schemeClr>
                </a:solidFill>
              </a:rPr>
              <a:t>____</a:t>
            </a:r>
            <a:endParaRPr lang="es-CO" dirty="0">
              <a:solidFill>
                <a:schemeClr val="bg1">
                  <a:lumMod val="75000"/>
                </a:schemeClr>
              </a:solidFill>
            </a:endParaRPr>
          </a:p>
        </p:txBody>
      </p:sp>
      <p:sp>
        <p:nvSpPr>
          <p:cNvPr id="42" name="Rectángulo 41"/>
          <p:cNvSpPr/>
          <p:nvPr/>
        </p:nvSpPr>
        <p:spPr>
          <a:xfrm>
            <a:off x="4533898" y="1407592"/>
            <a:ext cx="582220" cy="293542"/>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3" name="Rectángulo 42"/>
          <p:cNvSpPr/>
          <p:nvPr/>
        </p:nvSpPr>
        <p:spPr>
          <a:xfrm>
            <a:off x="4461510" y="1798320"/>
            <a:ext cx="3234690" cy="3317502"/>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30" name="Imagen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7688" y="1473979"/>
            <a:ext cx="586048" cy="180000"/>
          </a:xfrm>
          <a:prstGeom prst="rect">
            <a:avLst/>
          </a:prstGeom>
        </p:spPr>
      </p:pic>
      <p:sp>
        <p:nvSpPr>
          <p:cNvPr id="47" name="Rectángulo redondeado 46"/>
          <p:cNvSpPr/>
          <p:nvPr/>
        </p:nvSpPr>
        <p:spPr>
          <a:xfrm>
            <a:off x="1282765" y="1246227"/>
            <a:ext cx="1522546" cy="322730"/>
          </a:xfrm>
          <a:prstGeom prst="round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slop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Capítulo#1</a:t>
            </a:r>
            <a:endParaRPr lang="es-CO" dirty="0"/>
          </a:p>
        </p:txBody>
      </p:sp>
      <p:sp>
        <p:nvSpPr>
          <p:cNvPr id="48" name="Rectángulo redondeado 47"/>
          <p:cNvSpPr/>
          <p:nvPr/>
        </p:nvSpPr>
        <p:spPr>
          <a:xfrm>
            <a:off x="1292301" y="2827492"/>
            <a:ext cx="1522546" cy="3227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Capítulo#2</a:t>
            </a:r>
            <a:endParaRPr lang="es-CO" dirty="0"/>
          </a:p>
        </p:txBody>
      </p:sp>
      <p:sp>
        <p:nvSpPr>
          <p:cNvPr id="49" name="Rectángulo redondeado 48"/>
          <p:cNvSpPr/>
          <p:nvPr/>
        </p:nvSpPr>
        <p:spPr>
          <a:xfrm>
            <a:off x="1433377" y="1646052"/>
            <a:ext cx="1674946" cy="292237"/>
          </a:xfrm>
          <a:prstGeom prst="roundRect">
            <a:avLst/>
          </a:prstGeom>
          <a:solidFill>
            <a:srgbClr val="00B050"/>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Ítem 1</a:t>
            </a:r>
            <a:endParaRPr lang="es-CO" dirty="0"/>
          </a:p>
        </p:txBody>
      </p:sp>
      <p:sp>
        <p:nvSpPr>
          <p:cNvPr id="50" name="Rectángulo redondeado 49"/>
          <p:cNvSpPr/>
          <p:nvPr/>
        </p:nvSpPr>
        <p:spPr>
          <a:xfrm>
            <a:off x="1433377" y="2053050"/>
            <a:ext cx="1674946" cy="292237"/>
          </a:xfrm>
          <a:prstGeom prst="roundRect">
            <a:avLst/>
          </a:prstGeom>
          <a:solidFill>
            <a:srgbClr val="00B050"/>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Ítem 2</a:t>
            </a:r>
          </a:p>
        </p:txBody>
      </p:sp>
      <p:sp>
        <p:nvSpPr>
          <p:cNvPr id="51" name="Rectángulo redondeado 50"/>
          <p:cNvSpPr/>
          <p:nvPr/>
        </p:nvSpPr>
        <p:spPr>
          <a:xfrm>
            <a:off x="1433377" y="2440271"/>
            <a:ext cx="1674946" cy="292237"/>
          </a:xfrm>
          <a:prstGeom prst="roundRect">
            <a:avLst/>
          </a:prstGeom>
          <a:solidFill>
            <a:srgbClr val="00B050"/>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Ítem 3</a:t>
            </a:r>
          </a:p>
        </p:txBody>
      </p:sp>
      <p:sp>
        <p:nvSpPr>
          <p:cNvPr id="52" name="Rectángulo redondeado 51"/>
          <p:cNvSpPr/>
          <p:nvPr/>
        </p:nvSpPr>
        <p:spPr>
          <a:xfrm>
            <a:off x="1292301" y="3243577"/>
            <a:ext cx="1522546" cy="322730"/>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Capítulo#3</a:t>
            </a:r>
            <a:endParaRPr lang="es-CO" dirty="0"/>
          </a:p>
        </p:txBody>
      </p:sp>
      <p:sp>
        <p:nvSpPr>
          <p:cNvPr id="53" name="Rectángulo redondeado 52"/>
          <p:cNvSpPr/>
          <p:nvPr/>
        </p:nvSpPr>
        <p:spPr>
          <a:xfrm>
            <a:off x="1292301" y="3691348"/>
            <a:ext cx="1522546" cy="322730"/>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Capítulo#4</a:t>
            </a:r>
            <a:endParaRPr lang="es-CO" dirty="0"/>
          </a:p>
        </p:txBody>
      </p:sp>
      <p:sp>
        <p:nvSpPr>
          <p:cNvPr id="54" name="Rectángulo redondeado 53"/>
          <p:cNvSpPr/>
          <p:nvPr/>
        </p:nvSpPr>
        <p:spPr>
          <a:xfrm>
            <a:off x="1292301" y="4147220"/>
            <a:ext cx="1522546" cy="322730"/>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Capítulo#5</a:t>
            </a:r>
            <a:endParaRPr lang="es-CO" dirty="0"/>
          </a:p>
        </p:txBody>
      </p:sp>
      <p:sp>
        <p:nvSpPr>
          <p:cNvPr id="55" name="Rectángulo redondeado 54"/>
          <p:cNvSpPr/>
          <p:nvPr/>
        </p:nvSpPr>
        <p:spPr>
          <a:xfrm>
            <a:off x="1420401" y="4600767"/>
            <a:ext cx="1136040" cy="238499"/>
          </a:xfrm>
          <a:prstGeom prst="roundRect">
            <a:avLst/>
          </a:prstGeom>
          <a:solidFill>
            <a:schemeClr val="bg1">
              <a:lumMod val="6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100" dirty="0" smtClean="0">
                <a:solidFill>
                  <a:schemeClr val="bg1"/>
                </a:solidFill>
              </a:rPr>
              <a:t>Crear</a:t>
            </a:r>
            <a:endParaRPr lang="es-CO" sz="1100" dirty="0">
              <a:solidFill>
                <a:schemeClr val="bg1"/>
              </a:solidFill>
            </a:endParaRPr>
          </a:p>
        </p:txBody>
      </p:sp>
      <p:sp>
        <p:nvSpPr>
          <p:cNvPr id="56" name="Rectángulo redondeado 55"/>
          <p:cNvSpPr/>
          <p:nvPr/>
        </p:nvSpPr>
        <p:spPr>
          <a:xfrm>
            <a:off x="1420401" y="4887238"/>
            <a:ext cx="1136040" cy="238499"/>
          </a:xfrm>
          <a:prstGeom prst="roundRect">
            <a:avLst/>
          </a:prstGeom>
          <a:solidFill>
            <a:schemeClr val="bg1">
              <a:lumMod val="6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100" dirty="0" smtClean="0">
                <a:solidFill>
                  <a:schemeClr val="bg1"/>
                </a:solidFill>
              </a:rPr>
              <a:t>Editar</a:t>
            </a:r>
            <a:endParaRPr lang="es-CO" sz="1100" dirty="0">
              <a:solidFill>
                <a:schemeClr val="bg1"/>
              </a:solidFill>
            </a:endParaRPr>
          </a:p>
        </p:txBody>
      </p:sp>
      <p:sp>
        <p:nvSpPr>
          <p:cNvPr id="57" name="Rectángulo redondeado 56"/>
          <p:cNvSpPr/>
          <p:nvPr/>
        </p:nvSpPr>
        <p:spPr>
          <a:xfrm>
            <a:off x="1420401" y="5179475"/>
            <a:ext cx="1136040" cy="238499"/>
          </a:xfrm>
          <a:prstGeom prst="roundRect">
            <a:avLst/>
          </a:prstGeom>
          <a:solidFill>
            <a:schemeClr val="bg1">
              <a:lumMod val="6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100" dirty="0" smtClean="0">
                <a:solidFill>
                  <a:schemeClr val="bg1"/>
                </a:solidFill>
              </a:rPr>
              <a:t>Eliminar</a:t>
            </a:r>
            <a:endParaRPr lang="es-CO" sz="1100" dirty="0">
              <a:solidFill>
                <a:schemeClr val="bg1"/>
              </a:solidFill>
            </a:endParaRPr>
          </a:p>
        </p:txBody>
      </p:sp>
      <p:sp>
        <p:nvSpPr>
          <p:cNvPr id="3" name="CuadroTexto 2"/>
          <p:cNvSpPr txBox="1"/>
          <p:nvPr/>
        </p:nvSpPr>
        <p:spPr>
          <a:xfrm>
            <a:off x="4517847" y="1846555"/>
            <a:ext cx="1561008" cy="3000821"/>
          </a:xfrm>
          <a:prstGeom prst="rect">
            <a:avLst/>
          </a:prstGeom>
          <a:solidFill>
            <a:schemeClr val="accent6">
              <a:lumMod val="40000"/>
              <a:lumOff val="60000"/>
            </a:schemeClr>
          </a:solidFill>
          <a:ln>
            <a:solidFill>
              <a:schemeClr val="tx1"/>
            </a:solidFill>
          </a:ln>
        </p:spPr>
        <p:txBody>
          <a:bodyPr wrap="square" rtlCol="0">
            <a:spAutoFit/>
          </a:bodyPr>
          <a:lstStyle/>
          <a:p>
            <a:r>
              <a:rPr lang="es-ES" sz="700" b="1" dirty="0">
                <a:latin typeface="Arial" panose="020B0604020202020204" pitchFamily="34" charset="0"/>
                <a:cs typeface="Arial" panose="020B0604020202020204" pitchFamily="34" charset="0"/>
              </a:rPr>
              <a:t>SU MANUAL DE SEGURIDAD DE PROTECCIÓN DE DATOS</a:t>
            </a:r>
            <a:endParaRPr lang="es-CO" sz="700" dirty="0">
              <a:latin typeface="Arial" panose="020B0604020202020204" pitchFamily="34" charset="0"/>
              <a:cs typeface="Arial" panose="020B0604020202020204" pitchFamily="34" charset="0"/>
            </a:endParaRPr>
          </a:p>
          <a:p>
            <a:r>
              <a:rPr lang="es-ES" sz="700" b="1" dirty="0">
                <a:latin typeface="Arial" panose="020B0604020202020204" pitchFamily="34" charset="0"/>
                <a:cs typeface="Arial" panose="020B0604020202020204" pitchFamily="34" charset="0"/>
              </a:rPr>
              <a:t> </a:t>
            </a:r>
            <a:endParaRPr lang="es-CO" sz="700" dirty="0">
              <a:latin typeface="Arial" panose="020B0604020202020204" pitchFamily="34" charset="0"/>
              <a:cs typeface="Arial" panose="020B0604020202020204" pitchFamily="34" charset="0"/>
            </a:endParaRPr>
          </a:p>
          <a:p>
            <a:r>
              <a:rPr lang="es-ES" sz="700" dirty="0">
                <a:latin typeface="Arial" panose="020B0604020202020204" pitchFamily="34" charset="0"/>
                <a:cs typeface="Arial" panose="020B0604020202020204" pitchFamily="34" charset="0"/>
              </a:rPr>
              <a:t>Su manual de seguridad de protección de datos pretende ser un "documento vivo". Por eso, debemos resaltar que la protección de datos de carácter personal vas más allá de simplemente tener un Manual 'en la plataforma' - se requiere:</a:t>
            </a:r>
            <a:endParaRPr lang="es-CO" sz="700" dirty="0">
              <a:latin typeface="Arial" panose="020B0604020202020204" pitchFamily="34" charset="0"/>
              <a:cs typeface="Arial" panose="020B0604020202020204" pitchFamily="34" charset="0"/>
            </a:endParaRPr>
          </a:p>
          <a:p>
            <a:r>
              <a:rPr lang="es-ES" sz="700" dirty="0">
                <a:latin typeface="Arial" panose="020B0604020202020204" pitchFamily="34" charset="0"/>
                <a:cs typeface="Arial" panose="020B0604020202020204" pitchFamily="34" charset="0"/>
              </a:rPr>
              <a:t> </a:t>
            </a:r>
            <a:endParaRPr lang="es-CO" sz="700" dirty="0">
              <a:latin typeface="Arial" panose="020B0604020202020204" pitchFamily="34" charset="0"/>
              <a:cs typeface="Arial" panose="020B0604020202020204" pitchFamily="34" charset="0"/>
            </a:endParaRPr>
          </a:p>
          <a:p>
            <a:pPr lvl="0"/>
            <a:r>
              <a:rPr lang="es-ES" sz="700" dirty="0">
                <a:latin typeface="Arial" panose="020B0604020202020204" pitchFamily="34" charset="0"/>
                <a:cs typeface="Arial" panose="020B0604020202020204" pitchFamily="34" charset="0"/>
              </a:rPr>
              <a:t>Que usted y su </a:t>
            </a:r>
            <a:r>
              <a:rPr lang="es-ES" sz="700" b="1" dirty="0">
                <a:latin typeface="Arial" panose="020B0604020202020204" pitchFamily="34" charset="0"/>
                <a:cs typeface="Arial" panose="020B0604020202020204" pitchFamily="34" charset="0"/>
              </a:rPr>
              <a:t>personal entiendan la importancia y estén </a:t>
            </a:r>
            <a:r>
              <a:rPr lang="es-ES" sz="700" dirty="0">
                <a:latin typeface="Arial" panose="020B0604020202020204" pitchFamily="34" charset="0"/>
                <a:cs typeface="Arial" panose="020B0604020202020204" pitchFamily="34" charset="0"/>
              </a:rPr>
              <a:t>completamente </a:t>
            </a:r>
            <a:r>
              <a:rPr lang="es-ES" sz="700" b="1" dirty="0">
                <a:latin typeface="Arial" panose="020B0604020202020204" pitchFamily="34" charset="0"/>
                <a:cs typeface="Arial" panose="020B0604020202020204" pitchFamily="34" charset="0"/>
              </a:rPr>
              <a:t>capacitados</a:t>
            </a:r>
            <a:r>
              <a:rPr lang="es-ES" sz="700" dirty="0">
                <a:latin typeface="Arial" panose="020B0604020202020204" pitchFamily="34" charset="0"/>
                <a:cs typeface="Arial" panose="020B0604020202020204" pitchFamily="34" charset="0"/>
              </a:rPr>
              <a:t> para proteger los datos personales de sus clientes, proveedores y empleados que su empresa recoge, trata, puede transferir y archiva. </a:t>
            </a:r>
            <a:endParaRPr lang="es-CO" sz="700" dirty="0">
              <a:latin typeface="Arial" panose="020B0604020202020204" pitchFamily="34" charset="0"/>
              <a:cs typeface="Arial" panose="020B0604020202020204" pitchFamily="34" charset="0"/>
            </a:endParaRPr>
          </a:p>
          <a:p>
            <a:r>
              <a:rPr lang="es-ES" sz="700" dirty="0">
                <a:latin typeface="Arial" panose="020B0604020202020204" pitchFamily="34" charset="0"/>
                <a:cs typeface="Arial" panose="020B0604020202020204" pitchFamily="34" charset="0"/>
              </a:rPr>
              <a:t> </a:t>
            </a:r>
            <a:endParaRPr lang="es-CO" sz="700" dirty="0">
              <a:latin typeface="Arial" panose="020B0604020202020204" pitchFamily="34" charset="0"/>
              <a:cs typeface="Arial" panose="020B0604020202020204" pitchFamily="34" charset="0"/>
            </a:endParaRPr>
          </a:p>
          <a:p>
            <a:pPr lvl="0"/>
            <a:r>
              <a:rPr lang="es-ES" sz="700" dirty="0">
                <a:latin typeface="Arial" panose="020B0604020202020204" pitchFamily="34" charset="0"/>
                <a:cs typeface="Arial" panose="020B0604020202020204" pitchFamily="34" charset="0"/>
              </a:rPr>
              <a:t>Que los contenidos del Manual se mantengan </a:t>
            </a:r>
            <a:r>
              <a:rPr lang="es-ES" sz="700" b="1" dirty="0">
                <a:latin typeface="Arial" panose="020B0604020202020204" pitchFamily="34" charset="0"/>
                <a:cs typeface="Arial" panose="020B0604020202020204" pitchFamily="34" charset="0"/>
              </a:rPr>
              <a:t>actualizados</a:t>
            </a:r>
            <a:r>
              <a:rPr lang="es-ES" sz="700" dirty="0">
                <a:latin typeface="Arial" panose="020B0604020202020204" pitchFamily="34" charset="0"/>
                <a:cs typeface="Arial" panose="020B0604020202020204" pitchFamily="34" charset="0"/>
              </a:rPr>
              <a:t>.</a:t>
            </a:r>
            <a:endParaRPr lang="es-CO" sz="700" dirty="0">
              <a:latin typeface="Arial" panose="020B0604020202020204" pitchFamily="34" charset="0"/>
              <a:cs typeface="Arial" panose="020B0604020202020204" pitchFamily="34" charset="0"/>
            </a:endParaRPr>
          </a:p>
          <a:p>
            <a:r>
              <a:rPr lang="es-ES" sz="700" dirty="0">
                <a:latin typeface="Arial" panose="020B0604020202020204" pitchFamily="34" charset="0"/>
                <a:cs typeface="Arial" panose="020B0604020202020204" pitchFamily="34" charset="0"/>
              </a:rPr>
              <a:t> </a:t>
            </a:r>
            <a:endParaRPr lang="es-CO" sz="700" dirty="0">
              <a:latin typeface="Arial" panose="020B0604020202020204" pitchFamily="34" charset="0"/>
              <a:cs typeface="Arial" panose="020B0604020202020204" pitchFamily="34" charset="0"/>
            </a:endParaRPr>
          </a:p>
          <a:p>
            <a:r>
              <a:rPr lang="es-ES" sz="700" dirty="0">
                <a:latin typeface="Arial" panose="020B0604020202020204" pitchFamily="34" charset="0"/>
                <a:cs typeface="Arial" panose="020B0604020202020204" pitchFamily="34" charset="0"/>
              </a:rPr>
              <a:t>Sin este compromiso de su parte y la de su personal, </a:t>
            </a:r>
            <a:r>
              <a:rPr lang="es-ES" sz="700" b="1" dirty="0">
                <a:latin typeface="Arial" panose="020B0604020202020204" pitchFamily="34" charset="0"/>
                <a:cs typeface="Arial" panose="020B0604020202020204" pitchFamily="34" charset="0"/>
              </a:rPr>
              <a:t>no será posible cumplir con la ley.</a:t>
            </a:r>
            <a:endParaRPr lang="es-CO" sz="700" dirty="0">
              <a:latin typeface="Arial" panose="020B0604020202020204" pitchFamily="34" charset="0"/>
              <a:cs typeface="Arial" panose="020B0604020202020204" pitchFamily="34" charset="0"/>
            </a:endParaRPr>
          </a:p>
        </p:txBody>
      </p:sp>
      <p:sp>
        <p:nvSpPr>
          <p:cNvPr id="59" name="CuadroTexto 58"/>
          <p:cNvSpPr txBox="1"/>
          <p:nvPr/>
        </p:nvSpPr>
        <p:spPr>
          <a:xfrm>
            <a:off x="6102324" y="1849466"/>
            <a:ext cx="1555776" cy="3000821"/>
          </a:xfrm>
          <a:prstGeom prst="rect">
            <a:avLst/>
          </a:prstGeom>
          <a:solidFill>
            <a:schemeClr val="accent6">
              <a:lumMod val="40000"/>
              <a:lumOff val="60000"/>
            </a:schemeClr>
          </a:solidFill>
          <a:ln>
            <a:solidFill>
              <a:schemeClr val="accent6"/>
            </a:solidFill>
          </a:ln>
        </p:spPr>
        <p:txBody>
          <a:bodyPr wrap="square" rtlCol="0">
            <a:spAutoFit/>
          </a:bodyPr>
          <a:lstStyle/>
          <a:p>
            <a:r>
              <a:rPr lang="en-GB" sz="700" b="1" dirty="0">
                <a:solidFill>
                  <a:srgbClr val="0070C0"/>
                </a:solidFill>
                <a:latin typeface="Arial" panose="020B0604020202020204" pitchFamily="34" charset="0"/>
                <a:cs typeface="Arial" panose="020B0604020202020204" pitchFamily="34" charset="0"/>
              </a:rPr>
              <a:t>YOUR DATA PROTECTION SECURITY MANUAL</a:t>
            </a:r>
            <a:endParaRPr lang="es-CO" sz="700" dirty="0">
              <a:solidFill>
                <a:srgbClr val="0070C0"/>
              </a:solidFill>
              <a:latin typeface="Arial" panose="020B0604020202020204" pitchFamily="34" charset="0"/>
              <a:cs typeface="Arial" panose="020B0604020202020204" pitchFamily="34" charset="0"/>
            </a:endParaRPr>
          </a:p>
          <a:p>
            <a:r>
              <a:rPr lang="en-GB" sz="700" b="1" dirty="0">
                <a:solidFill>
                  <a:srgbClr val="0070C0"/>
                </a:solidFill>
                <a:latin typeface="Arial" panose="020B0604020202020204" pitchFamily="34" charset="0"/>
                <a:cs typeface="Arial" panose="020B0604020202020204" pitchFamily="34" charset="0"/>
              </a:rPr>
              <a:t> </a:t>
            </a:r>
            <a:endParaRPr lang="es-CO" sz="700" dirty="0">
              <a:solidFill>
                <a:srgbClr val="0070C0"/>
              </a:solidFill>
              <a:latin typeface="Arial" panose="020B0604020202020204" pitchFamily="34" charset="0"/>
              <a:cs typeface="Arial" panose="020B0604020202020204" pitchFamily="34" charset="0"/>
            </a:endParaRPr>
          </a:p>
          <a:p>
            <a:r>
              <a:rPr lang="en-GB" sz="700" b="1" dirty="0">
                <a:solidFill>
                  <a:srgbClr val="0070C0"/>
                </a:solidFill>
                <a:latin typeface="Arial" panose="020B0604020202020204" pitchFamily="34" charset="0"/>
                <a:cs typeface="Arial" panose="020B0604020202020204" pitchFamily="34" charset="0"/>
              </a:rPr>
              <a:t>Your Data Protection Security Manual is intended as a ‘living document’</a:t>
            </a:r>
            <a:r>
              <a:rPr lang="en-GB" sz="700" dirty="0">
                <a:solidFill>
                  <a:srgbClr val="0070C0"/>
                </a:solidFill>
                <a:latin typeface="Arial" panose="020B0604020202020204" pitchFamily="34" charset="0"/>
                <a:cs typeface="Arial" panose="020B0604020202020204" pitchFamily="34" charset="0"/>
              </a:rPr>
              <a:t>. By that, we mean that Personal Data protection is more than merely having a Manual ‘on the shelf’ – it requires:</a:t>
            </a:r>
            <a:endParaRPr lang="es-CO" sz="700" dirty="0">
              <a:solidFill>
                <a:srgbClr val="0070C0"/>
              </a:solidFill>
              <a:latin typeface="Arial" panose="020B0604020202020204" pitchFamily="34" charset="0"/>
              <a:cs typeface="Arial" panose="020B0604020202020204" pitchFamily="34" charset="0"/>
            </a:endParaRPr>
          </a:p>
          <a:p>
            <a:r>
              <a:rPr lang="en-GB" sz="700" dirty="0">
                <a:solidFill>
                  <a:srgbClr val="0070C0"/>
                </a:solidFill>
                <a:latin typeface="Arial" panose="020B0604020202020204" pitchFamily="34" charset="0"/>
                <a:cs typeface="Arial" panose="020B0604020202020204" pitchFamily="34" charset="0"/>
              </a:rPr>
              <a:t> </a:t>
            </a:r>
            <a:endParaRPr lang="es-CO" sz="700" dirty="0">
              <a:solidFill>
                <a:srgbClr val="0070C0"/>
              </a:solidFill>
              <a:latin typeface="Arial" panose="020B0604020202020204" pitchFamily="34" charset="0"/>
              <a:cs typeface="Arial" panose="020B0604020202020204" pitchFamily="34" charset="0"/>
            </a:endParaRPr>
          </a:p>
          <a:p>
            <a:r>
              <a:rPr lang="en-GB" sz="700" dirty="0">
                <a:solidFill>
                  <a:srgbClr val="0070C0"/>
                </a:solidFill>
                <a:latin typeface="Arial" panose="020B0604020202020204" pitchFamily="34" charset="0"/>
                <a:cs typeface="Arial" panose="020B0604020202020204" pitchFamily="34" charset="0"/>
              </a:rPr>
              <a:t> </a:t>
            </a:r>
            <a:endParaRPr lang="es-CO" sz="700" dirty="0">
              <a:solidFill>
                <a:srgbClr val="0070C0"/>
              </a:solidFill>
              <a:latin typeface="Arial" panose="020B0604020202020204" pitchFamily="34" charset="0"/>
              <a:cs typeface="Arial" panose="020B0604020202020204" pitchFamily="34" charset="0"/>
            </a:endParaRPr>
          </a:p>
          <a:p>
            <a:r>
              <a:rPr lang="en-GB" sz="700" dirty="0">
                <a:solidFill>
                  <a:srgbClr val="0070C0"/>
                </a:solidFill>
                <a:latin typeface="Arial" panose="020B0604020202020204" pitchFamily="34" charset="0"/>
                <a:cs typeface="Arial" panose="020B0604020202020204" pitchFamily="34" charset="0"/>
              </a:rPr>
              <a:t>1. that you and your </a:t>
            </a:r>
            <a:r>
              <a:rPr lang="en-GB" sz="700" b="1" dirty="0">
                <a:solidFill>
                  <a:srgbClr val="0070C0"/>
                </a:solidFill>
                <a:latin typeface="Arial" panose="020B0604020202020204" pitchFamily="34" charset="0"/>
                <a:cs typeface="Arial" panose="020B0604020202020204" pitchFamily="34" charset="0"/>
              </a:rPr>
              <a:t>staff are trained </a:t>
            </a:r>
            <a:r>
              <a:rPr lang="en-GB" sz="700" dirty="0">
                <a:solidFill>
                  <a:srgbClr val="0070C0"/>
                </a:solidFill>
                <a:latin typeface="Arial" panose="020B0604020202020204" pitchFamily="34" charset="0"/>
                <a:cs typeface="Arial" panose="020B0604020202020204" pitchFamily="34" charset="0"/>
              </a:rPr>
              <a:t>to fully understand the importance of protecting the personal data of your clients, suppliers and employees that you collect, treat, may transfer and keep on file, and</a:t>
            </a:r>
            <a:endParaRPr lang="es-CO" sz="700" dirty="0">
              <a:solidFill>
                <a:srgbClr val="0070C0"/>
              </a:solidFill>
              <a:latin typeface="Arial" panose="020B0604020202020204" pitchFamily="34" charset="0"/>
              <a:cs typeface="Arial" panose="020B0604020202020204" pitchFamily="34" charset="0"/>
            </a:endParaRPr>
          </a:p>
          <a:p>
            <a:r>
              <a:rPr lang="en-GB" sz="700" dirty="0">
                <a:solidFill>
                  <a:srgbClr val="0070C0"/>
                </a:solidFill>
                <a:latin typeface="Arial" panose="020B0604020202020204" pitchFamily="34" charset="0"/>
                <a:cs typeface="Arial" panose="020B0604020202020204" pitchFamily="34" charset="0"/>
              </a:rPr>
              <a:t> </a:t>
            </a:r>
            <a:endParaRPr lang="es-CO" sz="700" dirty="0">
              <a:solidFill>
                <a:srgbClr val="0070C0"/>
              </a:solidFill>
              <a:latin typeface="Arial" panose="020B0604020202020204" pitchFamily="34" charset="0"/>
              <a:cs typeface="Arial" panose="020B0604020202020204" pitchFamily="34" charset="0"/>
            </a:endParaRPr>
          </a:p>
          <a:p>
            <a:r>
              <a:rPr lang="en-GB" sz="700" dirty="0">
                <a:solidFill>
                  <a:srgbClr val="0070C0"/>
                </a:solidFill>
                <a:latin typeface="Arial" panose="020B0604020202020204" pitchFamily="34" charset="0"/>
                <a:cs typeface="Arial" panose="020B0604020202020204" pitchFamily="34" charset="0"/>
              </a:rPr>
              <a:t> </a:t>
            </a:r>
            <a:endParaRPr lang="es-CO" sz="700" dirty="0">
              <a:solidFill>
                <a:srgbClr val="0070C0"/>
              </a:solidFill>
              <a:latin typeface="Arial" panose="020B0604020202020204" pitchFamily="34" charset="0"/>
              <a:cs typeface="Arial" panose="020B0604020202020204" pitchFamily="34" charset="0"/>
            </a:endParaRPr>
          </a:p>
          <a:p>
            <a:r>
              <a:rPr lang="en-GB" sz="700" dirty="0">
                <a:solidFill>
                  <a:srgbClr val="0070C0"/>
                </a:solidFill>
                <a:latin typeface="Arial" panose="020B0604020202020204" pitchFamily="34" charset="0"/>
                <a:cs typeface="Arial" panose="020B0604020202020204" pitchFamily="34" charset="0"/>
              </a:rPr>
              <a:t>2. that the </a:t>
            </a:r>
            <a:r>
              <a:rPr lang="en-GB" sz="700" b="1" dirty="0">
                <a:solidFill>
                  <a:srgbClr val="0070C0"/>
                </a:solidFill>
                <a:latin typeface="Arial" panose="020B0604020202020204" pitchFamily="34" charset="0"/>
                <a:cs typeface="Arial" panose="020B0604020202020204" pitchFamily="34" charset="0"/>
              </a:rPr>
              <a:t>contents</a:t>
            </a:r>
            <a:r>
              <a:rPr lang="en-GB" sz="700" dirty="0">
                <a:solidFill>
                  <a:srgbClr val="0070C0"/>
                </a:solidFill>
                <a:latin typeface="Arial" panose="020B0604020202020204" pitchFamily="34" charset="0"/>
                <a:cs typeface="Arial" panose="020B0604020202020204" pitchFamily="34" charset="0"/>
              </a:rPr>
              <a:t> of the Manual are kept </a:t>
            </a:r>
            <a:r>
              <a:rPr lang="en-GB" sz="700" b="1" dirty="0">
                <a:solidFill>
                  <a:srgbClr val="0070C0"/>
                </a:solidFill>
                <a:latin typeface="Arial" panose="020B0604020202020204" pitchFamily="34" charset="0"/>
                <a:cs typeface="Arial" panose="020B0604020202020204" pitchFamily="34" charset="0"/>
              </a:rPr>
              <a:t>up-to-date</a:t>
            </a:r>
            <a:r>
              <a:rPr lang="en-GB" sz="700" dirty="0">
                <a:solidFill>
                  <a:srgbClr val="0070C0"/>
                </a:solidFill>
                <a:latin typeface="Arial" panose="020B0604020202020204" pitchFamily="34" charset="0"/>
                <a:cs typeface="Arial" panose="020B0604020202020204" pitchFamily="34" charset="0"/>
              </a:rPr>
              <a:t>.</a:t>
            </a:r>
            <a:endParaRPr lang="es-CO" sz="700" dirty="0">
              <a:solidFill>
                <a:srgbClr val="0070C0"/>
              </a:solidFill>
              <a:latin typeface="Arial" panose="020B0604020202020204" pitchFamily="34" charset="0"/>
              <a:cs typeface="Arial" panose="020B0604020202020204" pitchFamily="34" charset="0"/>
            </a:endParaRPr>
          </a:p>
          <a:p>
            <a:r>
              <a:rPr lang="en-GB" sz="700" dirty="0">
                <a:solidFill>
                  <a:srgbClr val="0070C0"/>
                </a:solidFill>
                <a:latin typeface="Arial" panose="020B0604020202020204" pitchFamily="34" charset="0"/>
                <a:cs typeface="Arial" panose="020B0604020202020204" pitchFamily="34" charset="0"/>
              </a:rPr>
              <a:t> </a:t>
            </a:r>
            <a:endParaRPr lang="es-CO" sz="700" dirty="0">
              <a:solidFill>
                <a:srgbClr val="0070C0"/>
              </a:solidFill>
              <a:latin typeface="Arial" panose="020B0604020202020204" pitchFamily="34" charset="0"/>
              <a:cs typeface="Arial" panose="020B0604020202020204" pitchFamily="34" charset="0"/>
            </a:endParaRPr>
          </a:p>
          <a:p>
            <a:r>
              <a:rPr lang="en-GB" sz="700" dirty="0">
                <a:solidFill>
                  <a:srgbClr val="0070C0"/>
                </a:solidFill>
                <a:latin typeface="Arial" panose="020B0604020202020204" pitchFamily="34" charset="0"/>
                <a:cs typeface="Arial" panose="020B0604020202020204" pitchFamily="34" charset="0"/>
              </a:rPr>
              <a:t>Without such a commitment from yourself and your staff, </a:t>
            </a:r>
            <a:r>
              <a:rPr lang="en-GB" sz="700" b="1" dirty="0">
                <a:solidFill>
                  <a:srgbClr val="0070C0"/>
                </a:solidFill>
                <a:latin typeface="Arial" panose="020B0604020202020204" pitchFamily="34" charset="0"/>
                <a:cs typeface="Arial" panose="020B0604020202020204" pitchFamily="34" charset="0"/>
              </a:rPr>
              <a:t>you will not be compliant with the law.</a:t>
            </a:r>
            <a:endParaRPr lang="es-CO" sz="700" dirty="0">
              <a:solidFill>
                <a:srgbClr val="0070C0"/>
              </a:solidFill>
              <a:latin typeface="Arial" panose="020B0604020202020204" pitchFamily="34" charset="0"/>
              <a:cs typeface="Arial" panose="020B0604020202020204" pitchFamily="34" charset="0"/>
            </a:endParaRPr>
          </a:p>
          <a:p>
            <a:endParaRPr lang="es-CO" sz="600" dirty="0">
              <a:latin typeface="Arial" panose="020B0604020202020204" pitchFamily="34" charset="0"/>
              <a:cs typeface="Arial" panose="020B0604020202020204" pitchFamily="34" charset="0"/>
            </a:endParaRPr>
          </a:p>
        </p:txBody>
      </p:sp>
      <p:sp>
        <p:nvSpPr>
          <p:cNvPr id="44" name="CuadroTexto 43"/>
          <p:cNvSpPr txBox="1"/>
          <p:nvPr/>
        </p:nvSpPr>
        <p:spPr>
          <a:xfrm>
            <a:off x="6820549" y="314966"/>
            <a:ext cx="4094197" cy="7371249"/>
          </a:xfrm>
          <a:prstGeom prst="rect">
            <a:avLst/>
          </a:prstGeom>
          <a:solidFill>
            <a:schemeClr val="accent6">
              <a:lumMod val="60000"/>
              <a:lumOff val="40000"/>
            </a:schemeClr>
          </a:solidFill>
        </p:spPr>
        <p:txBody>
          <a:bodyPr wrap="square" rtlCol="0">
            <a:spAutoFit/>
          </a:bodyPr>
          <a:lstStyle/>
          <a:p>
            <a:r>
              <a:rPr lang="es-ES" sz="1100" b="1" dirty="0">
                <a:latin typeface="Arial" panose="020B0604020202020204" pitchFamily="34" charset="0"/>
                <a:cs typeface="Arial" panose="020B0604020202020204" pitchFamily="34" charset="0"/>
              </a:rPr>
              <a:t>EL PRINCIPIO DE 'RESPONSABILIDAD DEMOSTRADA'</a:t>
            </a:r>
            <a:endParaRPr lang="es-CO" sz="1100" dirty="0">
              <a:latin typeface="Arial" panose="020B0604020202020204" pitchFamily="34" charset="0"/>
              <a:cs typeface="Arial" panose="020B0604020202020204" pitchFamily="34" charset="0"/>
            </a:endParaRPr>
          </a:p>
          <a:p>
            <a:r>
              <a:rPr lang="es-ES" sz="1100" dirty="0">
                <a:latin typeface="Arial" panose="020B0604020202020204" pitchFamily="34" charset="0"/>
                <a:cs typeface="Arial" panose="020B0604020202020204" pitchFamily="34" charset="0"/>
              </a:rPr>
              <a:t>La siguiente sección explica el principio de responsabilidad demostrada “</a:t>
            </a:r>
            <a:r>
              <a:rPr lang="es-ES" sz="1100" dirty="0" err="1">
                <a:latin typeface="Arial" panose="020B0604020202020204" pitchFamily="34" charset="0"/>
                <a:cs typeface="Arial" panose="020B0604020202020204" pitchFamily="34" charset="0"/>
              </a:rPr>
              <a:t>Accountability</a:t>
            </a:r>
            <a:r>
              <a:rPr lang="es-ES" sz="1100" dirty="0">
                <a:latin typeface="Arial" panose="020B0604020202020204" pitchFamily="34" charset="0"/>
                <a:cs typeface="Arial" panose="020B0604020202020204" pitchFamily="34" charset="0"/>
              </a:rPr>
              <a:t>” en lo que respecta a la protección de datos personales.</a:t>
            </a:r>
            <a:endParaRPr lang="es-CO" sz="1100" dirty="0">
              <a:latin typeface="Arial" panose="020B0604020202020204" pitchFamily="34" charset="0"/>
              <a:cs typeface="Arial" panose="020B0604020202020204" pitchFamily="34" charset="0"/>
            </a:endParaRPr>
          </a:p>
          <a:p>
            <a:r>
              <a:rPr lang="es-ES" sz="1100" dirty="0">
                <a:latin typeface="Arial" panose="020B0604020202020204" pitchFamily="34" charset="0"/>
                <a:cs typeface="Arial" panose="020B0604020202020204" pitchFamily="34" charset="0"/>
              </a:rPr>
              <a:t>La explosión de las nuevas tecnologías, la grabación de nuestras comunicaciones, entre otras ha abierto nuevas oportunidades para las organizaciones de extraer información acerca de nosotros, tanto a nivel individual y como para las organizaciones en su conjunto.</a:t>
            </a:r>
            <a:endParaRPr lang="es-CO" sz="1100" dirty="0">
              <a:latin typeface="Arial" panose="020B0604020202020204" pitchFamily="34" charset="0"/>
              <a:cs typeface="Arial" panose="020B0604020202020204" pitchFamily="34" charset="0"/>
            </a:endParaRPr>
          </a:p>
          <a:p>
            <a:r>
              <a:rPr lang="es-ES" sz="1100" dirty="0">
                <a:latin typeface="Arial" panose="020B0604020202020204" pitchFamily="34" charset="0"/>
                <a:cs typeface="Arial" panose="020B0604020202020204" pitchFamily="34" charset="0"/>
              </a:rPr>
              <a:t>El "Big Data" tiene un potencial de desencadenar enormes beneficios no sólo para los individuos, sino también para las comunidades y la sociedad en general, incluidos los avances en la investigación en campos como el de la salud, el desarrollo sostenible, la conservación de energía y el marketing personalizado.</a:t>
            </a:r>
            <a:endParaRPr lang="es-CO" sz="1100" dirty="0">
              <a:latin typeface="Arial" panose="020B0604020202020204" pitchFamily="34" charset="0"/>
              <a:cs typeface="Arial" panose="020B0604020202020204" pitchFamily="34" charset="0"/>
            </a:endParaRPr>
          </a:p>
          <a:p>
            <a:r>
              <a:rPr lang="es-ES" sz="1100" dirty="0">
                <a:latin typeface="Arial" panose="020B0604020202020204" pitchFamily="34" charset="0"/>
                <a:cs typeface="Arial" panose="020B0604020202020204" pitchFamily="34" charset="0"/>
              </a:rPr>
              <a:t>Por otro lado, el Big Data introduce un nuevo concepto de privacidad y una preocupación de las libertades civiles, incluyendo el “</a:t>
            </a:r>
            <a:r>
              <a:rPr lang="es-ES" sz="1100" b="1" dirty="0" err="1">
                <a:latin typeface="Arial" panose="020B0604020202020204" pitchFamily="34" charset="0"/>
                <a:cs typeface="Arial" panose="020B0604020202020204" pitchFamily="34" charset="0"/>
              </a:rPr>
              <a:t>profiling</a:t>
            </a:r>
            <a:r>
              <a:rPr lang="es-ES" sz="1100" b="1" dirty="0">
                <a:latin typeface="Arial" panose="020B0604020202020204" pitchFamily="34" charset="0"/>
                <a:cs typeface="Arial" panose="020B0604020202020204" pitchFamily="34" charset="0"/>
              </a:rPr>
              <a:t>”</a:t>
            </a:r>
            <a:r>
              <a:rPr lang="es-ES" sz="1100" dirty="0">
                <a:latin typeface="Arial" panose="020B0604020202020204" pitchFamily="34" charset="0"/>
                <a:cs typeface="Arial" panose="020B0604020202020204" pitchFamily="34" charset="0"/>
              </a:rPr>
              <a:t> de alta tecnología, la toma de decisiones automatizadas y la discriminación. Esto puede tener un impacto negativo en nuestra </a:t>
            </a:r>
            <a:r>
              <a:rPr lang="es-ES" sz="1100" dirty="0" err="1">
                <a:latin typeface="Arial" panose="020B0604020202020204" pitchFamily="34" charset="0"/>
                <a:cs typeface="Arial" panose="020B0604020202020204" pitchFamily="34" charset="0"/>
              </a:rPr>
              <a:t>privacidad.El</a:t>
            </a:r>
            <a:r>
              <a:rPr lang="es-ES" sz="1100" dirty="0">
                <a:latin typeface="Arial" panose="020B0604020202020204" pitchFamily="34" charset="0"/>
                <a:cs typeface="Arial" panose="020B0604020202020204" pitchFamily="34" charset="0"/>
              </a:rPr>
              <a:t> concepto de "</a:t>
            </a:r>
            <a:r>
              <a:rPr lang="es-ES" sz="1100" dirty="0" err="1">
                <a:latin typeface="Arial" panose="020B0604020202020204" pitchFamily="34" charset="0"/>
                <a:cs typeface="Arial" panose="020B0604020202020204" pitchFamily="34" charset="0"/>
              </a:rPr>
              <a:t>Accountability</a:t>
            </a:r>
            <a:r>
              <a:rPr lang="es-ES" sz="1100" dirty="0">
                <a:latin typeface="Arial" panose="020B0604020202020204" pitchFamily="34" charset="0"/>
                <a:cs typeface="Arial" panose="020B0604020202020204" pitchFamily="34" charset="0"/>
              </a:rPr>
              <a:t>" y cómo afecta la actitud de una organización hacia los procesos del tratamiento de datos de carácter personal se resume en el siguiente prólogo del Manual</a:t>
            </a:r>
            <a:r>
              <a:rPr lang="es-ES" sz="1100" dirty="0" smtClean="0">
                <a:latin typeface="Arial" panose="020B0604020202020204" pitchFamily="34" charset="0"/>
                <a:cs typeface="Arial" panose="020B0604020202020204" pitchFamily="34" charset="0"/>
              </a:rPr>
              <a:t>.</a:t>
            </a:r>
          </a:p>
          <a:p>
            <a:r>
              <a:rPr lang="es-ES" sz="1100" dirty="0" smtClean="0">
                <a:latin typeface="Arial" panose="020B0604020202020204" pitchFamily="34" charset="0"/>
                <a:cs typeface="Arial" panose="020B0604020202020204" pitchFamily="34" charset="0"/>
              </a:rPr>
              <a:t>__________________________________________________</a:t>
            </a:r>
            <a:endParaRPr lang="es-ES" sz="1100" dirty="0">
              <a:latin typeface="Arial" panose="020B0604020202020204" pitchFamily="34" charset="0"/>
              <a:cs typeface="Arial" panose="020B0604020202020204" pitchFamily="34" charset="0"/>
            </a:endParaRPr>
          </a:p>
          <a:p>
            <a:endParaRPr lang="es-ES" sz="1100" dirty="0" smtClean="0">
              <a:latin typeface="Arial" panose="020B0604020202020204" pitchFamily="34" charset="0"/>
              <a:cs typeface="Arial" panose="020B0604020202020204" pitchFamily="34" charset="0"/>
            </a:endParaRPr>
          </a:p>
          <a:p>
            <a:r>
              <a:rPr lang="en-US" sz="1100" dirty="0"/>
              <a:t>THE PRINCIPLE OF 'DEMONSTRATED RESPONSIBILITY' The following section explains the principle of demonstrated liability "Accountability" with respect to the protection of personal data. The explosion of new technologies, the recording of our communications, among others has opened new opportunities for organizations to extract information about us, both individually and for organizations as a whole. "Big Data" has the potential to unleash enormous benefits not only for individuals but also for communities and society at large, including advances in research in fields such as health, sustainable development, Energy and personalized marketing</a:t>
            </a:r>
            <a:r>
              <a:rPr lang="en-US" sz="1100" dirty="0" smtClean="0"/>
              <a:t>.</a:t>
            </a:r>
            <a:r>
              <a:rPr lang="es-CO" sz="1100" dirty="0">
                <a:latin typeface="Arial" panose="020B0604020202020204" pitchFamily="34" charset="0"/>
                <a:cs typeface="Arial" panose="020B0604020202020204" pitchFamily="34" charset="0"/>
              </a:rPr>
              <a:t> </a:t>
            </a:r>
            <a:r>
              <a:rPr lang="en-US" sz="1100" dirty="0"/>
              <a:t>On the other hand, Big Data introduces a new concept of privacy and a concern for civil liberties, including high tech profiling, automated decision making and discrimination. This can have a negative impact on our privacy. The concept of "Accountability" and how it affects the attitude of an organization towards the processes of processing personal data is summarized in the following foreword to the Handbook.</a:t>
            </a:r>
            <a:endParaRPr lang="en-US" sz="1100" dirty="0" smtClean="0"/>
          </a:p>
        </p:txBody>
      </p:sp>
      <p:sp>
        <p:nvSpPr>
          <p:cNvPr id="46" name="Llamada rectangular 45"/>
          <p:cNvSpPr/>
          <p:nvPr/>
        </p:nvSpPr>
        <p:spPr>
          <a:xfrm>
            <a:off x="8476677" y="1054157"/>
            <a:ext cx="2490154" cy="3245463"/>
          </a:xfrm>
          <a:prstGeom prst="wedgeRectCallout">
            <a:avLst>
              <a:gd name="adj1" fmla="val -81252"/>
              <a:gd name="adj2" fmla="val 18233"/>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CO" dirty="0" smtClean="0">
                <a:solidFill>
                  <a:schemeClr val="tx1"/>
                </a:solidFill>
              </a:rPr>
              <a:t>Se debe permitir el visualizar en este caso solos español e ingles, los POPUPS de ayuda; para ello se presentaran en 2 divisiones (</a:t>
            </a:r>
            <a:r>
              <a:rPr lang="es-CO" b="1" dirty="0" smtClean="0">
                <a:solidFill>
                  <a:schemeClr val="tx1"/>
                </a:solidFill>
              </a:rPr>
              <a:t>vertical</a:t>
            </a:r>
            <a:r>
              <a:rPr lang="es-CO" dirty="0" smtClean="0">
                <a:solidFill>
                  <a:schemeClr val="tx1"/>
                </a:solidFill>
              </a:rPr>
              <a:t> u horizontal) si el usuario escogió ver los dos idiomas al tiempo.</a:t>
            </a:r>
            <a:endParaRPr lang="es-CO" dirty="0">
              <a:solidFill>
                <a:schemeClr val="tx1"/>
              </a:solidFill>
            </a:endParaRPr>
          </a:p>
        </p:txBody>
      </p:sp>
      <p:sp>
        <p:nvSpPr>
          <p:cNvPr id="61" name="CuadroTexto 60"/>
          <p:cNvSpPr txBox="1"/>
          <p:nvPr/>
        </p:nvSpPr>
        <p:spPr>
          <a:xfrm>
            <a:off x="10681412" y="314966"/>
            <a:ext cx="316523" cy="276999"/>
          </a:xfrm>
          <a:prstGeom prst="rect">
            <a:avLst/>
          </a:prstGeom>
          <a:noFill/>
          <a:ln>
            <a:noFill/>
          </a:ln>
        </p:spPr>
        <p:txBody>
          <a:bodyPr wrap="square" rtlCol="0">
            <a:spAutoFit/>
          </a:bodyPr>
          <a:lstStyle/>
          <a:p>
            <a:r>
              <a:rPr lang="es-CO" sz="1200" b="1" dirty="0" smtClean="0">
                <a:solidFill>
                  <a:srgbClr val="FF0000"/>
                </a:solidFill>
                <a:latin typeface="Arial" panose="020B0604020202020204" pitchFamily="34" charset="0"/>
                <a:cs typeface="Arial" panose="020B0604020202020204" pitchFamily="34" charset="0"/>
              </a:rPr>
              <a:t>X</a:t>
            </a:r>
            <a:endParaRPr lang="es-CO"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29752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198223" y="671155"/>
            <a:ext cx="1947134" cy="528387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16" name="Rectángulo 15"/>
          <p:cNvSpPr/>
          <p:nvPr/>
        </p:nvSpPr>
        <p:spPr>
          <a:xfrm>
            <a:off x="3145356" y="671155"/>
            <a:ext cx="5747184" cy="528387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18" name="Rectángulo 17"/>
          <p:cNvSpPr/>
          <p:nvPr/>
        </p:nvSpPr>
        <p:spPr>
          <a:xfrm>
            <a:off x="8892540" y="671156"/>
            <a:ext cx="1947134" cy="528387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19" name="Elipse 18"/>
          <p:cNvSpPr/>
          <p:nvPr/>
        </p:nvSpPr>
        <p:spPr>
          <a:xfrm>
            <a:off x="4173898" y="766062"/>
            <a:ext cx="360000" cy="3600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0" name="Elipse 19"/>
          <p:cNvSpPr/>
          <p:nvPr/>
        </p:nvSpPr>
        <p:spPr>
          <a:xfrm>
            <a:off x="4756118" y="766062"/>
            <a:ext cx="360000" cy="3600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Elipse 20"/>
          <p:cNvSpPr/>
          <p:nvPr/>
        </p:nvSpPr>
        <p:spPr>
          <a:xfrm>
            <a:off x="5338338" y="766062"/>
            <a:ext cx="360000" cy="36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2" name="Elipse 21"/>
          <p:cNvSpPr/>
          <p:nvPr/>
        </p:nvSpPr>
        <p:spPr>
          <a:xfrm>
            <a:off x="6502778" y="766062"/>
            <a:ext cx="360000" cy="360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3" name="Elipse 22"/>
          <p:cNvSpPr/>
          <p:nvPr/>
        </p:nvSpPr>
        <p:spPr>
          <a:xfrm>
            <a:off x="7084998" y="766062"/>
            <a:ext cx="360000" cy="360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4" name="Elipse 23"/>
          <p:cNvSpPr/>
          <p:nvPr/>
        </p:nvSpPr>
        <p:spPr>
          <a:xfrm>
            <a:off x="5920558" y="766062"/>
            <a:ext cx="360000" cy="360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5" name="CuadroTexto 24"/>
          <p:cNvSpPr txBox="1"/>
          <p:nvPr/>
        </p:nvSpPr>
        <p:spPr>
          <a:xfrm>
            <a:off x="3494926" y="-75419"/>
            <a:ext cx="4851264" cy="369332"/>
          </a:xfrm>
          <a:prstGeom prst="rect">
            <a:avLst/>
          </a:prstGeom>
          <a:noFill/>
        </p:spPr>
        <p:txBody>
          <a:bodyPr wrap="none" rtlCol="0">
            <a:spAutoFit/>
          </a:bodyPr>
          <a:lstStyle/>
          <a:p>
            <a:r>
              <a:rPr lang="es-CO" dirty="0" smtClean="0"/>
              <a:t>MANUAL DE PROTECCION DE DATOS PERSONALES</a:t>
            </a:r>
            <a:endParaRPr lang="es-CO" dirty="0"/>
          </a:p>
        </p:txBody>
      </p:sp>
      <p:sp>
        <p:nvSpPr>
          <p:cNvPr id="41" name="CuadroTexto 40"/>
          <p:cNvSpPr txBox="1"/>
          <p:nvPr/>
        </p:nvSpPr>
        <p:spPr>
          <a:xfrm>
            <a:off x="5612910" y="1379459"/>
            <a:ext cx="646331" cy="369332"/>
          </a:xfrm>
          <a:prstGeom prst="rect">
            <a:avLst/>
          </a:prstGeom>
          <a:noFill/>
        </p:spPr>
        <p:txBody>
          <a:bodyPr wrap="none" rtlCol="0">
            <a:spAutoFit/>
          </a:bodyPr>
          <a:lstStyle/>
          <a:p>
            <a:r>
              <a:rPr lang="es-CO" dirty="0" smtClean="0">
                <a:solidFill>
                  <a:schemeClr val="bg1">
                    <a:lumMod val="75000"/>
                  </a:schemeClr>
                </a:solidFill>
              </a:rPr>
              <a:t>____</a:t>
            </a:r>
            <a:endParaRPr lang="es-CO" dirty="0">
              <a:solidFill>
                <a:schemeClr val="bg1">
                  <a:lumMod val="75000"/>
                </a:schemeClr>
              </a:solidFill>
            </a:endParaRPr>
          </a:p>
        </p:txBody>
      </p:sp>
      <p:grpSp>
        <p:nvGrpSpPr>
          <p:cNvPr id="35" name="Grupo 34"/>
          <p:cNvGrpSpPr/>
          <p:nvPr/>
        </p:nvGrpSpPr>
        <p:grpSpPr>
          <a:xfrm>
            <a:off x="8910339" y="2023935"/>
            <a:ext cx="1887180" cy="2970975"/>
            <a:chOff x="9729216" y="1846152"/>
            <a:chExt cx="2182987" cy="3774360"/>
          </a:xfrm>
        </p:grpSpPr>
        <p:sp>
          <p:nvSpPr>
            <p:cNvPr id="36" name="Rectángulo 35"/>
            <p:cNvSpPr/>
            <p:nvPr/>
          </p:nvSpPr>
          <p:spPr>
            <a:xfrm>
              <a:off x="9729216" y="2057400"/>
              <a:ext cx="2182987" cy="3563112"/>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47" name="Rectángulo 46"/>
            <p:cNvSpPr/>
            <p:nvPr/>
          </p:nvSpPr>
          <p:spPr>
            <a:xfrm>
              <a:off x="9729216" y="1846152"/>
              <a:ext cx="1362184" cy="21124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solidFill>
                    <a:srgbClr val="FF0000"/>
                  </a:solidFill>
                </a:rPr>
                <a:t>Diagramas</a:t>
              </a:r>
              <a:endParaRPr lang="es-CO" dirty="0"/>
            </a:p>
          </p:txBody>
        </p:sp>
      </p:grpSp>
      <p:grpSp>
        <p:nvGrpSpPr>
          <p:cNvPr id="48" name="Grupo 47"/>
          <p:cNvGrpSpPr/>
          <p:nvPr/>
        </p:nvGrpSpPr>
        <p:grpSpPr>
          <a:xfrm>
            <a:off x="9680725" y="2776475"/>
            <a:ext cx="720000" cy="720000"/>
            <a:chOff x="7644384" y="2023935"/>
            <a:chExt cx="1621536" cy="1547061"/>
          </a:xfrm>
        </p:grpSpPr>
        <p:sp>
          <p:nvSpPr>
            <p:cNvPr id="49" name="Rectángulo 48"/>
            <p:cNvSpPr/>
            <p:nvPr/>
          </p:nvSpPr>
          <p:spPr>
            <a:xfrm>
              <a:off x="7644384" y="2023935"/>
              <a:ext cx="1621536" cy="1547061"/>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0" name="Rectángulo 49"/>
            <p:cNvSpPr/>
            <p:nvPr/>
          </p:nvSpPr>
          <p:spPr>
            <a:xfrm>
              <a:off x="8286621" y="2245995"/>
              <a:ext cx="331463" cy="3162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1" name="Rectángulo 50"/>
            <p:cNvSpPr/>
            <p:nvPr/>
          </p:nvSpPr>
          <p:spPr>
            <a:xfrm>
              <a:off x="7851648" y="2750820"/>
              <a:ext cx="513733" cy="1885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2" name="Rectángulo 51"/>
            <p:cNvSpPr/>
            <p:nvPr/>
          </p:nvSpPr>
          <p:spPr>
            <a:xfrm>
              <a:off x="8558784" y="2719021"/>
              <a:ext cx="513733" cy="1885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3" name="Rectángulo 52"/>
            <p:cNvSpPr/>
            <p:nvPr/>
          </p:nvSpPr>
          <p:spPr>
            <a:xfrm>
              <a:off x="7851648" y="3067050"/>
              <a:ext cx="89947" cy="2178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4" name="Rectángulo 53"/>
            <p:cNvSpPr/>
            <p:nvPr/>
          </p:nvSpPr>
          <p:spPr>
            <a:xfrm>
              <a:off x="8201421" y="3067050"/>
              <a:ext cx="89947" cy="2178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5" name="Rectángulo 54"/>
            <p:cNvSpPr/>
            <p:nvPr/>
          </p:nvSpPr>
          <p:spPr>
            <a:xfrm>
              <a:off x="8614289" y="3021458"/>
              <a:ext cx="89947" cy="2178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6" name="Rectángulo 55"/>
            <p:cNvSpPr/>
            <p:nvPr/>
          </p:nvSpPr>
          <p:spPr>
            <a:xfrm>
              <a:off x="8916066" y="3037797"/>
              <a:ext cx="89947" cy="2178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grpSp>
        <p:nvGrpSpPr>
          <p:cNvPr id="57" name="Grupo 56"/>
          <p:cNvGrpSpPr/>
          <p:nvPr/>
        </p:nvGrpSpPr>
        <p:grpSpPr>
          <a:xfrm>
            <a:off x="9670024" y="4083213"/>
            <a:ext cx="720000" cy="720000"/>
            <a:chOff x="7528081" y="4417731"/>
            <a:chExt cx="1621536" cy="1547061"/>
          </a:xfrm>
        </p:grpSpPr>
        <p:grpSp>
          <p:nvGrpSpPr>
            <p:cNvPr id="58" name="Grupo 57"/>
            <p:cNvGrpSpPr/>
            <p:nvPr/>
          </p:nvGrpSpPr>
          <p:grpSpPr>
            <a:xfrm>
              <a:off x="7528081" y="4417731"/>
              <a:ext cx="1621536" cy="1547061"/>
              <a:chOff x="7644384" y="2023935"/>
              <a:chExt cx="1621536" cy="1547061"/>
            </a:xfrm>
          </p:grpSpPr>
          <p:sp>
            <p:nvSpPr>
              <p:cNvPr id="60" name="Rectángulo 59"/>
              <p:cNvSpPr/>
              <p:nvPr/>
            </p:nvSpPr>
            <p:spPr>
              <a:xfrm>
                <a:off x="7644384" y="2023935"/>
                <a:ext cx="1621536" cy="1547061"/>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1" name="Rectángulo 60"/>
              <p:cNvSpPr/>
              <p:nvPr/>
            </p:nvSpPr>
            <p:spPr>
              <a:xfrm>
                <a:off x="8286621" y="2245995"/>
                <a:ext cx="331463" cy="3162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2" name="Rectángulo 61"/>
              <p:cNvSpPr/>
              <p:nvPr/>
            </p:nvSpPr>
            <p:spPr>
              <a:xfrm>
                <a:off x="7851648" y="2750820"/>
                <a:ext cx="513733" cy="1885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3" name="Rectángulo 62"/>
              <p:cNvSpPr/>
              <p:nvPr/>
            </p:nvSpPr>
            <p:spPr>
              <a:xfrm>
                <a:off x="8558784" y="2719021"/>
                <a:ext cx="513733" cy="1885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
          <p:nvSpPr>
            <p:cNvPr id="59" name="Rectángulo 58"/>
            <p:cNvSpPr/>
            <p:nvPr/>
          </p:nvSpPr>
          <p:spPr>
            <a:xfrm>
              <a:off x="8079182" y="5528241"/>
              <a:ext cx="513733" cy="1885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
        <p:nvSpPr>
          <p:cNvPr id="64" name="CuadroTexto 63"/>
          <p:cNvSpPr txBox="1"/>
          <p:nvPr/>
        </p:nvSpPr>
        <p:spPr>
          <a:xfrm>
            <a:off x="8998283" y="2355574"/>
            <a:ext cx="1321196" cy="369332"/>
          </a:xfrm>
          <a:prstGeom prst="rect">
            <a:avLst/>
          </a:prstGeom>
          <a:noFill/>
        </p:spPr>
        <p:txBody>
          <a:bodyPr wrap="none" rtlCol="0">
            <a:spAutoFit/>
          </a:bodyPr>
          <a:lstStyle/>
          <a:p>
            <a:r>
              <a:rPr lang="es-CO" dirty="0" smtClean="0"/>
              <a:t>Diag</a:t>
            </a:r>
            <a:r>
              <a:rPr lang="es-CO" dirty="0"/>
              <a:t>.</a:t>
            </a:r>
            <a:r>
              <a:rPr lang="es-CO" dirty="0" smtClean="0"/>
              <a:t> Base 1</a:t>
            </a:r>
            <a:endParaRPr lang="es-CO" dirty="0"/>
          </a:p>
        </p:txBody>
      </p:sp>
      <p:sp>
        <p:nvSpPr>
          <p:cNvPr id="65" name="CuadroTexto 64"/>
          <p:cNvSpPr txBox="1"/>
          <p:nvPr/>
        </p:nvSpPr>
        <p:spPr>
          <a:xfrm>
            <a:off x="9016915" y="3608418"/>
            <a:ext cx="1321196" cy="369332"/>
          </a:xfrm>
          <a:prstGeom prst="rect">
            <a:avLst/>
          </a:prstGeom>
          <a:noFill/>
        </p:spPr>
        <p:txBody>
          <a:bodyPr wrap="none" rtlCol="0">
            <a:spAutoFit/>
          </a:bodyPr>
          <a:lstStyle/>
          <a:p>
            <a:r>
              <a:rPr lang="es-CO" dirty="0" smtClean="0"/>
              <a:t>Diag. Base 2</a:t>
            </a:r>
            <a:endParaRPr lang="es-CO" dirty="0"/>
          </a:p>
        </p:txBody>
      </p:sp>
      <p:sp>
        <p:nvSpPr>
          <p:cNvPr id="66" name="Rectángulo redondeado 65"/>
          <p:cNvSpPr/>
          <p:nvPr/>
        </p:nvSpPr>
        <p:spPr>
          <a:xfrm>
            <a:off x="1282765" y="1246227"/>
            <a:ext cx="1522546" cy="322730"/>
          </a:xfrm>
          <a:prstGeom prst="round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slop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Capítulo#1</a:t>
            </a:r>
            <a:endParaRPr lang="es-CO" dirty="0"/>
          </a:p>
        </p:txBody>
      </p:sp>
      <p:sp>
        <p:nvSpPr>
          <p:cNvPr id="67" name="Rectángulo redondeado 66"/>
          <p:cNvSpPr/>
          <p:nvPr/>
        </p:nvSpPr>
        <p:spPr>
          <a:xfrm>
            <a:off x="1292301" y="2827492"/>
            <a:ext cx="1522546" cy="3227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Capítulo#2</a:t>
            </a:r>
            <a:endParaRPr lang="es-CO" dirty="0"/>
          </a:p>
        </p:txBody>
      </p:sp>
      <p:sp>
        <p:nvSpPr>
          <p:cNvPr id="68" name="Rectángulo redondeado 67"/>
          <p:cNvSpPr/>
          <p:nvPr/>
        </p:nvSpPr>
        <p:spPr>
          <a:xfrm>
            <a:off x="1433377" y="1646052"/>
            <a:ext cx="1674946" cy="292237"/>
          </a:xfrm>
          <a:prstGeom prst="roundRect">
            <a:avLst/>
          </a:prstGeom>
          <a:solidFill>
            <a:srgbClr val="00B050"/>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Ítem 1</a:t>
            </a:r>
            <a:endParaRPr lang="es-CO" dirty="0"/>
          </a:p>
        </p:txBody>
      </p:sp>
      <p:sp>
        <p:nvSpPr>
          <p:cNvPr id="69" name="Rectángulo redondeado 68"/>
          <p:cNvSpPr/>
          <p:nvPr/>
        </p:nvSpPr>
        <p:spPr>
          <a:xfrm>
            <a:off x="1433377" y="2053050"/>
            <a:ext cx="1674946" cy="292237"/>
          </a:xfrm>
          <a:prstGeom prst="roundRect">
            <a:avLst/>
          </a:prstGeom>
          <a:solidFill>
            <a:srgbClr val="00B050"/>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Ítem 2</a:t>
            </a:r>
          </a:p>
        </p:txBody>
      </p:sp>
      <p:sp>
        <p:nvSpPr>
          <p:cNvPr id="70" name="Rectángulo redondeado 69"/>
          <p:cNvSpPr/>
          <p:nvPr/>
        </p:nvSpPr>
        <p:spPr>
          <a:xfrm>
            <a:off x="1433377" y="2440271"/>
            <a:ext cx="1674946" cy="292237"/>
          </a:xfrm>
          <a:prstGeom prst="roundRect">
            <a:avLst/>
          </a:prstGeom>
          <a:solidFill>
            <a:srgbClr val="00B050"/>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Ítem 3</a:t>
            </a:r>
          </a:p>
        </p:txBody>
      </p:sp>
      <p:sp>
        <p:nvSpPr>
          <p:cNvPr id="71" name="Rectángulo redondeado 70"/>
          <p:cNvSpPr/>
          <p:nvPr/>
        </p:nvSpPr>
        <p:spPr>
          <a:xfrm>
            <a:off x="1292301" y="3243577"/>
            <a:ext cx="1522546" cy="322730"/>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Capítulo#3</a:t>
            </a:r>
            <a:endParaRPr lang="es-CO" dirty="0"/>
          </a:p>
        </p:txBody>
      </p:sp>
      <p:sp>
        <p:nvSpPr>
          <p:cNvPr id="72" name="Rectángulo redondeado 71"/>
          <p:cNvSpPr/>
          <p:nvPr/>
        </p:nvSpPr>
        <p:spPr>
          <a:xfrm>
            <a:off x="1292301" y="3691348"/>
            <a:ext cx="1522546" cy="322730"/>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Capítulo#4</a:t>
            </a:r>
            <a:endParaRPr lang="es-CO" dirty="0"/>
          </a:p>
        </p:txBody>
      </p:sp>
      <p:sp>
        <p:nvSpPr>
          <p:cNvPr id="73" name="Rectángulo redondeado 72"/>
          <p:cNvSpPr/>
          <p:nvPr/>
        </p:nvSpPr>
        <p:spPr>
          <a:xfrm>
            <a:off x="1292301" y="4147220"/>
            <a:ext cx="1522546" cy="322730"/>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Capítulo#5</a:t>
            </a:r>
            <a:endParaRPr lang="es-CO" dirty="0"/>
          </a:p>
        </p:txBody>
      </p:sp>
      <p:sp>
        <p:nvSpPr>
          <p:cNvPr id="74" name="Rectángulo redondeado 73"/>
          <p:cNvSpPr/>
          <p:nvPr/>
        </p:nvSpPr>
        <p:spPr>
          <a:xfrm>
            <a:off x="1420401" y="4600767"/>
            <a:ext cx="1136040" cy="238499"/>
          </a:xfrm>
          <a:prstGeom prst="roundRect">
            <a:avLst/>
          </a:prstGeom>
          <a:solidFill>
            <a:schemeClr val="bg1">
              <a:lumMod val="6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100" dirty="0" smtClean="0">
                <a:solidFill>
                  <a:schemeClr val="bg1"/>
                </a:solidFill>
              </a:rPr>
              <a:t>Crear</a:t>
            </a:r>
            <a:endParaRPr lang="es-CO" sz="1100" dirty="0">
              <a:solidFill>
                <a:schemeClr val="bg1"/>
              </a:solidFill>
            </a:endParaRPr>
          </a:p>
        </p:txBody>
      </p:sp>
      <p:sp>
        <p:nvSpPr>
          <p:cNvPr id="75" name="Rectángulo redondeado 74"/>
          <p:cNvSpPr/>
          <p:nvPr/>
        </p:nvSpPr>
        <p:spPr>
          <a:xfrm>
            <a:off x="1420401" y="4887238"/>
            <a:ext cx="1136040" cy="238499"/>
          </a:xfrm>
          <a:prstGeom prst="roundRect">
            <a:avLst/>
          </a:prstGeom>
          <a:solidFill>
            <a:schemeClr val="bg1">
              <a:lumMod val="6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100" dirty="0" smtClean="0">
                <a:solidFill>
                  <a:schemeClr val="bg1"/>
                </a:solidFill>
              </a:rPr>
              <a:t>Editar</a:t>
            </a:r>
            <a:endParaRPr lang="es-CO" sz="1100" dirty="0">
              <a:solidFill>
                <a:schemeClr val="bg1"/>
              </a:solidFill>
            </a:endParaRPr>
          </a:p>
        </p:txBody>
      </p:sp>
      <p:sp>
        <p:nvSpPr>
          <p:cNvPr id="76" name="Rectángulo redondeado 75"/>
          <p:cNvSpPr/>
          <p:nvPr/>
        </p:nvSpPr>
        <p:spPr>
          <a:xfrm>
            <a:off x="1420401" y="5179475"/>
            <a:ext cx="1136040" cy="238499"/>
          </a:xfrm>
          <a:prstGeom prst="roundRect">
            <a:avLst/>
          </a:prstGeom>
          <a:solidFill>
            <a:schemeClr val="bg1">
              <a:lumMod val="6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100" dirty="0" smtClean="0">
                <a:solidFill>
                  <a:schemeClr val="bg1"/>
                </a:solidFill>
              </a:rPr>
              <a:t>Eliminar</a:t>
            </a:r>
            <a:endParaRPr lang="es-CO" sz="1100" dirty="0">
              <a:solidFill>
                <a:schemeClr val="bg1"/>
              </a:solidFill>
            </a:endParaRPr>
          </a:p>
        </p:txBody>
      </p:sp>
      <p:sp>
        <p:nvSpPr>
          <p:cNvPr id="26" name="CuadroTexto 25"/>
          <p:cNvSpPr txBox="1"/>
          <p:nvPr/>
        </p:nvSpPr>
        <p:spPr>
          <a:xfrm>
            <a:off x="10400725" y="756765"/>
            <a:ext cx="316523" cy="369332"/>
          </a:xfrm>
          <a:prstGeom prst="rect">
            <a:avLst/>
          </a:prstGeom>
          <a:noFill/>
          <a:ln>
            <a:solidFill>
              <a:schemeClr val="tx1"/>
            </a:solidFill>
          </a:ln>
        </p:spPr>
        <p:txBody>
          <a:bodyPr wrap="square" rtlCol="0">
            <a:spAutoFit/>
          </a:bodyPr>
          <a:lstStyle/>
          <a:p>
            <a:r>
              <a:rPr lang="es-CO" b="1" dirty="0" smtClean="0">
                <a:solidFill>
                  <a:srgbClr val="FF0000"/>
                </a:solidFill>
                <a:latin typeface="Arial" panose="020B0604020202020204" pitchFamily="34" charset="0"/>
                <a:cs typeface="Arial" panose="020B0604020202020204" pitchFamily="34" charset="0"/>
              </a:rPr>
              <a:t>?</a:t>
            </a:r>
            <a:endParaRPr lang="es-CO" b="1" dirty="0">
              <a:solidFill>
                <a:srgbClr val="FF0000"/>
              </a:solidFill>
              <a:latin typeface="Arial" panose="020B0604020202020204" pitchFamily="34" charset="0"/>
              <a:cs typeface="Arial" panose="020B0604020202020204" pitchFamily="34" charset="0"/>
            </a:endParaRPr>
          </a:p>
        </p:txBody>
      </p:sp>
      <p:sp>
        <p:nvSpPr>
          <p:cNvPr id="81" name="Rectángulo 80"/>
          <p:cNvSpPr/>
          <p:nvPr/>
        </p:nvSpPr>
        <p:spPr>
          <a:xfrm>
            <a:off x="4317918" y="1246227"/>
            <a:ext cx="3470823" cy="4491633"/>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6"/>
          </a:lnRef>
          <a:fillRef idx="1">
            <a:schemeClr val="lt1"/>
          </a:fillRef>
          <a:effectRef idx="0">
            <a:schemeClr val="accent6"/>
          </a:effectRef>
          <a:fontRef idx="minor">
            <a:schemeClr val="dk1"/>
          </a:fontRef>
        </p:style>
        <p:txBody>
          <a:bodyPr lIns="216000" rIns="144000" rtlCol="0" anchor="t"/>
          <a:lstStyle/>
          <a:p>
            <a:pPr algn="ctr"/>
            <a:endParaRPr lang="es-ES" sz="600" b="1" dirty="0" smtClean="0">
              <a:latin typeface="Arial" panose="020B0604020202020204" pitchFamily="34" charset="0"/>
              <a:cs typeface="Arial" panose="020B0604020202020204" pitchFamily="34" charset="0"/>
            </a:endParaRPr>
          </a:p>
          <a:p>
            <a:pPr algn="ctr"/>
            <a:endParaRPr lang="es-ES" sz="600" b="1" dirty="0" smtClean="0">
              <a:latin typeface="Arial" panose="020B0604020202020204" pitchFamily="34" charset="0"/>
              <a:cs typeface="Arial" panose="020B0604020202020204" pitchFamily="34" charset="0"/>
            </a:endParaRPr>
          </a:p>
          <a:p>
            <a:pPr algn="ctr"/>
            <a:endParaRPr lang="es-ES" sz="600" b="1" dirty="0" smtClean="0">
              <a:latin typeface="Arial" panose="020B0604020202020204" pitchFamily="34" charset="0"/>
              <a:cs typeface="Arial" panose="020B0604020202020204" pitchFamily="34" charset="0"/>
            </a:endParaRPr>
          </a:p>
          <a:p>
            <a:pPr algn="ctr"/>
            <a:endParaRPr lang="es-ES" sz="600" b="1" dirty="0" smtClean="0">
              <a:latin typeface="Arial" panose="020B0604020202020204" pitchFamily="34" charset="0"/>
              <a:cs typeface="Arial" panose="020B0604020202020204" pitchFamily="34" charset="0"/>
            </a:endParaRPr>
          </a:p>
          <a:p>
            <a:pPr algn="ctr"/>
            <a:endParaRPr lang="es-ES" sz="600" b="1" dirty="0" smtClean="0">
              <a:latin typeface="Arial" panose="020B0604020202020204" pitchFamily="34" charset="0"/>
              <a:cs typeface="Arial" panose="020B0604020202020204" pitchFamily="34" charset="0"/>
            </a:endParaRPr>
          </a:p>
          <a:p>
            <a:pPr algn="ctr"/>
            <a:endParaRPr lang="es-ES" sz="600" b="1" dirty="0" smtClean="0">
              <a:latin typeface="Arial" panose="020B0604020202020204" pitchFamily="34" charset="0"/>
              <a:cs typeface="Arial" panose="020B0604020202020204" pitchFamily="34" charset="0"/>
            </a:endParaRPr>
          </a:p>
          <a:p>
            <a:pPr algn="ctr"/>
            <a:endParaRPr lang="es-ES" sz="600" b="1" dirty="0" smtClean="0">
              <a:latin typeface="Arial" panose="020B0604020202020204" pitchFamily="34" charset="0"/>
              <a:cs typeface="Arial" panose="020B0604020202020204" pitchFamily="34" charset="0"/>
            </a:endParaRPr>
          </a:p>
          <a:p>
            <a:pPr algn="ctr"/>
            <a:endParaRPr lang="es-ES" sz="600" b="1" dirty="0" smtClean="0">
              <a:latin typeface="Arial" panose="020B0604020202020204" pitchFamily="34" charset="0"/>
              <a:cs typeface="Arial" panose="020B0604020202020204" pitchFamily="34" charset="0"/>
            </a:endParaRPr>
          </a:p>
          <a:p>
            <a:pPr algn="ctr"/>
            <a:endParaRPr lang="es-ES" sz="600" b="1" dirty="0">
              <a:latin typeface="Arial" panose="020B0604020202020204" pitchFamily="34" charset="0"/>
              <a:cs typeface="Arial" panose="020B0604020202020204" pitchFamily="34" charset="0"/>
            </a:endParaRPr>
          </a:p>
          <a:p>
            <a:pPr algn="ctr"/>
            <a:endParaRPr lang="es-ES" sz="600" b="1" dirty="0" smtClean="0">
              <a:latin typeface="Arial" panose="020B0604020202020204" pitchFamily="34" charset="0"/>
              <a:cs typeface="Arial" panose="020B0604020202020204" pitchFamily="34" charset="0"/>
            </a:endParaRPr>
          </a:p>
          <a:p>
            <a:pPr algn="just"/>
            <a:r>
              <a:rPr lang="es-ES" sz="600" b="1" dirty="0">
                <a:latin typeface="Arial" panose="020B0604020202020204" pitchFamily="34" charset="0"/>
                <a:cs typeface="Arial" panose="020B0604020202020204" pitchFamily="34" charset="0"/>
              </a:rPr>
              <a:t>5.  ORGANIGRAMA</a:t>
            </a:r>
          </a:p>
          <a:p>
            <a:pPr algn="just"/>
            <a:endParaRPr lang="es-ES" sz="600" b="1" dirty="0">
              <a:latin typeface="Arial" panose="020B0604020202020204" pitchFamily="34" charset="0"/>
              <a:cs typeface="Arial" panose="020B0604020202020204" pitchFamily="34" charset="0"/>
            </a:endParaRPr>
          </a:p>
          <a:p>
            <a:pPr algn="just"/>
            <a:r>
              <a:rPr lang="es-ES" sz="600" b="1" dirty="0">
                <a:latin typeface="Arial" panose="020B0604020202020204" pitchFamily="34" charset="0"/>
                <a:cs typeface="Arial" panose="020B0604020202020204" pitchFamily="34" charset="0"/>
              </a:rPr>
              <a:t>Con el fin de proporcionar la necesaria transparencia que es un aspecto fundamental de los principios de la Responsabilidad Demostrada, el organigrama en la página siguiente expresa la relación entre la empresa/entidad designada y el  Oficial de Protección de Datos ("DPO").</a:t>
            </a:r>
          </a:p>
          <a:p>
            <a:pPr algn="just"/>
            <a:endParaRPr lang="es-ES" sz="600" b="1" dirty="0" smtClean="0">
              <a:latin typeface="Arial" panose="020B0604020202020204" pitchFamily="34" charset="0"/>
              <a:cs typeface="Arial" panose="020B0604020202020204" pitchFamily="34" charset="0"/>
            </a:endParaRPr>
          </a:p>
          <a:p>
            <a:pPr algn="just"/>
            <a:endParaRPr lang="es-ES" sz="600" b="1" dirty="0">
              <a:latin typeface="Arial" panose="020B0604020202020204" pitchFamily="34" charset="0"/>
              <a:cs typeface="Arial" panose="020B0604020202020204" pitchFamily="34" charset="0"/>
            </a:endParaRPr>
          </a:p>
          <a:p>
            <a:pPr algn="just"/>
            <a:endParaRPr lang="es-ES" sz="600" b="1" dirty="0">
              <a:latin typeface="Arial" panose="020B0604020202020204" pitchFamily="34" charset="0"/>
              <a:cs typeface="Arial" panose="020B0604020202020204" pitchFamily="34" charset="0"/>
            </a:endParaRPr>
          </a:p>
          <a:p>
            <a:pPr algn="just"/>
            <a:r>
              <a:rPr lang="es-ES" sz="600" b="1" dirty="0">
                <a:latin typeface="Arial" panose="020B0604020202020204" pitchFamily="34" charset="0"/>
                <a:cs typeface="Arial" panose="020B0604020202020204" pitchFamily="34" charset="0"/>
              </a:rPr>
              <a:t>5.1 ORGANIGRAMA - RELACIÓN DE RESPONSABLES POR DEPARTAMENTO </a:t>
            </a:r>
          </a:p>
        </p:txBody>
      </p:sp>
      <p:sp>
        <p:nvSpPr>
          <p:cNvPr id="82" name="Rectángulo 81"/>
          <p:cNvSpPr/>
          <p:nvPr/>
        </p:nvSpPr>
        <p:spPr>
          <a:xfrm>
            <a:off x="4446270" y="1337310"/>
            <a:ext cx="3234690" cy="41148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3" name="Rectángulo 82"/>
          <p:cNvSpPr/>
          <p:nvPr/>
        </p:nvSpPr>
        <p:spPr>
          <a:xfrm>
            <a:off x="4446431" y="5221101"/>
            <a:ext cx="3234690" cy="41148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4" name="CuadroTexto 83"/>
          <p:cNvSpPr txBox="1"/>
          <p:nvPr/>
        </p:nvSpPr>
        <p:spPr>
          <a:xfrm>
            <a:off x="4773336" y="5226550"/>
            <a:ext cx="2587568" cy="369332"/>
          </a:xfrm>
          <a:prstGeom prst="rect">
            <a:avLst/>
          </a:prstGeom>
          <a:noFill/>
        </p:spPr>
        <p:txBody>
          <a:bodyPr wrap="none" rtlCol="0">
            <a:spAutoFit/>
          </a:bodyPr>
          <a:lstStyle/>
          <a:p>
            <a:r>
              <a:rPr lang="es-CO" dirty="0">
                <a:solidFill>
                  <a:schemeClr val="bg1">
                    <a:lumMod val="75000"/>
                  </a:schemeClr>
                </a:solidFill>
              </a:rPr>
              <a:t>WWW.EMPRESA.COM.CO</a:t>
            </a:r>
          </a:p>
        </p:txBody>
      </p:sp>
      <p:sp>
        <p:nvSpPr>
          <p:cNvPr id="85" name="CuadroTexto 84"/>
          <p:cNvSpPr txBox="1"/>
          <p:nvPr/>
        </p:nvSpPr>
        <p:spPr>
          <a:xfrm>
            <a:off x="5612910" y="1379459"/>
            <a:ext cx="646331" cy="369332"/>
          </a:xfrm>
          <a:prstGeom prst="rect">
            <a:avLst/>
          </a:prstGeom>
          <a:noFill/>
        </p:spPr>
        <p:txBody>
          <a:bodyPr wrap="none" rtlCol="0">
            <a:spAutoFit/>
          </a:bodyPr>
          <a:lstStyle/>
          <a:p>
            <a:r>
              <a:rPr lang="es-CO" dirty="0" smtClean="0">
                <a:solidFill>
                  <a:schemeClr val="bg1">
                    <a:lumMod val="75000"/>
                  </a:schemeClr>
                </a:solidFill>
              </a:rPr>
              <a:t>____</a:t>
            </a:r>
            <a:endParaRPr lang="es-CO" dirty="0">
              <a:solidFill>
                <a:schemeClr val="bg1">
                  <a:lumMod val="75000"/>
                </a:schemeClr>
              </a:solidFill>
            </a:endParaRPr>
          </a:p>
        </p:txBody>
      </p:sp>
      <p:sp>
        <p:nvSpPr>
          <p:cNvPr id="86" name="Rectángulo 85"/>
          <p:cNvSpPr/>
          <p:nvPr/>
        </p:nvSpPr>
        <p:spPr>
          <a:xfrm>
            <a:off x="4533898" y="1407592"/>
            <a:ext cx="582220" cy="293542"/>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7" name="Rectángulo 86"/>
          <p:cNvSpPr/>
          <p:nvPr/>
        </p:nvSpPr>
        <p:spPr>
          <a:xfrm>
            <a:off x="4461510" y="1798320"/>
            <a:ext cx="3234690" cy="3317502"/>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88" name="Imagen 8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7688" y="1473979"/>
            <a:ext cx="586048" cy="180000"/>
          </a:xfrm>
          <a:prstGeom prst="rect">
            <a:avLst/>
          </a:prstGeom>
        </p:spPr>
      </p:pic>
      <p:sp>
        <p:nvSpPr>
          <p:cNvPr id="101" name="Rectángulo 100"/>
          <p:cNvSpPr/>
          <p:nvPr/>
        </p:nvSpPr>
        <p:spPr>
          <a:xfrm>
            <a:off x="4499607" y="3187740"/>
            <a:ext cx="3147063" cy="180717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2" name="Rectángulo redondeado 101"/>
          <p:cNvSpPr/>
          <p:nvPr/>
        </p:nvSpPr>
        <p:spPr>
          <a:xfrm>
            <a:off x="6441981" y="4707447"/>
            <a:ext cx="1136040" cy="238499"/>
          </a:xfrm>
          <a:prstGeom prst="roundRect">
            <a:avLst/>
          </a:prstGeom>
          <a:solidFill>
            <a:schemeClr val="bg1">
              <a:lumMod val="6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100" dirty="0" err="1" smtClean="0">
                <a:solidFill>
                  <a:schemeClr val="bg1"/>
                </a:solidFill>
              </a:rPr>
              <a:t>Upload</a:t>
            </a:r>
            <a:r>
              <a:rPr lang="es-CO" sz="1100" dirty="0" smtClean="0">
                <a:solidFill>
                  <a:schemeClr val="bg1"/>
                </a:solidFill>
              </a:rPr>
              <a:t> Imagen</a:t>
            </a:r>
            <a:endParaRPr lang="es-CO" sz="1100" dirty="0">
              <a:solidFill>
                <a:schemeClr val="bg1"/>
              </a:solidFill>
            </a:endParaRPr>
          </a:p>
        </p:txBody>
      </p:sp>
      <p:cxnSp>
        <p:nvCxnSpPr>
          <p:cNvPr id="103" name="Conector recto de flecha 102"/>
          <p:cNvCxnSpPr/>
          <p:nvPr/>
        </p:nvCxnSpPr>
        <p:spPr>
          <a:xfrm flipH="1">
            <a:off x="6441981" y="3175813"/>
            <a:ext cx="3182239" cy="76104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7" name="Llamada rectangular 76"/>
          <p:cNvSpPr/>
          <p:nvPr/>
        </p:nvSpPr>
        <p:spPr>
          <a:xfrm>
            <a:off x="1282765" y="2071431"/>
            <a:ext cx="2268607" cy="2528612"/>
          </a:xfrm>
          <a:prstGeom prst="wedgeRectCallout">
            <a:avLst>
              <a:gd name="adj1" fmla="val 146165"/>
              <a:gd name="adj2" fmla="val 29636"/>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CO" dirty="0" smtClean="0">
                <a:solidFill>
                  <a:schemeClr val="tx1"/>
                </a:solidFill>
              </a:rPr>
              <a:t>El modulo permite la inserción de un área tipo imagen en la cual podrá subir una imagen del organigrama o incluir por </a:t>
            </a:r>
            <a:r>
              <a:rPr lang="es-CO" dirty="0" err="1" smtClean="0">
                <a:solidFill>
                  <a:schemeClr val="tx1"/>
                </a:solidFill>
              </a:rPr>
              <a:t>drag</a:t>
            </a:r>
            <a:r>
              <a:rPr lang="es-CO" dirty="0" smtClean="0">
                <a:solidFill>
                  <a:schemeClr val="tx1"/>
                </a:solidFill>
              </a:rPr>
              <a:t> and </a:t>
            </a:r>
            <a:r>
              <a:rPr lang="es-CO" dirty="0" err="1" smtClean="0">
                <a:solidFill>
                  <a:schemeClr val="tx1"/>
                </a:solidFill>
              </a:rPr>
              <a:t>drop</a:t>
            </a:r>
            <a:r>
              <a:rPr lang="es-CO" dirty="0" smtClean="0">
                <a:solidFill>
                  <a:schemeClr val="tx1"/>
                </a:solidFill>
              </a:rPr>
              <a:t> un organigrama base y podrá modificarlo.</a:t>
            </a:r>
            <a:endParaRPr lang="es-CO" dirty="0">
              <a:solidFill>
                <a:schemeClr val="tx1"/>
              </a:solidFill>
            </a:endParaRPr>
          </a:p>
        </p:txBody>
      </p:sp>
      <p:cxnSp>
        <p:nvCxnSpPr>
          <p:cNvPr id="104" name="Conector recto de flecha 103"/>
          <p:cNvCxnSpPr/>
          <p:nvPr/>
        </p:nvCxnSpPr>
        <p:spPr>
          <a:xfrm flipH="1" flipV="1">
            <a:off x="6280559" y="4083213"/>
            <a:ext cx="428851" cy="75605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05" name="Grupo 104"/>
          <p:cNvGrpSpPr/>
          <p:nvPr/>
        </p:nvGrpSpPr>
        <p:grpSpPr>
          <a:xfrm>
            <a:off x="5626885" y="3546095"/>
            <a:ext cx="720000" cy="720000"/>
            <a:chOff x="7644384" y="2023935"/>
            <a:chExt cx="1621536" cy="1547061"/>
          </a:xfrm>
          <a:noFill/>
        </p:grpSpPr>
        <p:sp>
          <p:nvSpPr>
            <p:cNvPr id="106" name="Rectángulo 105"/>
            <p:cNvSpPr/>
            <p:nvPr/>
          </p:nvSpPr>
          <p:spPr>
            <a:xfrm>
              <a:off x="7644384" y="2023935"/>
              <a:ext cx="1621536" cy="154706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7" name="Rectángulo 106"/>
            <p:cNvSpPr/>
            <p:nvPr/>
          </p:nvSpPr>
          <p:spPr>
            <a:xfrm>
              <a:off x="8286621" y="2245995"/>
              <a:ext cx="331463" cy="31623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8" name="Rectángulo 107"/>
            <p:cNvSpPr/>
            <p:nvPr/>
          </p:nvSpPr>
          <p:spPr>
            <a:xfrm>
              <a:off x="7851648" y="2750820"/>
              <a:ext cx="513733" cy="18859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9" name="Rectángulo 108"/>
            <p:cNvSpPr/>
            <p:nvPr/>
          </p:nvSpPr>
          <p:spPr>
            <a:xfrm>
              <a:off x="8558784" y="2719021"/>
              <a:ext cx="513733" cy="18859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0" name="Rectángulo 109"/>
            <p:cNvSpPr/>
            <p:nvPr/>
          </p:nvSpPr>
          <p:spPr>
            <a:xfrm>
              <a:off x="7851648" y="3067050"/>
              <a:ext cx="89947" cy="21784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1" name="Rectángulo 110"/>
            <p:cNvSpPr/>
            <p:nvPr/>
          </p:nvSpPr>
          <p:spPr>
            <a:xfrm>
              <a:off x="8201421" y="3067050"/>
              <a:ext cx="89947" cy="21784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2" name="Rectángulo 111"/>
            <p:cNvSpPr/>
            <p:nvPr/>
          </p:nvSpPr>
          <p:spPr>
            <a:xfrm>
              <a:off x="8614289" y="3021458"/>
              <a:ext cx="89947" cy="21784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3" name="Rectángulo 112"/>
            <p:cNvSpPr/>
            <p:nvPr/>
          </p:nvSpPr>
          <p:spPr>
            <a:xfrm>
              <a:off x="8916066" y="3037797"/>
              <a:ext cx="89947" cy="21784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Tree>
    <p:extLst>
      <p:ext uri="{BB962C8B-B14F-4D97-AF65-F5344CB8AC3E}">
        <p14:creationId xmlns:p14="http://schemas.microsoft.com/office/powerpoint/2010/main" val="35268090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198223" y="671155"/>
            <a:ext cx="1947134" cy="528387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16" name="Rectángulo 15"/>
          <p:cNvSpPr/>
          <p:nvPr/>
        </p:nvSpPr>
        <p:spPr>
          <a:xfrm>
            <a:off x="3145356" y="671155"/>
            <a:ext cx="5747184" cy="528387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18" name="Rectángulo 17"/>
          <p:cNvSpPr/>
          <p:nvPr/>
        </p:nvSpPr>
        <p:spPr>
          <a:xfrm>
            <a:off x="8892540" y="671156"/>
            <a:ext cx="1947134" cy="528387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19" name="Elipse 18"/>
          <p:cNvSpPr/>
          <p:nvPr/>
        </p:nvSpPr>
        <p:spPr>
          <a:xfrm>
            <a:off x="4173898" y="766062"/>
            <a:ext cx="360000" cy="3600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0" name="Elipse 19"/>
          <p:cNvSpPr/>
          <p:nvPr/>
        </p:nvSpPr>
        <p:spPr>
          <a:xfrm>
            <a:off x="4756118" y="766062"/>
            <a:ext cx="360000" cy="3600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Elipse 20"/>
          <p:cNvSpPr/>
          <p:nvPr/>
        </p:nvSpPr>
        <p:spPr>
          <a:xfrm>
            <a:off x="5338338" y="766062"/>
            <a:ext cx="360000" cy="36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2" name="Elipse 21"/>
          <p:cNvSpPr/>
          <p:nvPr/>
        </p:nvSpPr>
        <p:spPr>
          <a:xfrm>
            <a:off x="6502778" y="766062"/>
            <a:ext cx="360000" cy="360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3" name="Elipse 22"/>
          <p:cNvSpPr/>
          <p:nvPr/>
        </p:nvSpPr>
        <p:spPr>
          <a:xfrm>
            <a:off x="7084998" y="766062"/>
            <a:ext cx="360000" cy="360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4" name="Elipse 23"/>
          <p:cNvSpPr/>
          <p:nvPr/>
        </p:nvSpPr>
        <p:spPr>
          <a:xfrm>
            <a:off x="5920558" y="766062"/>
            <a:ext cx="360000" cy="360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5" name="CuadroTexto 24"/>
          <p:cNvSpPr txBox="1"/>
          <p:nvPr/>
        </p:nvSpPr>
        <p:spPr>
          <a:xfrm>
            <a:off x="3494926" y="-75419"/>
            <a:ext cx="4851264" cy="369332"/>
          </a:xfrm>
          <a:prstGeom prst="rect">
            <a:avLst/>
          </a:prstGeom>
          <a:noFill/>
        </p:spPr>
        <p:txBody>
          <a:bodyPr wrap="none" rtlCol="0">
            <a:spAutoFit/>
          </a:bodyPr>
          <a:lstStyle/>
          <a:p>
            <a:r>
              <a:rPr lang="es-CO" dirty="0" smtClean="0"/>
              <a:t>MANUAL DE PROTECCION DE DATOS PERSONALES</a:t>
            </a:r>
            <a:endParaRPr lang="es-CO" dirty="0"/>
          </a:p>
        </p:txBody>
      </p:sp>
      <p:sp>
        <p:nvSpPr>
          <p:cNvPr id="41" name="CuadroTexto 40"/>
          <p:cNvSpPr txBox="1"/>
          <p:nvPr/>
        </p:nvSpPr>
        <p:spPr>
          <a:xfrm>
            <a:off x="5612910" y="1379459"/>
            <a:ext cx="646331" cy="369332"/>
          </a:xfrm>
          <a:prstGeom prst="rect">
            <a:avLst/>
          </a:prstGeom>
          <a:noFill/>
        </p:spPr>
        <p:txBody>
          <a:bodyPr wrap="none" rtlCol="0">
            <a:spAutoFit/>
          </a:bodyPr>
          <a:lstStyle/>
          <a:p>
            <a:r>
              <a:rPr lang="es-CO" dirty="0" smtClean="0">
                <a:solidFill>
                  <a:schemeClr val="bg1">
                    <a:lumMod val="75000"/>
                  </a:schemeClr>
                </a:solidFill>
              </a:rPr>
              <a:t>____</a:t>
            </a:r>
            <a:endParaRPr lang="es-CO" dirty="0">
              <a:solidFill>
                <a:schemeClr val="bg1">
                  <a:lumMod val="75000"/>
                </a:schemeClr>
              </a:solidFill>
            </a:endParaRPr>
          </a:p>
        </p:txBody>
      </p:sp>
      <p:grpSp>
        <p:nvGrpSpPr>
          <p:cNvPr id="35" name="Grupo 34"/>
          <p:cNvGrpSpPr/>
          <p:nvPr/>
        </p:nvGrpSpPr>
        <p:grpSpPr>
          <a:xfrm>
            <a:off x="8910339" y="2023935"/>
            <a:ext cx="1887180" cy="2970975"/>
            <a:chOff x="9729216" y="1846152"/>
            <a:chExt cx="2182987" cy="3774360"/>
          </a:xfrm>
        </p:grpSpPr>
        <p:sp>
          <p:nvSpPr>
            <p:cNvPr id="36" name="Rectángulo 35"/>
            <p:cNvSpPr/>
            <p:nvPr/>
          </p:nvSpPr>
          <p:spPr>
            <a:xfrm>
              <a:off x="9729216" y="2057400"/>
              <a:ext cx="2182987" cy="3563112"/>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47" name="Rectángulo 46"/>
            <p:cNvSpPr/>
            <p:nvPr/>
          </p:nvSpPr>
          <p:spPr>
            <a:xfrm>
              <a:off x="9729216" y="1846152"/>
              <a:ext cx="1362184" cy="21124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rgbClr val="FF0000"/>
                  </a:solidFill>
                </a:rPr>
                <a:t>Tablas</a:t>
              </a:r>
              <a:endParaRPr lang="es-CO" dirty="0"/>
            </a:p>
          </p:txBody>
        </p:sp>
      </p:grpSp>
      <p:sp>
        <p:nvSpPr>
          <p:cNvPr id="64" name="CuadroTexto 63"/>
          <p:cNvSpPr txBox="1"/>
          <p:nvPr/>
        </p:nvSpPr>
        <p:spPr>
          <a:xfrm>
            <a:off x="8910339" y="2199168"/>
            <a:ext cx="1396151" cy="369332"/>
          </a:xfrm>
          <a:prstGeom prst="rect">
            <a:avLst/>
          </a:prstGeom>
          <a:noFill/>
        </p:spPr>
        <p:txBody>
          <a:bodyPr wrap="none" rtlCol="0">
            <a:spAutoFit/>
          </a:bodyPr>
          <a:lstStyle/>
          <a:p>
            <a:r>
              <a:rPr lang="es-CO" dirty="0" smtClean="0"/>
              <a:t>Tabla. Base 1</a:t>
            </a:r>
            <a:endParaRPr lang="es-CO" dirty="0"/>
          </a:p>
        </p:txBody>
      </p:sp>
      <p:sp>
        <p:nvSpPr>
          <p:cNvPr id="65" name="CuadroTexto 64"/>
          <p:cNvSpPr txBox="1"/>
          <p:nvPr/>
        </p:nvSpPr>
        <p:spPr>
          <a:xfrm>
            <a:off x="9016915" y="3608418"/>
            <a:ext cx="1396151" cy="369332"/>
          </a:xfrm>
          <a:prstGeom prst="rect">
            <a:avLst/>
          </a:prstGeom>
          <a:noFill/>
        </p:spPr>
        <p:txBody>
          <a:bodyPr wrap="none" rtlCol="0">
            <a:spAutoFit/>
          </a:bodyPr>
          <a:lstStyle/>
          <a:p>
            <a:r>
              <a:rPr lang="es-CO" dirty="0" smtClean="0"/>
              <a:t>Tabla. Base 2</a:t>
            </a:r>
            <a:endParaRPr lang="es-CO" dirty="0"/>
          </a:p>
        </p:txBody>
      </p:sp>
      <p:sp>
        <p:nvSpPr>
          <p:cNvPr id="66" name="Rectángulo redondeado 65"/>
          <p:cNvSpPr/>
          <p:nvPr/>
        </p:nvSpPr>
        <p:spPr>
          <a:xfrm>
            <a:off x="1282765" y="1246227"/>
            <a:ext cx="1522546" cy="322730"/>
          </a:xfrm>
          <a:prstGeom prst="round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slop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Capítulo#1</a:t>
            </a:r>
            <a:endParaRPr lang="es-CO" dirty="0"/>
          </a:p>
        </p:txBody>
      </p:sp>
      <p:sp>
        <p:nvSpPr>
          <p:cNvPr id="67" name="Rectángulo redondeado 66"/>
          <p:cNvSpPr/>
          <p:nvPr/>
        </p:nvSpPr>
        <p:spPr>
          <a:xfrm>
            <a:off x="1292301" y="2827492"/>
            <a:ext cx="1522546" cy="3227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Capítulo#2</a:t>
            </a:r>
            <a:endParaRPr lang="es-CO" dirty="0"/>
          </a:p>
        </p:txBody>
      </p:sp>
      <p:sp>
        <p:nvSpPr>
          <p:cNvPr id="68" name="Rectángulo redondeado 67"/>
          <p:cNvSpPr/>
          <p:nvPr/>
        </p:nvSpPr>
        <p:spPr>
          <a:xfrm>
            <a:off x="1433377" y="1646052"/>
            <a:ext cx="1674946" cy="292237"/>
          </a:xfrm>
          <a:prstGeom prst="roundRect">
            <a:avLst/>
          </a:prstGeom>
          <a:solidFill>
            <a:srgbClr val="00B050"/>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Ítem 1</a:t>
            </a:r>
            <a:endParaRPr lang="es-CO" dirty="0"/>
          </a:p>
        </p:txBody>
      </p:sp>
      <p:sp>
        <p:nvSpPr>
          <p:cNvPr id="69" name="Rectángulo redondeado 68"/>
          <p:cNvSpPr/>
          <p:nvPr/>
        </p:nvSpPr>
        <p:spPr>
          <a:xfrm>
            <a:off x="1433377" y="2053050"/>
            <a:ext cx="1674946" cy="292237"/>
          </a:xfrm>
          <a:prstGeom prst="roundRect">
            <a:avLst/>
          </a:prstGeom>
          <a:solidFill>
            <a:srgbClr val="00B050"/>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Ítem 2</a:t>
            </a:r>
          </a:p>
        </p:txBody>
      </p:sp>
      <p:sp>
        <p:nvSpPr>
          <p:cNvPr id="70" name="Rectángulo redondeado 69"/>
          <p:cNvSpPr/>
          <p:nvPr/>
        </p:nvSpPr>
        <p:spPr>
          <a:xfrm>
            <a:off x="1433377" y="2440271"/>
            <a:ext cx="1674946" cy="292237"/>
          </a:xfrm>
          <a:prstGeom prst="roundRect">
            <a:avLst/>
          </a:prstGeom>
          <a:solidFill>
            <a:srgbClr val="00B050"/>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Ítem 3</a:t>
            </a:r>
          </a:p>
        </p:txBody>
      </p:sp>
      <p:sp>
        <p:nvSpPr>
          <p:cNvPr id="71" name="Rectángulo redondeado 70"/>
          <p:cNvSpPr/>
          <p:nvPr/>
        </p:nvSpPr>
        <p:spPr>
          <a:xfrm>
            <a:off x="1292301" y="3243577"/>
            <a:ext cx="1522546" cy="322730"/>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Capítulo#3</a:t>
            </a:r>
            <a:endParaRPr lang="es-CO" dirty="0"/>
          </a:p>
        </p:txBody>
      </p:sp>
      <p:sp>
        <p:nvSpPr>
          <p:cNvPr id="72" name="Rectángulo redondeado 71"/>
          <p:cNvSpPr/>
          <p:nvPr/>
        </p:nvSpPr>
        <p:spPr>
          <a:xfrm>
            <a:off x="1292301" y="3691348"/>
            <a:ext cx="1522546" cy="322730"/>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Capítulo#4</a:t>
            </a:r>
            <a:endParaRPr lang="es-CO" dirty="0"/>
          </a:p>
        </p:txBody>
      </p:sp>
      <p:sp>
        <p:nvSpPr>
          <p:cNvPr id="73" name="Rectángulo redondeado 72"/>
          <p:cNvSpPr/>
          <p:nvPr/>
        </p:nvSpPr>
        <p:spPr>
          <a:xfrm>
            <a:off x="1292301" y="4147220"/>
            <a:ext cx="1522546" cy="322730"/>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Capítulo#5</a:t>
            </a:r>
            <a:endParaRPr lang="es-CO" dirty="0"/>
          </a:p>
        </p:txBody>
      </p:sp>
      <p:sp>
        <p:nvSpPr>
          <p:cNvPr id="74" name="Rectángulo redondeado 73"/>
          <p:cNvSpPr/>
          <p:nvPr/>
        </p:nvSpPr>
        <p:spPr>
          <a:xfrm>
            <a:off x="1420401" y="4600767"/>
            <a:ext cx="1136040" cy="238499"/>
          </a:xfrm>
          <a:prstGeom prst="roundRect">
            <a:avLst/>
          </a:prstGeom>
          <a:solidFill>
            <a:schemeClr val="bg1">
              <a:lumMod val="6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100" dirty="0" smtClean="0">
                <a:solidFill>
                  <a:schemeClr val="bg1"/>
                </a:solidFill>
              </a:rPr>
              <a:t>Crear</a:t>
            </a:r>
            <a:endParaRPr lang="es-CO" sz="1100" dirty="0">
              <a:solidFill>
                <a:schemeClr val="bg1"/>
              </a:solidFill>
            </a:endParaRPr>
          </a:p>
        </p:txBody>
      </p:sp>
      <p:sp>
        <p:nvSpPr>
          <p:cNvPr id="75" name="Rectángulo redondeado 74"/>
          <p:cNvSpPr/>
          <p:nvPr/>
        </p:nvSpPr>
        <p:spPr>
          <a:xfrm>
            <a:off x="1420401" y="4887238"/>
            <a:ext cx="1136040" cy="238499"/>
          </a:xfrm>
          <a:prstGeom prst="roundRect">
            <a:avLst/>
          </a:prstGeom>
          <a:solidFill>
            <a:schemeClr val="bg1">
              <a:lumMod val="6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100" dirty="0" smtClean="0">
                <a:solidFill>
                  <a:schemeClr val="bg1"/>
                </a:solidFill>
              </a:rPr>
              <a:t>Editar</a:t>
            </a:r>
            <a:endParaRPr lang="es-CO" sz="1100" dirty="0">
              <a:solidFill>
                <a:schemeClr val="bg1"/>
              </a:solidFill>
            </a:endParaRPr>
          </a:p>
        </p:txBody>
      </p:sp>
      <p:sp>
        <p:nvSpPr>
          <p:cNvPr id="76" name="Rectángulo redondeado 75"/>
          <p:cNvSpPr/>
          <p:nvPr/>
        </p:nvSpPr>
        <p:spPr>
          <a:xfrm>
            <a:off x="1420401" y="5179475"/>
            <a:ext cx="1136040" cy="238499"/>
          </a:xfrm>
          <a:prstGeom prst="roundRect">
            <a:avLst/>
          </a:prstGeom>
          <a:solidFill>
            <a:schemeClr val="bg1">
              <a:lumMod val="6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100" dirty="0" smtClean="0">
                <a:solidFill>
                  <a:schemeClr val="bg1"/>
                </a:solidFill>
              </a:rPr>
              <a:t>Eliminar</a:t>
            </a:r>
            <a:endParaRPr lang="es-CO" sz="1100" dirty="0">
              <a:solidFill>
                <a:schemeClr val="bg1"/>
              </a:solidFill>
            </a:endParaRPr>
          </a:p>
        </p:txBody>
      </p:sp>
      <p:sp>
        <p:nvSpPr>
          <p:cNvPr id="26" name="CuadroTexto 25"/>
          <p:cNvSpPr txBox="1"/>
          <p:nvPr/>
        </p:nvSpPr>
        <p:spPr>
          <a:xfrm>
            <a:off x="10400725" y="756765"/>
            <a:ext cx="316523" cy="369332"/>
          </a:xfrm>
          <a:prstGeom prst="rect">
            <a:avLst/>
          </a:prstGeom>
          <a:noFill/>
          <a:ln>
            <a:solidFill>
              <a:schemeClr val="tx1"/>
            </a:solidFill>
          </a:ln>
        </p:spPr>
        <p:txBody>
          <a:bodyPr wrap="square" rtlCol="0">
            <a:spAutoFit/>
          </a:bodyPr>
          <a:lstStyle/>
          <a:p>
            <a:r>
              <a:rPr lang="es-CO" b="1" dirty="0" smtClean="0">
                <a:solidFill>
                  <a:srgbClr val="FF0000"/>
                </a:solidFill>
                <a:latin typeface="Arial" panose="020B0604020202020204" pitchFamily="34" charset="0"/>
                <a:cs typeface="Arial" panose="020B0604020202020204" pitchFamily="34" charset="0"/>
              </a:rPr>
              <a:t>?</a:t>
            </a:r>
            <a:endParaRPr lang="es-CO" b="1" dirty="0">
              <a:solidFill>
                <a:srgbClr val="FF0000"/>
              </a:solidFill>
              <a:latin typeface="Arial" panose="020B0604020202020204" pitchFamily="34" charset="0"/>
              <a:cs typeface="Arial" panose="020B0604020202020204" pitchFamily="34" charset="0"/>
            </a:endParaRPr>
          </a:p>
        </p:txBody>
      </p:sp>
      <p:sp>
        <p:nvSpPr>
          <p:cNvPr id="81" name="Rectángulo 80"/>
          <p:cNvSpPr/>
          <p:nvPr/>
        </p:nvSpPr>
        <p:spPr>
          <a:xfrm>
            <a:off x="4317918" y="1246227"/>
            <a:ext cx="3470823" cy="4491633"/>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6"/>
          </a:lnRef>
          <a:fillRef idx="1">
            <a:schemeClr val="lt1"/>
          </a:fillRef>
          <a:effectRef idx="0">
            <a:schemeClr val="accent6"/>
          </a:effectRef>
          <a:fontRef idx="minor">
            <a:schemeClr val="dk1"/>
          </a:fontRef>
        </p:style>
        <p:txBody>
          <a:bodyPr lIns="216000" rIns="144000" rtlCol="0" anchor="t"/>
          <a:lstStyle/>
          <a:p>
            <a:pPr algn="ctr"/>
            <a:endParaRPr lang="es-ES" sz="600" b="1" dirty="0" smtClean="0">
              <a:latin typeface="Arial" panose="020B0604020202020204" pitchFamily="34" charset="0"/>
              <a:cs typeface="Arial" panose="020B0604020202020204" pitchFamily="34" charset="0"/>
            </a:endParaRPr>
          </a:p>
          <a:p>
            <a:pPr algn="ctr"/>
            <a:endParaRPr lang="es-ES" sz="600" b="1" dirty="0" smtClean="0">
              <a:latin typeface="Arial" panose="020B0604020202020204" pitchFamily="34" charset="0"/>
              <a:cs typeface="Arial" panose="020B0604020202020204" pitchFamily="34" charset="0"/>
            </a:endParaRPr>
          </a:p>
          <a:p>
            <a:pPr algn="ctr"/>
            <a:endParaRPr lang="es-ES" sz="600" b="1" dirty="0" smtClean="0">
              <a:latin typeface="Arial" panose="020B0604020202020204" pitchFamily="34" charset="0"/>
              <a:cs typeface="Arial" panose="020B0604020202020204" pitchFamily="34" charset="0"/>
            </a:endParaRPr>
          </a:p>
          <a:p>
            <a:pPr algn="ctr"/>
            <a:endParaRPr lang="es-ES" sz="600" b="1" dirty="0" smtClean="0">
              <a:latin typeface="Arial" panose="020B0604020202020204" pitchFamily="34" charset="0"/>
              <a:cs typeface="Arial" panose="020B0604020202020204" pitchFamily="34" charset="0"/>
            </a:endParaRPr>
          </a:p>
          <a:p>
            <a:pPr algn="ctr"/>
            <a:endParaRPr lang="es-ES" sz="600" b="1" dirty="0" smtClean="0">
              <a:latin typeface="Arial" panose="020B0604020202020204" pitchFamily="34" charset="0"/>
              <a:cs typeface="Arial" panose="020B0604020202020204" pitchFamily="34" charset="0"/>
            </a:endParaRPr>
          </a:p>
          <a:p>
            <a:pPr algn="ctr"/>
            <a:endParaRPr lang="es-ES" sz="600" b="1" dirty="0" smtClean="0">
              <a:latin typeface="Arial" panose="020B0604020202020204" pitchFamily="34" charset="0"/>
              <a:cs typeface="Arial" panose="020B0604020202020204" pitchFamily="34" charset="0"/>
            </a:endParaRPr>
          </a:p>
          <a:p>
            <a:pPr algn="ctr"/>
            <a:endParaRPr lang="es-ES" sz="600" b="1" dirty="0" smtClean="0">
              <a:latin typeface="Arial" panose="020B0604020202020204" pitchFamily="34" charset="0"/>
              <a:cs typeface="Arial" panose="020B0604020202020204" pitchFamily="34" charset="0"/>
            </a:endParaRPr>
          </a:p>
          <a:p>
            <a:pPr algn="ctr"/>
            <a:endParaRPr lang="es-ES" sz="600" b="1" dirty="0" smtClean="0">
              <a:latin typeface="Arial" panose="020B0604020202020204" pitchFamily="34" charset="0"/>
              <a:cs typeface="Arial" panose="020B0604020202020204" pitchFamily="34" charset="0"/>
            </a:endParaRPr>
          </a:p>
          <a:p>
            <a:pPr algn="ctr"/>
            <a:endParaRPr lang="es-ES" sz="600" b="1" dirty="0">
              <a:latin typeface="Arial" panose="020B0604020202020204" pitchFamily="34" charset="0"/>
              <a:cs typeface="Arial" panose="020B0604020202020204" pitchFamily="34" charset="0"/>
            </a:endParaRPr>
          </a:p>
          <a:p>
            <a:pPr algn="ctr"/>
            <a:endParaRPr lang="es-ES" sz="600" b="1" dirty="0" smtClean="0">
              <a:latin typeface="Arial" panose="020B0604020202020204" pitchFamily="34" charset="0"/>
              <a:cs typeface="Arial" panose="020B0604020202020204" pitchFamily="34" charset="0"/>
            </a:endParaRPr>
          </a:p>
          <a:p>
            <a:pPr algn="just"/>
            <a:r>
              <a:rPr lang="es-ES" sz="600" b="1" dirty="0" smtClean="0">
                <a:latin typeface="Arial" panose="020B0604020202020204" pitchFamily="34" charset="0"/>
                <a:cs typeface="Arial" panose="020B0604020202020204" pitchFamily="34" charset="0"/>
              </a:rPr>
              <a:t>.  Registro de Seguimiento</a:t>
            </a:r>
            <a:endParaRPr lang="es-ES" sz="600" b="1" dirty="0">
              <a:latin typeface="Arial" panose="020B0604020202020204" pitchFamily="34" charset="0"/>
              <a:cs typeface="Arial" panose="020B0604020202020204" pitchFamily="34" charset="0"/>
            </a:endParaRPr>
          </a:p>
        </p:txBody>
      </p:sp>
      <p:sp>
        <p:nvSpPr>
          <p:cNvPr id="82" name="Rectángulo 81"/>
          <p:cNvSpPr/>
          <p:nvPr/>
        </p:nvSpPr>
        <p:spPr>
          <a:xfrm>
            <a:off x="4446270" y="1337310"/>
            <a:ext cx="3234690" cy="41148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3" name="Rectángulo 82"/>
          <p:cNvSpPr/>
          <p:nvPr/>
        </p:nvSpPr>
        <p:spPr>
          <a:xfrm>
            <a:off x="4446431" y="5221101"/>
            <a:ext cx="3234690" cy="41148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4" name="CuadroTexto 83"/>
          <p:cNvSpPr txBox="1"/>
          <p:nvPr/>
        </p:nvSpPr>
        <p:spPr>
          <a:xfrm>
            <a:off x="4773336" y="5226550"/>
            <a:ext cx="2587568" cy="369332"/>
          </a:xfrm>
          <a:prstGeom prst="rect">
            <a:avLst/>
          </a:prstGeom>
          <a:noFill/>
        </p:spPr>
        <p:txBody>
          <a:bodyPr wrap="none" rtlCol="0">
            <a:spAutoFit/>
          </a:bodyPr>
          <a:lstStyle/>
          <a:p>
            <a:r>
              <a:rPr lang="es-CO" dirty="0">
                <a:solidFill>
                  <a:schemeClr val="bg1">
                    <a:lumMod val="75000"/>
                  </a:schemeClr>
                </a:solidFill>
              </a:rPr>
              <a:t>WWW.EMPRESA.COM.CO</a:t>
            </a:r>
          </a:p>
        </p:txBody>
      </p:sp>
      <p:sp>
        <p:nvSpPr>
          <p:cNvPr id="85" name="CuadroTexto 84"/>
          <p:cNvSpPr txBox="1"/>
          <p:nvPr/>
        </p:nvSpPr>
        <p:spPr>
          <a:xfrm>
            <a:off x="5612910" y="1379459"/>
            <a:ext cx="646331" cy="369332"/>
          </a:xfrm>
          <a:prstGeom prst="rect">
            <a:avLst/>
          </a:prstGeom>
          <a:noFill/>
        </p:spPr>
        <p:txBody>
          <a:bodyPr wrap="none" rtlCol="0">
            <a:spAutoFit/>
          </a:bodyPr>
          <a:lstStyle/>
          <a:p>
            <a:r>
              <a:rPr lang="es-CO" dirty="0" smtClean="0">
                <a:solidFill>
                  <a:schemeClr val="bg1">
                    <a:lumMod val="75000"/>
                  </a:schemeClr>
                </a:solidFill>
              </a:rPr>
              <a:t>____</a:t>
            </a:r>
            <a:endParaRPr lang="es-CO" dirty="0">
              <a:solidFill>
                <a:schemeClr val="bg1">
                  <a:lumMod val="75000"/>
                </a:schemeClr>
              </a:solidFill>
            </a:endParaRPr>
          </a:p>
        </p:txBody>
      </p:sp>
      <p:sp>
        <p:nvSpPr>
          <p:cNvPr id="86" name="Rectángulo 85"/>
          <p:cNvSpPr/>
          <p:nvPr/>
        </p:nvSpPr>
        <p:spPr>
          <a:xfrm>
            <a:off x="4533898" y="1407592"/>
            <a:ext cx="582220" cy="293542"/>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7" name="Rectángulo 86"/>
          <p:cNvSpPr/>
          <p:nvPr/>
        </p:nvSpPr>
        <p:spPr>
          <a:xfrm>
            <a:off x="4461510" y="1798320"/>
            <a:ext cx="3234690" cy="3317502"/>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88" name="Imagen 8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7688" y="1473979"/>
            <a:ext cx="586048" cy="180000"/>
          </a:xfrm>
          <a:prstGeom prst="rect">
            <a:avLst/>
          </a:prstGeom>
        </p:spPr>
      </p:pic>
      <p:sp>
        <p:nvSpPr>
          <p:cNvPr id="101" name="Rectángulo 100"/>
          <p:cNvSpPr/>
          <p:nvPr/>
        </p:nvSpPr>
        <p:spPr>
          <a:xfrm>
            <a:off x="4499607" y="2345287"/>
            <a:ext cx="3147063" cy="2649623"/>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aphicFrame>
        <p:nvGraphicFramePr>
          <p:cNvPr id="2" name="Tabla 1"/>
          <p:cNvGraphicFramePr>
            <a:graphicFrameLocks noGrp="1"/>
          </p:cNvGraphicFramePr>
          <p:nvPr>
            <p:extLst>
              <p:ext uri="{D42A27DB-BD31-4B8C-83A1-F6EECF244321}">
                <p14:modId xmlns:p14="http://schemas.microsoft.com/office/powerpoint/2010/main" val="616221473"/>
              </p:ext>
            </p:extLst>
          </p:nvPr>
        </p:nvGraphicFramePr>
        <p:xfrm>
          <a:off x="9488474" y="2539819"/>
          <a:ext cx="694356" cy="1097280"/>
        </p:xfrm>
        <a:graphic>
          <a:graphicData uri="http://schemas.openxmlformats.org/drawingml/2006/table">
            <a:tbl>
              <a:tblPr firstRow="1" bandRow="1">
                <a:tableStyleId>{5C22544A-7EE6-4342-B048-85BDC9FD1C3A}</a:tableStyleId>
              </a:tblPr>
              <a:tblGrid>
                <a:gridCol w="231452"/>
                <a:gridCol w="231452"/>
                <a:gridCol w="231452"/>
              </a:tblGrid>
              <a:tr h="152696">
                <a:tc>
                  <a:txBody>
                    <a:bodyPr/>
                    <a:lstStyle/>
                    <a:p>
                      <a:endParaRPr lang="es-CO" dirty="0"/>
                    </a:p>
                  </a:txBody>
                  <a:tcPr/>
                </a:tc>
                <a:tc>
                  <a:txBody>
                    <a:bodyPr/>
                    <a:lstStyle/>
                    <a:p>
                      <a:endParaRPr lang="es-CO" dirty="0"/>
                    </a:p>
                  </a:txBody>
                  <a:tcPr/>
                </a:tc>
                <a:tc>
                  <a:txBody>
                    <a:bodyPr/>
                    <a:lstStyle/>
                    <a:p>
                      <a:endParaRPr lang="es-CO"/>
                    </a:p>
                  </a:txBody>
                  <a:tcPr/>
                </a:tc>
              </a:tr>
              <a:tr h="152696">
                <a:tc>
                  <a:txBody>
                    <a:bodyPr/>
                    <a:lstStyle/>
                    <a:p>
                      <a:endParaRPr lang="es-CO"/>
                    </a:p>
                  </a:txBody>
                  <a:tcPr/>
                </a:tc>
                <a:tc>
                  <a:txBody>
                    <a:bodyPr/>
                    <a:lstStyle/>
                    <a:p>
                      <a:endParaRPr lang="es-CO"/>
                    </a:p>
                  </a:txBody>
                  <a:tcPr/>
                </a:tc>
                <a:tc>
                  <a:txBody>
                    <a:bodyPr/>
                    <a:lstStyle/>
                    <a:p>
                      <a:endParaRPr lang="es-CO"/>
                    </a:p>
                  </a:txBody>
                  <a:tcPr/>
                </a:tc>
              </a:tr>
              <a:tr h="152696">
                <a:tc>
                  <a:txBody>
                    <a:bodyPr/>
                    <a:lstStyle/>
                    <a:p>
                      <a:endParaRPr lang="es-CO"/>
                    </a:p>
                  </a:txBody>
                  <a:tcPr/>
                </a:tc>
                <a:tc>
                  <a:txBody>
                    <a:bodyPr/>
                    <a:lstStyle/>
                    <a:p>
                      <a:endParaRPr lang="es-CO"/>
                    </a:p>
                  </a:txBody>
                  <a:tcPr/>
                </a:tc>
                <a:tc>
                  <a:txBody>
                    <a:bodyPr/>
                    <a:lstStyle/>
                    <a:p>
                      <a:endParaRPr lang="es-CO" dirty="0"/>
                    </a:p>
                  </a:txBody>
                  <a:tcPr/>
                </a:tc>
              </a:tr>
            </a:tbl>
          </a:graphicData>
        </a:graphic>
      </p:graphicFrame>
      <p:graphicFrame>
        <p:nvGraphicFramePr>
          <p:cNvPr id="3" name="Tabla 2"/>
          <p:cNvGraphicFramePr>
            <a:graphicFrameLocks noGrp="1"/>
          </p:cNvGraphicFramePr>
          <p:nvPr>
            <p:extLst>
              <p:ext uri="{D42A27DB-BD31-4B8C-83A1-F6EECF244321}">
                <p14:modId xmlns:p14="http://schemas.microsoft.com/office/powerpoint/2010/main" val="588843679"/>
              </p:ext>
            </p:extLst>
          </p:nvPr>
        </p:nvGraphicFramePr>
        <p:xfrm>
          <a:off x="9488474" y="4035197"/>
          <a:ext cx="624840" cy="731520"/>
        </p:xfrm>
        <a:graphic>
          <a:graphicData uri="http://schemas.openxmlformats.org/drawingml/2006/table">
            <a:tbl>
              <a:tblPr firstRow="1" bandRow="1">
                <a:tableStyleId>{F5AB1C69-6EDB-4FF4-983F-18BD219EF322}</a:tableStyleId>
              </a:tblPr>
              <a:tblGrid>
                <a:gridCol w="208280"/>
                <a:gridCol w="208280"/>
                <a:gridCol w="208280"/>
              </a:tblGrid>
              <a:tr h="319596">
                <a:tc>
                  <a:txBody>
                    <a:bodyPr/>
                    <a:lstStyle/>
                    <a:p>
                      <a:endParaRPr lang="es-CO" dirty="0"/>
                    </a:p>
                  </a:txBody>
                  <a:tcPr/>
                </a:tc>
                <a:tc>
                  <a:txBody>
                    <a:bodyPr/>
                    <a:lstStyle/>
                    <a:p>
                      <a:endParaRPr lang="es-CO"/>
                    </a:p>
                  </a:txBody>
                  <a:tcPr/>
                </a:tc>
                <a:tc>
                  <a:txBody>
                    <a:bodyPr/>
                    <a:lstStyle/>
                    <a:p>
                      <a:endParaRPr lang="es-CO"/>
                    </a:p>
                  </a:txBody>
                  <a:tcPr/>
                </a:tc>
              </a:tr>
              <a:tr h="319596">
                <a:tc>
                  <a:txBody>
                    <a:bodyPr/>
                    <a:lstStyle/>
                    <a:p>
                      <a:endParaRPr lang="es-CO"/>
                    </a:p>
                  </a:txBody>
                  <a:tcPr/>
                </a:tc>
                <a:tc>
                  <a:txBody>
                    <a:bodyPr/>
                    <a:lstStyle/>
                    <a:p>
                      <a:endParaRPr lang="es-CO"/>
                    </a:p>
                  </a:txBody>
                  <a:tcPr/>
                </a:tc>
                <a:tc>
                  <a:txBody>
                    <a:bodyPr/>
                    <a:lstStyle/>
                    <a:p>
                      <a:endParaRPr lang="es-CO" dirty="0"/>
                    </a:p>
                  </a:txBody>
                  <a:tcPr/>
                </a:tc>
              </a:tr>
            </a:tbl>
          </a:graphicData>
        </a:graphic>
      </p:graphicFrame>
      <p:graphicFrame>
        <p:nvGraphicFramePr>
          <p:cNvPr id="78" name="Tabla 77"/>
          <p:cNvGraphicFramePr>
            <a:graphicFrameLocks noGrp="1"/>
          </p:cNvGraphicFramePr>
          <p:nvPr>
            <p:extLst>
              <p:ext uri="{D42A27DB-BD31-4B8C-83A1-F6EECF244321}">
                <p14:modId xmlns:p14="http://schemas.microsoft.com/office/powerpoint/2010/main" val="3522244162"/>
              </p:ext>
            </p:extLst>
          </p:nvPr>
        </p:nvGraphicFramePr>
        <p:xfrm>
          <a:off x="4784213" y="2539819"/>
          <a:ext cx="2552112" cy="2237172"/>
        </p:xfrm>
        <a:graphic>
          <a:graphicData uri="http://schemas.openxmlformats.org/drawingml/2006/table">
            <a:tbl>
              <a:tblPr firstRow="1" bandRow="1">
                <a:tableStyleId>{F5AB1C69-6EDB-4FF4-983F-18BD219EF322}</a:tableStyleId>
              </a:tblPr>
              <a:tblGrid>
                <a:gridCol w="850704"/>
                <a:gridCol w="850704"/>
                <a:gridCol w="850704"/>
              </a:tblGrid>
              <a:tr h="319596">
                <a:tc>
                  <a:txBody>
                    <a:bodyPr/>
                    <a:lstStyle/>
                    <a:p>
                      <a:endParaRPr lang="es-CO" sz="500" dirty="0">
                        <a:latin typeface="Arial" panose="020B0604020202020204" pitchFamily="34" charset="0"/>
                        <a:cs typeface="Arial" panose="020B0604020202020204" pitchFamily="34" charset="0"/>
                      </a:endParaRPr>
                    </a:p>
                  </a:txBody>
                  <a:tcPr/>
                </a:tc>
                <a:tc>
                  <a:txBody>
                    <a:bodyPr/>
                    <a:lstStyle/>
                    <a:p>
                      <a:endParaRPr lang="es-CO" sz="500">
                        <a:latin typeface="Arial" panose="020B0604020202020204" pitchFamily="34" charset="0"/>
                        <a:cs typeface="Arial" panose="020B0604020202020204" pitchFamily="34" charset="0"/>
                      </a:endParaRPr>
                    </a:p>
                  </a:txBody>
                  <a:tcPr/>
                </a:tc>
                <a:tc>
                  <a:txBody>
                    <a:bodyPr/>
                    <a:lstStyle/>
                    <a:p>
                      <a:endParaRPr lang="es-CO" sz="500">
                        <a:latin typeface="Arial" panose="020B0604020202020204" pitchFamily="34" charset="0"/>
                        <a:cs typeface="Arial" panose="020B0604020202020204" pitchFamily="34" charset="0"/>
                      </a:endParaRPr>
                    </a:p>
                  </a:txBody>
                  <a:tcPr/>
                </a:tc>
              </a:tr>
              <a:tr h="319596">
                <a:tc>
                  <a:txBody>
                    <a:bodyPr/>
                    <a:lstStyle/>
                    <a:p>
                      <a:endParaRPr lang="es-CO" sz="500">
                        <a:latin typeface="Arial" panose="020B0604020202020204" pitchFamily="34" charset="0"/>
                        <a:cs typeface="Arial" panose="020B0604020202020204" pitchFamily="34" charset="0"/>
                      </a:endParaRPr>
                    </a:p>
                  </a:txBody>
                  <a:tcPr/>
                </a:tc>
                <a:tc>
                  <a:txBody>
                    <a:bodyPr/>
                    <a:lstStyle/>
                    <a:p>
                      <a:endParaRPr lang="es-CO" sz="500" dirty="0">
                        <a:latin typeface="Arial" panose="020B0604020202020204" pitchFamily="34" charset="0"/>
                        <a:cs typeface="Arial" panose="020B0604020202020204" pitchFamily="34" charset="0"/>
                      </a:endParaRPr>
                    </a:p>
                  </a:txBody>
                  <a:tcPr/>
                </a:tc>
                <a:tc>
                  <a:txBody>
                    <a:bodyPr/>
                    <a:lstStyle/>
                    <a:p>
                      <a:endParaRPr lang="es-CO" sz="500" dirty="0">
                        <a:latin typeface="Arial" panose="020B0604020202020204" pitchFamily="34" charset="0"/>
                        <a:cs typeface="Arial" panose="020B0604020202020204" pitchFamily="34" charset="0"/>
                      </a:endParaRPr>
                    </a:p>
                  </a:txBody>
                  <a:tcPr/>
                </a:tc>
              </a:tr>
              <a:tr h="319596">
                <a:tc>
                  <a:txBody>
                    <a:bodyPr/>
                    <a:lstStyle/>
                    <a:p>
                      <a:endParaRPr lang="es-CO" sz="500" dirty="0">
                        <a:latin typeface="Arial" panose="020B0604020202020204" pitchFamily="34" charset="0"/>
                        <a:cs typeface="Arial" panose="020B0604020202020204" pitchFamily="34" charset="0"/>
                      </a:endParaRPr>
                    </a:p>
                  </a:txBody>
                  <a:tcPr/>
                </a:tc>
                <a:tc>
                  <a:txBody>
                    <a:bodyPr/>
                    <a:lstStyle/>
                    <a:p>
                      <a:endParaRPr lang="es-CO" sz="500" dirty="0">
                        <a:latin typeface="Arial" panose="020B0604020202020204" pitchFamily="34" charset="0"/>
                        <a:cs typeface="Arial" panose="020B0604020202020204" pitchFamily="34" charset="0"/>
                      </a:endParaRPr>
                    </a:p>
                  </a:txBody>
                  <a:tcPr/>
                </a:tc>
                <a:tc>
                  <a:txBody>
                    <a:bodyPr/>
                    <a:lstStyle/>
                    <a:p>
                      <a:endParaRPr lang="es-CO" sz="500" dirty="0">
                        <a:latin typeface="Arial" panose="020B0604020202020204" pitchFamily="34" charset="0"/>
                        <a:cs typeface="Arial" panose="020B0604020202020204" pitchFamily="34" charset="0"/>
                      </a:endParaRPr>
                    </a:p>
                  </a:txBody>
                  <a:tcPr/>
                </a:tc>
              </a:tr>
              <a:tr h="319596">
                <a:tc>
                  <a:txBody>
                    <a:bodyPr/>
                    <a:lstStyle/>
                    <a:p>
                      <a:endParaRPr lang="es-CO" sz="500" dirty="0">
                        <a:latin typeface="Arial" panose="020B0604020202020204" pitchFamily="34" charset="0"/>
                        <a:cs typeface="Arial" panose="020B0604020202020204" pitchFamily="34" charset="0"/>
                      </a:endParaRPr>
                    </a:p>
                  </a:txBody>
                  <a:tcPr/>
                </a:tc>
                <a:tc>
                  <a:txBody>
                    <a:bodyPr/>
                    <a:lstStyle/>
                    <a:p>
                      <a:endParaRPr lang="es-CO" sz="500" dirty="0">
                        <a:latin typeface="Arial" panose="020B0604020202020204" pitchFamily="34" charset="0"/>
                        <a:cs typeface="Arial" panose="020B0604020202020204" pitchFamily="34" charset="0"/>
                      </a:endParaRPr>
                    </a:p>
                  </a:txBody>
                  <a:tcPr/>
                </a:tc>
                <a:tc>
                  <a:txBody>
                    <a:bodyPr/>
                    <a:lstStyle/>
                    <a:p>
                      <a:endParaRPr lang="es-CO" sz="500" dirty="0">
                        <a:latin typeface="Arial" panose="020B0604020202020204" pitchFamily="34" charset="0"/>
                        <a:cs typeface="Arial" panose="020B0604020202020204" pitchFamily="34" charset="0"/>
                      </a:endParaRPr>
                    </a:p>
                  </a:txBody>
                  <a:tcPr/>
                </a:tc>
              </a:tr>
              <a:tr h="319596">
                <a:tc>
                  <a:txBody>
                    <a:bodyPr/>
                    <a:lstStyle/>
                    <a:p>
                      <a:endParaRPr lang="es-CO" sz="500" dirty="0">
                        <a:latin typeface="Arial" panose="020B0604020202020204" pitchFamily="34" charset="0"/>
                        <a:cs typeface="Arial" panose="020B0604020202020204" pitchFamily="34" charset="0"/>
                      </a:endParaRPr>
                    </a:p>
                  </a:txBody>
                  <a:tcPr/>
                </a:tc>
                <a:tc>
                  <a:txBody>
                    <a:bodyPr/>
                    <a:lstStyle/>
                    <a:p>
                      <a:endParaRPr lang="es-CO" sz="500" dirty="0">
                        <a:latin typeface="Arial" panose="020B0604020202020204" pitchFamily="34" charset="0"/>
                        <a:cs typeface="Arial" panose="020B0604020202020204" pitchFamily="34" charset="0"/>
                      </a:endParaRPr>
                    </a:p>
                  </a:txBody>
                  <a:tcPr/>
                </a:tc>
                <a:tc>
                  <a:txBody>
                    <a:bodyPr/>
                    <a:lstStyle/>
                    <a:p>
                      <a:endParaRPr lang="es-CO" sz="500" dirty="0">
                        <a:latin typeface="Arial" panose="020B0604020202020204" pitchFamily="34" charset="0"/>
                        <a:cs typeface="Arial" panose="020B0604020202020204" pitchFamily="34" charset="0"/>
                      </a:endParaRPr>
                    </a:p>
                  </a:txBody>
                  <a:tcPr/>
                </a:tc>
              </a:tr>
              <a:tr h="319596">
                <a:tc>
                  <a:txBody>
                    <a:bodyPr/>
                    <a:lstStyle/>
                    <a:p>
                      <a:endParaRPr lang="es-CO" sz="500" dirty="0">
                        <a:latin typeface="Arial" panose="020B0604020202020204" pitchFamily="34" charset="0"/>
                        <a:cs typeface="Arial" panose="020B0604020202020204" pitchFamily="34" charset="0"/>
                      </a:endParaRPr>
                    </a:p>
                  </a:txBody>
                  <a:tcPr/>
                </a:tc>
                <a:tc>
                  <a:txBody>
                    <a:bodyPr/>
                    <a:lstStyle/>
                    <a:p>
                      <a:endParaRPr lang="es-CO" sz="500" dirty="0">
                        <a:latin typeface="Arial" panose="020B0604020202020204" pitchFamily="34" charset="0"/>
                        <a:cs typeface="Arial" panose="020B0604020202020204" pitchFamily="34" charset="0"/>
                      </a:endParaRPr>
                    </a:p>
                  </a:txBody>
                  <a:tcPr/>
                </a:tc>
                <a:tc>
                  <a:txBody>
                    <a:bodyPr/>
                    <a:lstStyle/>
                    <a:p>
                      <a:endParaRPr lang="es-CO" sz="500" dirty="0">
                        <a:latin typeface="Arial" panose="020B0604020202020204" pitchFamily="34" charset="0"/>
                        <a:cs typeface="Arial" panose="020B0604020202020204" pitchFamily="34" charset="0"/>
                      </a:endParaRPr>
                    </a:p>
                  </a:txBody>
                  <a:tcPr/>
                </a:tc>
              </a:tr>
              <a:tr h="319596">
                <a:tc>
                  <a:txBody>
                    <a:bodyPr/>
                    <a:lstStyle/>
                    <a:p>
                      <a:endParaRPr lang="es-CO" sz="500" dirty="0">
                        <a:latin typeface="Arial" panose="020B0604020202020204" pitchFamily="34" charset="0"/>
                        <a:cs typeface="Arial" panose="020B0604020202020204" pitchFamily="34" charset="0"/>
                      </a:endParaRPr>
                    </a:p>
                  </a:txBody>
                  <a:tcPr/>
                </a:tc>
                <a:tc>
                  <a:txBody>
                    <a:bodyPr/>
                    <a:lstStyle/>
                    <a:p>
                      <a:endParaRPr lang="es-CO" sz="500" dirty="0">
                        <a:latin typeface="Arial" panose="020B0604020202020204" pitchFamily="34" charset="0"/>
                        <a:cs typeface="Arial" panose="020B0604020202020204" pitchFamily="34" charset="0"/>
                      </a:endParaRPr>
                    </a:p>
                  </a:txBody>
                  <a:tcPr/>
                </a:tc>
                <a:tc>
                  <a:txBody>
                    <a:bodyPr/>
                    <a:lstStyle/>
                    <a:p>
                      <a:endParaRPr lang="es-CO" sz="500" dirty="0">
                        <a:latin typeface="Arial" panose="020B0604020202020204" pitchFamily="34" charset="0"/>
                        <a:cs typeface="Arial" panose="020B0604020202020204" pitchFamily="34" charset="0"/>
                      </a:endParaRPr>
                    </a:p>
                  </a:txBody>
                  <a:tcPr/>
                </a:tc>
              </a:tr>
            </a:tbl>
          </a:graphicData>
        </a:graphic>
      </p:graphicFrame>
      <p:cxnSp>
        <p:nvCxnSpPr>
          <p:cNvPr id="103" name="Conector recto de flecha 102"/>
          <p:cNvCxnSpPr/>
          <p:nvPr/>
        </p:nvCxnSpPr>
        <p:spPr>
          <a:xfrm flipH="1" flipV="1">
            <a:off x="6441982" y="3936854"/>
            <a:ext cx="3217104" cy="44934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7" name="Llamada rectangular 76"/>
          <p:cNvSpPr/>
          <p:nvPr/>
        </p:nvSpPr>
        <p:spPr>
          <a:xfrm>
            <a:off x="1282765" y="2071430"/>
            <a:ext cx="2268607" cy="3346543"/>
          </a:xfrm>
          <a:prstGeom prst="wedgeRectCallout">
            <a:avLst>
              <a:gd name="adj1" fmla="val 136592"/>
              <a:gd name="adj2" fmla="val -3152"/>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CO" dirty="0" smtClean="0">
                <a:solidFill>
                  <a:schemeClr val="tx1"/>
                </a:solidFill>
              </a:rPr>
              <a:t>El modulo permite la inserción de un área en la cual podrá subir una tabla pre-configurada, la cual podrá ser o no modificada por el partner en su estructura; si podrá registrar datos dentro de ella.</a:t>
            </a:r>
            <a:endParaRPr lang="es-CO" dirty="0">
              <a:solidFill>
                <a:schemeClr val="tx1"/>
              </a:solidFill>
            </a:endParaRPr>
          </a:p>
        </p:txBody>
      </p:sp>
    </p:spTree>
    <p:extLst>
      <p:ext uri="{BB962C8B-B14F-4D97-AF65-F5344CB8AC3E}">
        <p14:creationId xmlns:p14="http://schemas.microsoft.com/office/powerpoint/2010/main" val="17704708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198223" y="671155"/>
            <a:ext cx="1947134" cy="528387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7" name="Rectángulo redondeado 6"/>
          <p:cNvSpPr/>
          <p:nvPr/>
        </p:nvSpPr>
        <p:spPr>
          <a:xfrm>
            <a:off x="1433377" y="1646052"/>
            <a:ext cx="1674946" cy="292237"/>
          </a:xfrm>
          <a:prstGeom prst="roundRect">
            <a:avLst/>
          </a:prstGeom>
          <a:solidFill>
            <a:schemeClr val="bg1">
              <a:lumMod val="6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Sub Categoría 1</a:t>
            </a:r>
            <a:endParaRPr lang="es-CO" dirty="0"/>
          </a:p>
        </p:txBody>
      </p:sp>
      <p:sp>
        <p:nvSpPr>
          <p:cNvPr id="8" name="Rectángulo redondeado 7"/>
          <p:cNvSpPr/>
          <p:nvPr/>
        </p:nvSpPr>
        <p:spPr>
          <a:xfrm>
            <a:off x="1433377" y="2053050"/>
            <a:ext cx="1674946" cy="292237"/>
          </a:xfrm>
          <a:prstGeom prst="roundRect">
            <a:avLst/>
          </a:prstGeom>
          <a:solidFill>
            <a:schemeClr val="bg1">
              <a:lumMod val="6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Sub Categoría 2</a:t>
            </a:r>
          </a:p>
        </p:txBody>
      </p:sp>
      <p:sp>
        <p:nvSpPr>
          <p:cNvPr id="9" name="Rectángulo redondeado 8"/>
          <p:cNvSpPr/>
          <p:nvPr/>
        </p:nvSpPr>
        <p:spPr>
          <a:xfrm>
            <a:off x="1433377" y="2440271"/>
            <a:ext cx="1674946" cy="292237"/>
          </a:xfrm>
          <a:prstGeom prst="roundRect">
            <a:avLst/>
          </a:prstGeom>
          <a:solidFill>
            <a:schemeClr val="bg1">
              <a:lumMod val="6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Sub Categoría 3</a:t>
            </a:r>
            <a:endParaRPr lang="es-CO" dirty="0"/>
          </a:p>
        </p:txBody>
      </p:sp>
      <p:sp>
        <p:nvSpPr>
          <p:cNvPr id="16" name="Rectángulo 15"/>
          <p:cNvSpPr/>
          <p:nvPr/>
        </p:nvSpPr>
        <p:spPr>
          <a:xfrm>
            <a:off x="3145356" y="671155"/>
            <a:ext cx="5747184" cy="528387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18" name="Rectángulo 17"/>
          <p:cNvSpPr/>
          <p:nvPr/>
        </p:nvSpPr>
        <p:spPr>
          <a:xfrm>
            <a:off x="8892540" y="671156"/>
            <a:ext cx="1947134" cy="528387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19" name="Elipse 18"/>
          <p:cNvSpPr/>
          <p:nvPr/>
        </p:nvSpPr>
        <p:spPr>
          <a:xfrm>
            <a:off x="4173898" y="766062"/>
            <a:ext cx="360000" cy="3600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0" name="Elipse 19"/>
          <p:cNvSpPr/>
          <p:nvPr/>
        </p:nvSpPr>
        <p:spPr>
          <a:xfrm>
            <a:off x="4756118" y="766062"/>
            <a:ext cx="360000" cy="3600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Elipse 20"/>
          <p:cNvSpPr/>
          <p:nvPr/>
        </p:nvSpPr>
        <p:spPr>
          <a:xfrm>
            <a:off x="5338338" y="766062"/>
            <a:ext cx="360000" cy="36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2" name="Elipse 21"/>
          <p:cNvSpPr/>
          <p:nvPr/>
        </p:nvSpPr>
        <p:spPr>
          <a:xfrm>
            <a:off x="6502778" y="766062"/>
            <a:ext cx="360000" cy="360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3" name="Elipse 22"/>
          <p:cNvSpPr/>
          <p:nvPr/>
        </p:nvSpPr>
        <p:spPr>
          <a:xfrm>
            <a:off x="7084998" y="766062"/>
            <a:ext cx="360000" cy="360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4" name="Elipse 23"/>
          <p:cNvSpPr/>
          <p:nvPr/>
        </p:nvSpPr>
        <p:spPr>
          <a:xfrm>
            <a:off x="5920558" y="766062"/>
            <a:ext cx="360000" cy="360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5" name="CuadroTexto 24"/>
          <p:cNvSpPr txBox="1"/>
          <p:nvPr/>
        </p:nvSpPr>
        <p:spPr>
          <a:xfrm>
            <a:off x="3494926" y="-75419"/>
            <a:ext cx="4851264" cy="369332"/>
          </a:xfrm>
          <a:prstGeom prst="rect">
            <a:avLst/>
          </a:prstGeom>
          <a:noFill/>
        </p:spPr>
        <p:txBody>
          <a:bodyPr wrap="none" rtlCol="0">
            <a:spAutoFit/>
          </a:bodyPr>
          <a:lstStyle/>
          <a:p>
            <a:r>
              <a:rPr lang="es-CO" dirty="0" smtClean="0"/>
              <a:t>MANUAL DE PROTECCION DE DATOS PERSONALES</a:t>
            </a:r>
            <a:endParaRPr lang="es-CO" dirty="0"/>
          </a:p>
        </p:txBody>
      </p:sp>
      <p:sp>
        <p:nvSpPr>
          <p:cNvPr id="37" name="Rectángulo 36"/>
          <p:cNvSpPr/>
          <p:nvPr/>
        </p:nvSpPr>
        <p:spPr>
          <a:xfrm>
            <a:off x="4317918" y="1246227"/>
            <a:ext cx="3470823" cy="4491633"/>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6"/>
          </a:lnRef>
          <a:fillRef idx="1">
            <a:schemeClr val="lt1"/>
          </a:fillRef>
          <a:effectRef idx="0">
            <a:schemeClr val="accent6"/>
          </a:effectRef>
          <a:fontRef idx="minor">
            <a:schemeClr val="dk1"/>
          </a:fontRef>
        </p:style>
        <p:txBody>
          <a:bodyPr lIns="216000" rIns="144000" rtlCol="0" anchor="t"/>
          <a:lstStyle/>
          <a:p>
            <a:pPr algn="ctr"/>
            <a:endParaRPr lang="es-ES" sz="600" b="1" dirty="0" smtClean="0">
              <a:latin typeface="Arial" panose="020B0604020202020204" pitchFamily="34" charset="0"/>
              <a:cs typeface="Arial" panose="020B0604020202020204" pitchFamily="34" charset="0"/>
            </a:endParaRPr>
          </a:p>
          <a:p>
            <a:pPr algn="ctr"/>
            <a:endParaRPr lang="es-ES" sz="600" b="1" dirty="0" smtClean="0">
              <a:latin typeface="Arial" panose="020B0604020202020204" pitchFamily="34" charset="0"/>
              <a:cs typeface="Arial" panose="020B0604020202020204" pitchFamily="34" charset="0"/>
            </a:endParaRPr>
          </a:p>
          <a:p>
            <a:pPr algn="ctr"/>
            <a:endParaRPr lang="es-ES" sz="600" b="1" dirty="0" smtClean="0">
              <a:latin typeface="Arial" panose="020B0604020202020204" pitchFamily="34" charset="0"/>
              <a:cs typeface="Arial" panose="020B0604020202020204" pitchFamily="34" charset="0"/>
            </a:endParaRPr>
          </a:p>
          <a:p>
            <a:pPr algn="ctr"/>
            <a:endParaRPr lang="es-ES" sz="600" b="1" dirty="0" smtClean="0">
              <a:latin typeface="Arial" panose="020B0604020202020204" pitchFamily="34" charset="0"/>
              <a:cs typeface="Arial" panose="020B0604020202020204" pitchFamily="34" charset="0"/>
            </a:endParaRPr>
          </a:p>
          <a:p>
            <a:pPr algn="ctr"/>
            <a:endParaRPr lang="es-ES" sz="600" b="1" dirty="0" smtClean="0">
              <a:latin typeface="Arial" panose="020B0604020202020204" pitchFamily="34" charset="0"/>
              <a:cs typeface="Arial" panose="020B0604020202020204" pitchFamily="34" charset="0"/>
            </a:endParaRPr>
          </a:p>
          <a:p>
            <a:pPr algn="ctr"/>
            <a:endParaRPr lang="es-ES" sz="600" b="1" dirty="0" smtClean="0">
              <a:latin typeface="Arial" panose="020B0604020202020204" pitchFamily="34" charset="0"/>
              <a:cs typeface="Arial" panose="020B0604020202020204" pitchFamily="34" charset="0"/>
            </a:endParaRPr>
          </a:p>
          <a:p>
            <a:pPr algn="ctr"/>
            <a:endParaRPr lang="es-ES" sz="600" b="1" dirty="0" smtClean="0">
              <a:latin typeface="Arial" panose="020B0604020202020204" pitchFamily="34" charset="0"/>
              <a:cs typeface="Arial" panose="020B0604020202020204" pitchFamily="34" charset="0"/>
            </a:endParaRPr>
          </a:p>
          <a:p>
            <a:pPr algn="ctr"/>
            <a:endParaRPr lang="es-ES" sz="600" b="1" dirty="0" smtClean="0">
              <a:latin typeface="Arial" panose="020B0604020202020204" pitchFamily="34" charset="0"/>
              <a:cs typeface="Arial" panose="020B0604020202020204" pitchFamily="34" charset="0"/>
            </a:endParaRPr>
          </a:p>
          <a:p>
            <a:pPr algn="ctr"/>
            <a:r>
              <a:rPr lang="es-ES" sz="600" b="1" dirty="0" smtClean="0">
                <a:latin typeface="Arial" panose="020B0604020202020204" pitchFamily="34" charset="0"/>
                <a:cs typeface="Arial" panose="020B0604020202020204" pitchFamily="34" charset="0"/>
              </a:rPr>
              <a:t>TRANSFERENCIAS INTERNACIONALES (*) (**)</a:t>
            </a:r>
          </a:p>
          <a:p>
            <a:pPr algn="ctr"/>
            <a:endParaRPr lang="es-ES" sz="600" b="1" dirty="0" smtClean="0">
              <a:latin typeface="Arial" panose="020B0604020202020204" pitchFamily="34" charset="0"/>
              <a:cs typeface="Arial" panose="020B0604020202020204" pitchFamily="34" charset="0"/>
            </a:endParaRPr>
          </a:p>
          <a:p>
            <a:pPr algn="just"/>
            <a:r>
              <a:rPr lang="es-ES" sz="600" b="1" dirty="0" smtClean="0">
                <a:latin typeface="Arial" panose="020B0604020202020204" pitchFamily="34" charset="0"/>
                <a:cs typeface="Arial" panose="020B0604020202020204" pitchFamily="34" charset="0"/>
              </a:rPr>
              <a:t>Se realizan transferencias internacionales	SI      NO</a:t>
            </a:r>
          </a:p>
          <a:p>
            <a:pPr algn="just"/>
            <a:endParaRPr lang="es-ES" sz="600" b="1" dirty="0" smtClean="0">
              <a:latin typeface="Arial" panose="020B0604020202020204" pitchFamily="34" charset="0"/>
              <a:cs typeface="Arial" panose="020B0604020202020204" pitchFamily="34" charset="0"/>
            </a:endParaRPr>
          </a:p>
          <a:p>
            <a:pPr algn="just"/>
            <a:r>
              <a:rPr lang="es-ES" sz="600" b="1" dirty="0" smtClean="0">
                <a:latin typeface="Arial" panose="020B0604020202020204" pitchFamily="34" charset="0"/>
                <a:cs typeface="Arial" panose="020B0604020202020204" pitchFamily="34" charset="0"/>
              </a:rPr>
              <a:t>¿Con qué países?...............................................................................................................</a:t>
            </a:r>
          </a:p>
          <a:p>
            <a:pPr algn="just"/>
            <a:endParaRPr lang="es-ES" sz="600" b="1" dirty="0" smtClean="0">
              <a:latin typeface="Arial" panose="020B0604020202020204" pitchFamily="34" charset="0"/>
              <a:cs typeface="Arial" panose="020B0604020202020204" pitchFamily="34" charset="0"/>
            </a:endParaRPr>
          </a:p>
          <a:p>
            <a:pPr algn="just"/>
            <a:r>
              <a:rPr lang="es-ES" sz="600" b="1" dirty="0" smtClean="0">
                <a:latin typeface="Arial" panose="020B0604020202020204" pitchFamily="34" charset="0"/>
                <a:cs typeface="Arial" panose="020B0604020202020204" pitchFamily="34" charset="0"/>
              </a:rPr>
              <a:t>Se ceden las bases de datos     Si        No x	  </a:t>
            </a:r>
          </a:p>
          <a:p>
            <a:pPr algn="just"/>
            <a:r>
              <a:rPr lang="es-ES" sz="600" b="1" dirty="0" smtClean="0">
                <a:latin typeface="Arial" panose="020B0604020202020204" pitchFamily="34" charset="0"/>
                <a:cs typeface="Arial" panose="020B0604020202020204" pitchFamily="34" charset="0"/>
              </a:rPr>
              <a:t>¿A dónde? …………………………………………………......................................................</a:t>
            </a:r>
          </a:p>
          <a:p>
            <a:pPr algn="just"/>
            <a:endParaRPr lang="es-ES" sz="600" b="1" dirty="0" smtClean="0">
              <a:latin typeface="Arial" panose="020B0604020202020204" pitchFamily="34" charset="0"/>
              <a:cs typeface="Arial" panose="020B0604020202020204" pitchFamily="34" charset="0"/>
            </a:endParaRPr>
          </a:p>
          <a:p>
            <a:pPr algn="just">
              <a:tabLst>
                <a:tab pos="180000" algn="l"/>
              </a:tabLst>
            </a:pPr>
            <a:endParaRPr lang="es-ES" sz="600" b="1" dirty="0" smtClean="0">
              <a:latin typeface="Arial" panose="020B0604020202020204" pitchFamily="34" charset="0"/>
              <a:cs typeface="Arial" panose="020B0604020202020204" pitchFamily="34" charset="0"/>
            </a:endParaRPr>
          </a:p>
          <a:p>
            <a:pPr algn="just">
              <a:tabLst>
                <a:tab pos="180000" algn="l"/>
              </a:tabLst>
            </a:pPr>
            <a:endParaRPr lang="es-ES" sz="600" b="1" dirty="0">
              <a:latin typeface="Arial" panose="020B0604020202020204" pitchFamily="34" charset="0"/>
              <a:cs typeface="Arial" panose="020B0604020202020204" pitchFamily="34" charset="0"/>
            </a:endParaRPr>
          </a:p>
          <a:p>
            <a:pPr algn="just">
              <a:tabLst>
                <a:tab pos="180000" algn="l"/>
              </a:tabLst>
            </a:pPr>
            <a:endParaRPr lang="es-ES" sz="600" b="1" dirty="0" smtClean="0">
              <a:latin typeface="Arial" panose="020B0604020202020204" pitchFamily="34" charset="0"/>
              <a:cs typeface="Arial" panose="020B0604020202020204" pitchFamily="34" charset="0"/>
            </a:endParaRPr>
          </a:p>
          <a:p>
            <a:pPr algn="just">
              <a:tabLst>
                <a:tab pos="180000" algn="l"/>
              </a:tabLst>
            </a:pPr>
            <a:endParaRPr lang="es-ES" sz="600" b="1" dirty="0">
              <a:latin typeface="Arial" panose="020B0604020202020204" pitchFamily="34" charset="0"/>
              <a:cs typeface="Arial" panose="020B0604020202020204" pitchFamily="34" charset="0"/>
            </a:endParaRPr>
          </a:p>
          <a:p>
            <a:pPr algn="just">
              <a:tabLst>
                <a:tab pos="180000" algn="l"/>
              </a:tabLst>
            </a:pPr>
            <a:endParaRPr lang="es-ES" sz="600" b="1" dirty="0" smtClean="0">
              <a:latin typeface="Arial" panose="020B0604020202020204" pitchFamily="34" charset="0"/>
              <a:cs typeface="Arial" panose="020B0604020202020204" pitchFamily="34" charset="0"/>
            </a:endParaRPr>
          </a:p>
          <a:p>
            <a:pPr algn="just">
              <a:tabLst>
                <a:tab pos="180000" algn="l"/>
              </a:tabLst>
            </a:pPr>
            <a:endParaRPr lang="es-ES" sz="600" b="1" dirty="0">
              <a:latin typeface="Arial" panose="020B0604020202020204" pitchFamily="34" charset="0"/>
              <a:cs typeface="Arial" panose="020B0604020202020204" pitchFamily="34" charset="0"/>
            </a:endParaRPr>
          </a:p>
          <a:p>
            <a:pPr algn="just">
              <a:tabLst>
                <a:tab pos="180000" algn="l"/>
              </a:tabLst>
            </a:pPr>
            <a:endParaRPr lang="es-ES" sz="600" b="1" dirty="0" smtClean="0">
              <a:latin typeface="Arial" panose="020B0604020202020204" pitchFamily="34" charset="0"/>
              <a:cs typeface="Arial" panose="020B0604020202020204" pitchFamily="34" charset="0"/>
            </a:endParaRPr>
          </a:p>
          <a:p>
            <a:pPr algn="just">
              <a:tabLst>
                <a:tab pos="180000" algn="l"/>
              </a:tabLst>
            </a:pPr>
            <a:endParaRPr lang="es-ES" sz="600" b="1" dirty="0">
              <a:latin typeface="Arial" panose="020B0604020202020204" pitchFamily="34" charset="0"/>
              <a:cs typeface="Arial" panose="020B0604020202020204" pitchFamily="34" charset="0"/>
            </a:endParaRPr>
          </a:p>
          <a:p>
            <a:pPr algn="just">
              <a:tabLst>
                <a:tab pos="180000" algn="l"/>
              </a:tabLst>
            </a:pPr>
            <a:endParaRPr lang="es-ES" sz="600" b="1" dirty="0" smtClean="0">
              <a:latin typeface="Arial" panose="020B0604020202020204" pitchFamily="34" charset="0"/>
              <a:cs typeface="Arial" panose="020B0604020202020204" pitchFamily="34" charset="0"/>
            </a:endParaRPr>
          </a:p>
          <a:p>
            <a:pPr algn="just">
              <a:tabLst>
                <a:tab pos="180000" algn="l"/>
              </a:tabLst>
            </a:pPr>
            <a:endParaRPr lang="es-ES" sz="600" b="1" dirty="0">
              <a:latin typeface="Arial" panose="020B0604020202020204" pitchFamily="34" charset="0"/>
              <a:cs typeface="Arial" panose="020B0604020202020204" pitchFamily="34" charset="0"/>
            </a:endParaRPr>
          </a:p>
          <a:p>
            <a:pPr algn="just">
              <a:tabLst>
                <a:tab pos="180000" algn="l"/>
              </a:tabLst>
            </a:pPr>
            <a:r>
              <a:rPr lang="es-ES" sz="600" b="1" dirty="0" smtClean="0">
                <a:latin typeface="Arial" panose="020B0604020202020204" pitchFamily="34" charset="0"/>
                <a:cs typeface="Arial" panose="020B0604020202020204" pitchFamily="34" charset="0"/>
              </a:rPr>
              <a:t>(*) Transferencia y transmisión de datos. Cuando las transmisiones nacionales e internacionales de datos personales ocurran entre un Responsable y un Encargado para permitir que el Encargado realice el Tratamiento por cuenta del Responsable, podrán hacerse sin informar al Titular y sin su consentimiento, cuando exista un CTD Contrato de Transmisión de Datos (Art. 25 Decreto 1377) cuando se hagan a una jurisdicción que ofrezca estándares de protección adecuados conforme a lo establecido por la Superintendencia de Industria y Comercio (**). </a:t>
            </a:r>
          </a:p>
          <a:p>
            <a:pPr algn="just"/>
            <a:endParaRPr lang="es-ES" sz="600" b="1" dirty="0" smtClean="0">
              <a:latin typeface="Arial" panose="020B0604020202020204" pitchFamily="34" charset="0"/>
              <a:cs typeface="Arial" panose="020B0604020202020204" pitchFamily="34" charset="0"/>
            </a:endParaRPr>
          </a:p>
          <a:p>
            <a:pPr algn="just"/>
            <a:r>
              <a:rPr lang="es-ES" sz="600" b="1" dirty="0" smtClean="0">
                <a:latin typeface="Arial" panose="020B0604020202020204" pitchFamily="34" charset="0"/>
                <a:cs typeface="Arial" panose="020B0604020202020204" pitchFamily="34" charset="0"/>
              </a:rPr>
              <a:t>(**) Artículo 26 Ley 1581 de 2012. Transferencia de datos a terceros países. Se prohíbe la transferencia de datos personales de cualquier tipo a países que no proporcionen niveles adecuados de protección de datos. Se entiende que un país ofrece un nivel adecuado de protección de datos cuando cumpla con los estándares fijados por la  Superintendencia de Industria y Comercio sobre la materia, los cuales en ningún caso podrán ser inferiores a los que la Ley 1581 exige a sus destinatarios..</a:t>
            </a:r>
            <a:endParaRPr lang="es-ES" sz="600" b="1" dirty="0">
              <a:latin typeface="Arial" panose="020B0604020202020204" pitchFamily="34" charset="0"/>
              <a:cs typeface="Arial" panose="020B0604020202020204" pitchFamily="34" charset="0"/>
            </a:endParaRPr>
          </a:p>
        </p:txBody>
      </p:sp>
      <p:sp>
        <p:nvSpPr>
          <p:cNvPr id="38" name="Rectángulo 37"/>
          <p:cNvSpPr/>
          <p:nvPr/>
        </p:nvSpPr>
        <p:spPr>
          <a:xfrm>
            <a:off x="4446270" y="1337310"/>
            <a:ext cx="3234690" cy="41148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9" name="Rectángulo 38"/>
          <p:cNvSpPr/>
          <p:nvPr/>
        </p:nvSpPr>
        <p:spPr>
          <a:xfrm>
            <a:off x="4446431" y="5221101"/>
            <a:ext cx="3234690" cy="41148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0" name="CuadroTexto 39"/>
          <p:cNvSpPr txBox="1"/>
          <p:nvPr/>
        </p:nvSpPr>
        <p:spPr>
          <a:xfrm>
            <a:off x="4773336" y="5226550"/>
            <a:ext cx="2587568" cy="369332"/>
          </a:xfrm>
          <a:prstGeom prst="rect">
            <a:avLst/>
          </a:prstGeom>
          <a:noFill/>
        </p:spPr>
        <p:txBody>
          <a:bodyPr wrap="none" rtlCol="0">
            <a:spAutoFit/>
          </a:bodyPr>
          <a:lstStyle/>
          <a:p>
            <a:r>
              <a:rPr lang="es-CO" dirty="0">
                <a:solidFill>
                  <a:schemeClr val="bg1">
                    <a:lumMod val="75000"/>
                  </a:schemeClr>
                </a:solidFill>
              </a:rPr>
              <a:t>WWW.EMPRESA.COM.CO</a:t>
            </a:r>
          </a:p>
        </p:txBody>
      </p:sp>
      <p:sp>
        <p:nvSpPr>
          <p:cNvPr id="41" name="CuadroTexto 40"/>
          <p:cNvSpPr txBox="1"/>
          <p:nvPr/>
        </p:nvSpPr>
        <p:spPr>
          <a:xfrm>
            <a:off x="5612910" y="1379459"/>
            <a:ext cx="646331" cy="369332"/>
          </a:xfrm>
          <a:prstGeom prst="rect">
            <a:avLst/>
          </a:prstGeom>
          <a:noFill/>
        </p:spPr>
        <p:txBody>
          <a:bodyPr wrap="none" rtlCol="0">
            <a:spAutoFit/>
          </a:bodyPr>
          <a:lstStyle/>
          <a:p>
            <a:r>
              <a:rPr lang="es-CO" dirty="0" smtClean="0">
                <a:solidFill>
                  <a:schemeClr val="bg1">
                    <a:lumMod val="75000"/>
                  </a:schemeClr>
                </a:solidFill>
              </a:rPr>
              <a:t>____</a:t>
            </a:r>
            <a:endParaRPr lang="es-CO" dirty="0">
              <a:solidFill>
                <a:schemeClr val="bg1">
                  <a:lumMod val="75000"/>
                </a:schemeClr>
              </a:solidFill>
            </a:endParaRPr>
          </a:p>
        </p:txBody>
      </p:sp>
      <p:sp>
        <p:nvSpPr>
          <p:cNvPr id="42" name="Rectángulo 41"/>
          <p:cNvSpPr/>
          <p:nvPr/>
        </p:nvSpPr>
        <p:spPr>
          <a:xfrm>
            <a:off x="4533898" y="1407592"/>
            <a:ext cx="582220" cy="293542"/>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3" name="Rectángulo 42"/>
          <p:cNvSpPr/>
          <p:nvPr/>
        </p:nvSpPr>
        <p:spPr>
          <a:xfrm>
            <a:off x="4461510" y="1798320"/>
            <a:ext cx="3234690" cy="3317502"/>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30" name="Imagen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7688" y="1473979"/>
            <a:ext cx="586048" cy="180000"/>
          </a:xfrm>
          <a:prstGeom prst="rect">
            <a:avLst/>
          </a:prstGeom>
        </p:spPr>
      </p:pic>
      <p:sp>
        <p:nvSpPr>
          <p:cNvPr id="47" name="Rectángulo redondeado 46"/>
          <p:cNvSpPr/>
          <p:nvPr/>
        </p:nvSpPr>
        <p:spPr>
          <a:xfrm>
            <a:off x="1282765" y="1246227"/>
            <a:ext cx="1522546" cy="322730"/>
          </a:xfrm>
          <a:prstGeom prst="round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slop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Capítulo#1</a:t>
            </a:r>
            <a:endParaRPr lang="es-CO" dirty="0"/>
          </a:p>
        </p:txBody>
      </p:sp>
      <p:sp>
        <p:nvSpPr>
          <p:cNvPr id="48" name="Rectángulo redondeado 47"/>
          <p:cNvSpPr/>
          <p:nvPr/>
        </p:nvSpPr>
        <p:spPr>
          <a:xfrm>
            <a:off x="1292301" y="2827492"/>
            <a:ext cx="1522546" cy="3227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Capítulo#2</a:t>
            </a:r>
            <a:endParaRPr lang="es-CO" dirty="0"/>
          </a:p>
        </p:txBody>
      </p:sp>
      <p:sp>
        <p:nvSpPr>
          <p:cNvPr id="49" name="Rectángulo redondeado 48"/>
          <p:cNvSpPr/>
          <p:nvPr/>
        </p:nvSpPr>
        <p:spPr>
          <a:xfrm>
            <a:off x="1433377" y="1646052"/>
            <a:ext cx="1674946" cy="292237"/>
          </a:xfrm>
          <a:prstGeom prst="roundRect">
            <a:avLst/>
          </a:prstGeom>
          <a:solidFill>
            <a:srgbClr val="00B050"/>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Ítem 1</a:t>
            </a:r>
            <a:endParaRPr lang="es-CO" dirty="0"/>
          </a:p>
        </p:txBody>
      </p:sp>
      <p:sp>
        <p:nvSpPr>
          <p:cNvPr id="50" name="Rectángulo redondeado 49"/>
          <p:cNvSpPr/>
          <p:nvPr/>
        </p:nvSpPr>
        <p:spPr>
          <a:xfrm>
            <a:off x="1433377" y="2053050"/>
            <a:ext cx="1674946" cy="292237"/>
          </a:xfrm>
          <a:prstGeom prst="roundRect">
            <a:avLst/>
          </a:prstGeom>
          <a:solidFill>
            <a:srgbClr val="00B050"/>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Ítem 2</a:t>
            </a:r>
          </a:p>
        </p:txBody>
      </p:sp>
      <p:sp>
        <p:nvSpPr>
          <p:cNvPr id="51" name="Rectángulo redondeado 50"/>
          <p:cNvSpPr/>
          <p:nvPr/>
        </p:nvSpPr>
        <p:spPr>
          <a:xfrm>
            <a:off x="1433377" y="2440271"/>
            <a:ext cx="1674946" cy="292237"/>
          </a:xfrm>
          <a:prstGeom prst="roundRect">
            <a:avLst/>
          </a:prstGeom>
          <a:solidFill>
            <a:srgbClr val="00B050"/>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Ítem 3</a:t>
            </a:r>
          </a:p>
        </p:txBody>
      </p:sp>
      <p:sp>
        <p:nvSpPr>
          <p:cNvPr id="52" name="Rectángulo redondeado 51"/>
          <p:cNvSpPr/>
          <p:nvPr/>
        </p:nvSpPr>
        <p:spPr>
          <a:xfrm>
            <a:off x="1292301" y="3243577"/>
            <a:ext cx="1522546" cy="322730"/>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Capítulo#3</a:t>
            </a:r>
            <a:endParaRPr lang="es-CO" dirty="0"/>
          </a:p>
        </p:txBody>
      </p:sp>
      <p:sp>
        <p:nvSpPr>
          <p:cNvPr id="53" name="Rectángulo redondeado 52"/>
          <p:cNvSpPr/>
          <p:nvPr/>
        </p:nvSpPr>
        <p:spPr>
          <a:xfrm>
            <a:off x="1292301" y="3691348"/>
            <a:ext cx="1522546" cy="322730"/>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Capítulo#4</a:t>
            </a:r>
            <a:endParaRPr lang="es-CO" dirty="0"/>
          </a:p>
        </p:txBody>
      </p:sp>
      <p:sp>
        <p:nvSpPr>
          <p:cNvPr id="54" name="Rectángulo redondeado 53"/>
          <p:cNvSpPr/>
          <p:nvPr/>
        </p:nvSpPr>
        <p:spPr>
          <a:xfrm>
            <a:off x="1292301" y="4147220"/>
            <a:ext cx="1522546" cy="322730"/>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Capítulo#5</a:t>
            </a:r>
            <a:endParaRPr lang="es-CO" dirty="0"/>
          </a:p>
        </p:txBody>
      </p:sp>
      <p:sp>
        <p:nvSpPr>
          <p:cNvPr id="55" name="Rectángulo redondeado 54"/>
          <p:cNvSpPr/>
          <p:nvPr/>
        </p:nvSpPr>
        <p:spPr>
          <a:xfrm>
            <a:off x="1420401" y="4600767"/>
            <a:ext cx="1136040" cy="238499"/>
          </a:xfrm>
          <a:prstGeom prst="roundRect">
            <a:avLst/>
          </a:prstGeom>
          <a:solidFill>
            <a:schemeClr val="bg1">
              <a:lumMod val="6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100" dirty="0" smtClean="0">
                <a:solidFill>
                  <a:schemeClr val="bg1"/>
                </a:solidFill>
              </a:rPr>
              <a:t>Crear</a:t>
            </a:r>
            <a:endParaRPr lang="es-CO" sz="1100" dirty="0">
              <a:solidFill>
                <a:schemeClr val="bg1"/>
              </a:solidFill>
            </a:endParaRPr>
          </a:p>
        </p:txBody>
      </p:sp>
      <p:sp>
        <p:nvSpPr>
          <p:cNvPr id="56" name="Rectángulo redondeado 55"/>
          <p:cNvSpPr/>
          <p:nvPr/>
        </p:nvSpPr>
        <p:spPr>
          <a:xfrm>
            <a:off x="1420401" y="4887238"/>
            <a:ext cx="1136040" cy="238499"/>
          </a:xfrm>
          <a:prstGeom prst="roundRect">
            <a:avLst/>
          </a:prstGeom>
          <a:solidFill>
            <a:schemeClr val="bg1">
              <a:lumMod val="6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100" dirty="0" smtClean="0">
                <a:solidFill>
                  <a:schemeClr val="bg1"/>
                </a:solidFill>
              </a:rPr>
              <a:t>Editar</a:t>
            </a:r>
            <a:endParaRPr lang="es-CO" sz="1100" dirty="0">
              <a:solidFill>
                <a:schemeClr val="bg1"/>
              </a:solidFill>
            </a:endParaRPr>
          </a:p>
        </p:txBody>
      </p:sp>
      <p:sp>
        <p:nvSpPr>
          <p:cNvPr id="57" name="Rectángulo redondeado 56"/>
          <p:cNvSpPr/>
          <p:nvPr/>
        </p:nvSpPr>
        <p:spPr>
          <a:xfrm>
            <a:off x="1420401" y="5179475"/>
            <a:ext cx="1136040" cy="238499"/>
          </a:xfrm>
          <a:prstGeom prst="roundRect">
            <a:avLst/>
          </a:prstGeom>
          <a:solidFill>
            <a:schemeClr val="bg1">
              <a:lumMod val="6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100" dirty="0" smtClean="0">
                <a:solidFill>
                  <a:schemeClr val="bg1"/>
                </a:solidFill>
              </a:rPr>
              <a:t>Eliminar</a:t>
            </a:r>
            <a:endParaRPr lang="es-CO" sz="1100" dirty="0">
              <a:solidFill>
                <a:schemeClr val="bg1"/>
              </a:solidFill>
            </a:endParaRPr>
          </a:p>
        </p:txBody>
      </p:sp>
      <p:sp>
        <p:nvSpPr>
          <p:cNvPr id="45" name="Llamada rectangular 44"/>
          <p:cNvSpPr/>
          <p:nvPr/>
        </p:nvSpPr>
        <p:spPr>
          <a:xfrm>
            <a:off x="8324277" y="901757"/>
            <a:ext cx="2490154" cy="4836103"/>
          </a:xfrm>
          <a:prstGeom prst="wedgeRectCallout">
            <a:avLst>
              <a:gd name="adj1" fmla="val -122104"/>
              <a:gd name="adj2" fmla="val -21916"/>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CO" dirty="0" smtClean="0">
                <a:solidFill>
                  <a:schemeClr val="tx1"/>
                </a:solidFill>
              </a:rPr>
              <a:t>Al escoger esta Opción me habilita el campo para seleccionar los países.</a:t>
            </a:r>
          </a:p>
          <a:p>
            <a:pPr algn="just"/>
            <a:r>
              <a:rPr lang="es-CO" dirty="0" smtClean="0">
                <a:solidFill>
                  <a:schemeClr val="tx1"/>
                </a:solidFill>
              </a:rPr>
              <a:t>Estos campos son editables ya que corresponden a la información que esta diligenciando el partner para el cumplimiento por medio del manual</a:t>
            </a:r>
            <a:endParaRPr lang="es-CO" dirty="0">
              <a:solidFill>
                <a:schemeClr val="tx1"/>
              </a:solidFill>
            </a:endParaRPr>
          </a:p>
        </p:txBody>
      </p:sp>
      <p:sp>
        <p:nvSpPr>
          <p:cNvPr id="58" name="Rectángulo 57"/>
          <p:cNvSpPr/>
          <p:nvPr/>
        </p:nvSpPr>
        <p:spPr>
          <a:xfrm>
            <a:off x="4574873" y="1954465"/>
            <a:ext cx="2951985" cy="1944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Elipse 1"/>
          <p:cNvSpPr/>
          <p:nvPr/>
        </p:nvSpPr>
        <p:spPr>
          <a:xfrm>
            <a:off x="6453987" y="2219662"/>
            <a:ext cx="72000" cy="72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0" name="Elipse 59"/>
          <p:cNvSpPr/>
          <p:nvPr/>
        </p:nvSpPr>
        <p:spPr>
          <a:xfrm>
            <a:off x="6691626" y="2224831"/>
            <a:ext cx="72000" cy="7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nvGrpSpPr>
          <p:cNvPr id="61" name="Grupo 60"/>
          <p:cNvGrpSpPr/>
          <p:nvPr/>
        </p:nvGrpSpPr>
        <p:grpSpPr>
          <a:xfrm>
            <a:off x="6281405" y="2311891"/>
            <a:ext cx="575253" cy="126423"/>
            <a:chOff x="3883511" y="1667434"/>
            <a:chExt cx="900000" cy="180000"/>
          </a:xfrm>
          <a:solidFill>
            <a:schemeClr val="bg1">
              <a:lumMod val="75000"/>
            </a:schemeClr>
          </a:solidFill>
        </p:grpSpPr>
        <p:sp>
          <p:nvSpPr>
            <p:cNvPr id="62" name="Rectángulo 61"/>
            <p:cNvSpPr/>
            <p:nvPr/>
          </p:nvSpPr>
          <p:spPr>
            <a:xfrm>
              <a:off x="3883511" y="1667434"/>
              <a:ext cx="900000" cy="180000"/>
            </a:xfrm>
            <a:prstGeom prst="rect">
              <a:avLst/>
            </a:prstGeom>
            <a:grp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600">
                <a:solidFill>
                  <a:schemeClr val="tx1"/>
                </a:solidFill>
                <a:latin typeface="Arial" panose="020B0604020202020204" pitchFamily="34" charset="0"/>
                <a:cs typeface="Arial" panose="020B0604020202020204" pitchFamily="34" charset="0"/>
              </a:endParaRPr>
            </a:p>
          </p:txBody>
        </p:sp>
        <p:sp>
          <p:nvSpPr>
            <p:cNvPr id="63" name="Rectángulo 62"/>
            <p:cNvSpPr/>
            <p:nvPr/>
          </p:nvSpPr>
          <p:spPr>
            <a:xfrm>
              <a:off x="4603511" y="1667434"/>
              <a:ext cx="180000" cy="180000"/>
            </a:xfrm>
            <a:prstGeom prst="rect">
              <a:avLst/>
            </a:prstGeom>
            <a:grp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600" dirty="0">
                <a:solidFill>
                  <a:schemeClr val="tx1"/>
                </a:solidFill>
                <a:latin typeface="Arial" panose="020B0604020202020204" pitchFamily="34" charset="0"/>
                <a:cs typeface="Arial" panose="020B0604020202020204" pitchFamily="34" charset="0"/>
              </a:endParaRPr>
            </a:p>
          </p:txBody>
        </p:sp>
        <p:sp>
          <p:nvSpPr>
            <p:cNvPr id="64" name="Triángulo isósceles 63"/>
            <p:cNvSpPr/>
            <p:nvPr/>
          </p:nvSpPr>
          <p:spPr>
            <a:xfrm rot="10800000">
              <a:off x="4639511" y="1703434"/>
              <a:ext cx="108000" cy="108000"/>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600">
                <a:solidFill>
                  <a:schemeClr val="tx1"/>
                </a:solidFill>
                <a:latin typeface="Arial" panose="020B0604020202020204" pitchFamily="34" charset="0"/>
                <a:cs typeface="Arial" panose="020B0604020202020204" pitchFamily="34" charset="0"/>
              </a:endParaRPr>
            </a:p>
          </p:txBody>
        </p:sp>
      </p:grpSp>
      <p:sp>
        <p:nvSpPr>
          <p:cNvPr id="65" name="CuadroTexto 64"/>
          <p:cNvSpPr txBox="1"/>
          <p:nvPr/>
        </p:nvSpPr>
        <p:spPr>
          <a:xfrm>
            <a:off x="6298719" y="2280437"/>
            <a:ext cx="925883" cy="169277"/>
          </a:xfrm>
          <a:prstGeom prst="rect">
            <a:avLst/>
          </a:prstGeom>
          <a:noFill/>
          <a:ln>
            <a:noFill/>
          </a:ln>
        </p:spPr>
        <p:txBody>
          <a:bodyPr wrap="square" rtlCol="0">
            <a:spAutoFit/>
          </a:bodyPr>
          <a:lstStyle/>
          <a:p>
            <a:r>
              <a:rPr lang="es-CO" sz="500" b="1" dirty="0" smtClean="0">
                <a:latin typeface="Arial" panose="020B0604020202020204" pitchFamily="34" charset="0"/>
                <a:cs typeface="Arial" panose="020B0604020202020204" pitchFamily="34" charset="0"/>
              </a:rPr>
              <a:t>Países</a:t>
            </a:r>
            <a:endParaRPr lang="es-CO" sz="500" b="1" dirty="0">
              <a:latin typeface="Arial" panose="020B0604020202020204" pitchFamily="34" charset="0"/>
              <a:cs typeface="Arial" panose="020B0604020202020204" pitchFamily="34" charset="0"/>
            </a:endParaRPr>
          </a:p>
        </p:txBody>
      </p:sp>
      <p:sp>
        <p:nvSpPr>
          <p:cNvPr id="66" name="Rectángulo 65"/>
          <p:cNvSpPr/>
          <p:nvPr/>
        </p:nvSpPr>
        <p:spPr>
          <a:xfrm>
            <a:off x="6281406" y="2449360"/>
            <a:ext cx="552242" cy="2516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CO" sz="400" dirty="0" smtClean="0">
                <a:solidFill>
                  <a:schemeClr val="tx1"/>
                </a:solidFill>
                <a:latin typeface="Arial" panose="020B0604020202020204" pitchFamily="34" charset="0"/>
                <a:cs typeface="Arial" panose="020B0604020202020204" pitchFamily="34" charset="0"/>
              </a:rPr>
              <a:t>Colombia</a:t>
            </a:r>
            <a:endParaRPr lang="es-CO" sz="400" dirty="0">
              <a:solidFill>
                <a:schemeClr val="tx1"/>
              </a:solidFill>
              <a:latin typeface="Arial" panose="020B0604020202020204" pitchFamily="34" charset="0"/>
              <a:cs typeface="Arial" panose="020B0604020202020204" pitchFamily="34" charset="0"/>
            </a:endParaRPr>
          </a:p>
          <a:p>
            <a:r>
              <a:rPr lang="es-CO" sz="400" dirty="0" smtClean="0">
                <a:solidFill>
                  <a:schemeClr val="tx1"/>
                </a:solidFill>
                <a:latin typeface="Arial" panose="020B0604020202020204" pitchFamily="34" charset="0"/>
                <a:cs typeface="Arial" panose="020B0604020202020204" pitchFamily="34" charset="0"/>
              </a:rPr>
              <a:t>España</a:t>
            </a:r>
            <a:endParaRPr lang="es-CO" sz="400" dirty="0">
              <a:solidFill>
                <a:schemeClr val="tx1"/>
              </a:solidFill>
              <a:latin typeface="Arial" panose="020B0604020202020204" pitchFamily="34" charset="0"/>
              <a:cs typeface="Arial" panose="020B0604020202020204" pitchFamily="34" charset="0"/>
            </a:endParaRPr>
          </a:p>
          <a:p>
            <a:r>
              <a:rPr lang="es-CO" sz="400" dirty="0" smtClean="0">
                <a:solidFill>
                  <a:schemeClr val="tx1"/>
                </a:solidFill>
                <a:latin typeface="Arial" panose="020B0604020202020204" pitchFamily="34" charset="0"/>
                <a:cs typeface="Arial" panose="020B0604020202020204" pitchFamily="34" charset="0"/>
              </a:rPr>
              <a:t>Otros…</a:t>
            </a:r>
            <a:endParaRPr lang="es-CO" sz="400" dirty="0">
              <a:solidFill>
                <a:schemeClr val="tx1"/>
              </a:solidFill>
              <a:latin typeface="Arial" panose="020B0604020202020204" pitchFamily="34" charset="0"/>
              <a:cs typeface="Arial" panose="020B0604020202020204" pitchFamily="34" charset="0"/>
            </a:endParaRPr>
          </a:p>
        </p:txBody>
      </p:sp>
      <p:sp>
        <p:nvSpPr>
          <p:cNvPr id="68" name="Rectángulo 67"/>
          <p:cNvSpPr/>
          <p:nvPr/>
        </p:nvSpPr>
        <p:spPr>
          <a:xfrm>
            <a:off x="6324436" y="2489788"/>
            <a:ext cx="440182" cy="652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600">
              <a:solidFill>
                <a:schemeClr val="tx1"/>
              </a:solidFill>
              <a:latin typeface="Arial" panose="020B0604020202020204" pitchFamily="34" charset="0"/>
              <a:cs typeface="Arial" panose="020B0604020202020204" pitchFamily="34" charset="0"/>
            </a:endParaRPr>
          </a:p>
        </p:txBody>
      </p:sp>
      <p:sp>
        <p:nvSpPr>
          <p:cNvPr id="69" name="Elipse 68"/>
          <p:cNvSpPr/>
          <p:nvPr/>
        </p:nvSpPr>
        <p:spPr>
          <a:xfrm>
            <a:off x="6028558" y="2586389"/>
            <a:ext cx="72000" cy="72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0" name="Elipse 69"/>
          <p:cNvSpPr/>
          <p:nvPr/>
        </p:nvSpPr>
        <p:spPr>
          <a:xfrm>
            <a:off x="5788900" y="2586389"/>
            <a:ext cx="72000" cy="7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1830978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198223" y="671155"/>
            <a:ext cx="1947134" cy="528387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7" name="Rectángulo redondeado 6"/>
          <p:cNvSpPr/>
          <p:nvPr/>
        </p:nvSpPr>
        <p:spPr>
          <a:xfrm>
            <a:off x="1433377" y="1646052"/>
            <a:ext cx="1674946" cy="292237"/>
          </a:xfrm>
          <a:prstGeom prst="roundRect">
            <a:avLst/>
          </a:prstGeom>
          <a:solidFill>
            <a:schemeClr val="bg1">
              <a:lumMod val="6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Sub Categoría 1</a:t>
            </a:r>
            <a:endParaRPr lang="es-CO" dirty="0"/>
          </a:p>
        </p:txBody>
      </p:sp>
      <p:sp>
        <p:nvSpPr>
          <p:cNvPr id="8" name="Rectángulo redondeado 7"/>
          <p:cNvSpPr/>
          <p:nvPr/>
        </p:nvSpPr>
        <p:spPr>
          <a:xfrm>
            <a:off x="1433377" y="2053050"/>
            <a:ext cx="1674946" cy="292237"/>
          </a:xfrm>
          <a:prstGeom prst="roundRect">
            <a:avLst/>
          </a:prstGeom>
          <a:solidFill>
            <a:schemeClr val="bg1">
              <a:lumMod val="6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Sub Categoría 2</a:t>
            </a:r>
          </a:p>
        </p:txBody>
      </p:sp>
      <p:sp>
        <p:nvSpPr>
          <p:cNvPr id="9" name="Rectángulo redondeado 8"/>
          <p:cNvSpPr/>
          <p:nvPr/>
        </p:nvSpPr>
        <p:spPr>
          <a:xfrm>
            <a:off x="1433377" y="2440271"/>
            <a:ext cx="1674946" cy="292237"/>
          </a:xfrm>
          <a:prstGeom prst="roundRect">
            <a:avLst/>
          </a:prstGeom>
          <a:solidFill>
            <a:schemeClr val="bg1">
              <a:lumMod val="6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Sub Categoría 3</a:t>
            </a:r>
            <a:endParaRPr lang="es-CO" dirty="0"/>
          </a:p>
        </p:txBody>
      </p:sp>
      <p:sp>
        <p:nvSpPr>
          <p:cNvPr id="16" name="Rectángulo 15"/>
          <p:cNvSpPr/>
          <p:nvPr/>
        </p:nvSpPr>
        <p:spPr>
          <a:xfrm>
            <a:off x="3145356" y="671155"/>
            <a:ext cx="5747184" cy="528387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18" name="Rectángulo 17"/>
          <p:cNvSpPr/>
          <p:nvPr/>
        </p:nvSpPr>
        <p:spPr>
          <a:xfrm>
            <a:off x="8892540" y="671156"/>
            <a:ext cx="1947134" cy="528387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19" name="Elipse 18"/>
          <p:cNvSpPr/>
          <p:nvPr/>
        </p:nvSpPr>
        <p:spPr>
          <a:xfrm>
            <a:off x="4173898" y="766062"/>
            <a:ext cx="360000" cy="3600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0" name="Elipse 19"/>
          <p:cNvSpPr/>
          <p:nvPr/>
        </p:nvSpPr>
        <p:spPr>
          <a:xfrm>
            <a:off x="4756118" y="766062"/>
            <a:ext cx="360000" cy="3600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Elipse 20"/>
          <p:cNvSpPr/>
          <p:nvPr/>
        </p:nvSpPr>
        <p:spPr>
          <a:xfrm>
            <a:off x="5338338" y="766062"/>
            <a:ext cx="360000" cy="36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2" name="Elipse 21"/>
          <p:cNvSpPr/>
          <p:nvPr/>
        </p:nvSpPr>
        <p:spPr>
          <a:xfrm>
            <a:off x="6502778" y="766062"/>
            <a:ext cx="360000" cy="360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3" name="Elipse 22"/>
          <p:cNvSpPr/>
          <p:nvPr/>
        </p:nvSpPr>
        <p:spPr>
          <a:xfrm>
            <a:off x="7084998" y="766062"/>
            <a:ext cx="360000" cy="360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4" name="Elipse 23"/>
          <p:cNvSpPr/>
          <p:nvPr/>
        </p:nvSpPr>
        <p:spPr>
          <a:xfrm>
            <a:off x="5920558" y="766062"/>
            <a:ext cx="360000" cy="360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5" name="CuadroTexto 24"/>
          <p:cNvSpPr txBox="1"/>
          <p:nvPr/>
        </p:nvSpPr>
        <p:spPr>
          <a:xfrm>
            <a:off x="3494926" y="-75419"/>
            <a:ext cx="4851264" cy="369332"/>
          </a:xfrm>
          <a:prstGeom prst="rect">
            <a:avLst/>
          </a:prstGeom>
          <a:noFill/>
        </p:spPr>
        <p:txBody>
          <a:bodyPr wrap="none" rtlCol="0">
            <a:spAutoFit/>
          </a:bodyPr>
          <a:lstStyle/>
          <a:p>
            <a:r>
              <a:rPr lang="es-CO" dirty="0" smtClean="0"/>
              <a:t>MANUAL DE PROTECCION DE DATOS PERSONALES</a:t>
            </a:r>
            <a:endParaRPr lang="es-CO" dirty="0"/>
          </a:p>
        </p:txBody>
      </p:sp>
      <p:sp>
        <p:nvSpPr>
          <p:cNvPr id="37" name="Rectángulo 36"/>
          <p:cNvSpPr/>
          <p:nvPr/>
        </p:nvSpPr>
        <p:spPr>
          <a:xfrm>
            <a:off x="4317918" y="1246227"/>
            <a:ext cx="3470823" cy="4491633"/>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6"/>
          </a:lnRef>
          <a:fillRef idx="1">
            <a:schemeClr val="lt1"/>
          </a:fillRef>
          <a:effectRef idx="0">
            <a:schemeClr val="accent6"/>
          </a:effectRef>
          <a:fontRef idx="minor">
            <a:schemeClr val="dk1"/>
          </a:fontRef>
        </p:style>
        <p:txBody>
          <a:bodyPr lIns="216000" rIns="144000" rtlCol="0" anchor="t"/>
          <a:lstStyle/>
          <a:p>
            <a:pPr algn="ctr"/>
            <a:endParaRPr lang="es-ES" sz="600" b="1" dirty="0" smtClean="0">
              <a:latin typeface="Arial" panose="020B0604020202020204" pitchFamily="34" charset="0"/>
              <a:cs typeface="Arial" panose="020B0604020202020204" pitchFamily="34" charset="0"/>
            </a:endParaRPr>
          </a:p>
          <a:p>
            <a:pPr algn="ctr"/>
            <a:endParaRPr lang="es-ES" sz="600" b="1" dirty="0" smtClean="0">
              <a:latin typeface="Arial" panose="020B0604020202020204" pitchFamily="34" charset="0"/>
              <a:cs typeface="Arial" panose="020B0604020202020204" pitchFamily="34" charset="0"/>
            </a:endParaRPr>
          </a:p>
          <a:p>
            <a:pPr algn="ctr"/>
            <a:endParaRPr lang="es-ES" sz="600" b="1" dirty="0" smtClean="0">
              <a:latin typeface="Arial" panose="020B0604020202020204" pitchFamily="34" charset="0"/>
              <a:cs typeface="Arial" panose="020B0604020202020204" pitchFamily="34" charset="0"/>
            </a:endParaRPr>
          </a:p>
          <a:p>
            <a:pPr algn="ctr"/>
            <a:endParaRPr lang="es-ES" sz="600" b="1" dirty="0" smtClean="0">
              <a:latin typeface="Arial" panose="020B0604020202020204" pitchFamily="34" charset="0"/>
              <a:cs typeface="Arial" panose="020B0604020202020204" pitchFamily="34" charset="0"/>
            </a:endParaRPr>
          </a:p>
          <a:p>
            <a:pPr algn="ctr"/>
            <a:endParaRPr lang="es-ES" sz="600" b="1" dirty="0" smtClean="0">
              <a:latin typeface="Arial" panose="020B0604020202020204" pitchFamily="34" charset="0"/>
              <a:cs typeface="Arial" panose="020B0604020202020204" pitchFamily="34" charset="0"/>
            </a:endParaRPr>
          </a:p>
          <a:p>
            <a:pPr algn="ctr"/>
            <a:endParaRPr lang="es-ES" sz="600" b="1" dirty="0" smtClean="0">
              <a:latin typeface="Arial" panose="020B0604020202020204" pitchFamily="34" charset="0"/>
              <a:cs typeface="Arial" panose="020B0604020202020204" pitchFamily="34" charset="0"/>
            </a:endParaRPr>
          </a:p>
          <a:p>
            <a:pPr algn="ctr"/>
            <a:endParaRPr lang="es-ES" sz="600" b="1" dirty="0" smtClean="0">
              <a:latin typeface="Arial" panose="020B0604020202020204" pitchFamily="34" charset="0"/>
              <a:cs typeface="Arial" panose="020B0604020202020204" pitchFamily="34" charset="0"/>
            </a:endParaRPr>
          </a:p>
          <a:p>
            <a:pPr algn="ctr"/>
            <a:endParaRPr lang="es-ES" sz="600" b="1" dirty="0" smtClean="0">
              <a:latin typeface="Arial" panose="020B0604020202020204" pitchFamily="34" charset="0"/>
              <a:cs typeface="Arial" panose="020B0604020202020204" pitchFamily="34" charset="0"/>
            </a:endParaRPr>
          </a:p>
          <a:p>
            <a:pPr algn="ctr"/>
            <a:r>
              <a:rPr lang="es-ES" sz="600" b="1" dirty="0" smtClean="0">
                <a:latin typeface="Arial" panose="020B0604020202020204" pitchFamily="34" charset="0"/>
                <a:cs typeface="Arial" panose="020B0604020202020204" pitchFamily="34" charset="0"/>
              </a:rPr>
              <a:t>TRANSFERENCIAS INTERNACIONALES (*) (**)</a:t>
            </a:r>
          </a:p>
          <a:p>
            <a:pPr algn="ctr"/>
            <a:endParaRPr lang="es-ES" sz="600" b="1" dirty="0" smtClean="0">
              <a:latin typeface="Arial" panose="020B0604020202020204" pitchFamily="34" charset="0"/>
              <a:cs typeface="Arial" panose="020B0604020202020204" pitchFamily="34" charset="0"/>
            </a:endParaRPr>
          </a:p>
          <a:p>
            <a:pPr algn="just"/>
            <a:r>
              <a:rPr lang="es-ES" sz="600" b="1" dirty="0" smtClean="0">
                <a:latin typeface="Arial" panose="020B0604020202020204" pitchFamily="34" charset="0"/>
                <a:cs typeface="Arial" panose="020B0604020202020204" pitchFamily="34" charset="0"/>
              </a:rPr>
              <a:t>Se realizan transferencias internacionales	SI      NO</a:t>
            </a:r>
          </a:p>
          <a:p>
            <a:pPr algn="just"/>
            <a:endParaRPr lang="es-ES" sz="600" b="1" dirty="0" smtClean="0">
              <a:latin typeface="Arial" panose="020B0604020202020204" pitchFamily="34" charset="0"/>
              <a:cs typeface="Arial" panose="020B0604020202020204" pitchFamily="34" charset="0"/>
            </a:endParaRPr>
          </a:p>
          <a:p>
            <a:pPr algn="just"/>
            <a:r>
              <a:rPr lang="es-ES" sz="600" b="1" dirty="0" smtClean="0">
                <a:latin typeface="Arial" panose="020B0604020202020204" pitchFamily="34" charset="0"/>
                <a:cs typeface="Arial" panose="020B0604020202020204" pitchFamily="34" charset="0"/>
              </a:rPr>
              <a:t>¿Con qué países?...............................................................................................................</a:t>
            </a:r>
          </a:p>
          <a:p>
            <a:pPr algn="just"/>
            <a:endParaRPr lang="es-ES" sz="600" b="1" dirty="0" smtClean="0">
              <a:latin typeface="Arial" panose="020B0604020202020204" pitchFamily="34" charset="0"/>
              <a:cs typeface="Arial" panose="020B0604020202020204" pitchFamily="34" charset="0"/>
            </a:endParaRPr>
          </a:p>
          <a:p>
            <a:pPr algn="just"/>
            <a:r>
              <a:rPr lang="es-ES" sz="600" b="1" dirty="0" smtClean="0">
                <a:latin typeface="Arial" panose="020B0604020202020204" pitchFamily="34" charset="0"/>
                <a:cs typeface="Arial" panose="020B0604020202020204" pitchFamily="34" charset="0"/>
              </a:rPr>
              <a:t>Se ceden las bases de datos     Si        No x	  </a:t>
            </a:r>
          </a:p>
          <a:p>
            <a:pPr algn="just"/>
            <a:r>
              <a:rPr lang="es-ES" sz="600" b="1" dirty="0" smtClean="0">
                <a:latin typeface="Arial" panose="020B0604020202020204" pitchFamily="34" charset="0"/>
                <a:cs typeface="Arial" panose="020B0604020202020204" pitchFamily="34" charset="0"/>
              </a:rPr>
              <a:t>¿A dónde? …………………………………………………......................................................</a:t>
            </a:r>
          </a:p>
          <a:p>
            <a:pPr algn="just"/>
            <a:endParaRPr lang="es-ES" sz="600" b="1" dirty="0" smtClean="0">
              <a:latin typeface="Arial" panose="020B0604020202020204" pitchFamily="34" charset="0"/>
              <a:cs typeface="Arial" panose="020B0604020202020204" pitchFamily="34" charset="0"/>
            </a:endParaRPr>
          </a:p>
          <a:p>
            <a:pPr algn="just">
              <a:tabLst>
                <a:tab pos="180000" algn="l"/>
              </a:tabLst>
            </a:pPr>
            <a:endParaRPr lang="es-ES" sz="600" b="1" dirty="0" smtClean="0">
              <a:latin typeface="Arial" panose="020B0604020202020204" pitchFamily="34" charset="0"/>
              <a:cs typeface="Arial" panose="020B0604020202020204" pitchFamily="34" charset="0"/>
            </a:endParaRPr>
          </a:p>
          <a:p>
            <a:pPr algn="just">
              <a:tabLst>
                <a:tab pos="180000" algn="l"/>
              </a:tabLst>
            </a:pPr>
            <a:endParaRPr lang="es-ES" sz="600" b="1" dirty="0">
              <a:latin typeface="Arial" panose="020B0604020202020204" pitchFamily="34" charset="0"/>
              <a:cs typeface="Arial" panose="020B0604020202020204" pitchFamily="34" charset="0"/>
            </a:endParaRPr>
          </a:p>
          <a:p>
            <a:pPr algn="just">
              <a:tabLst>
                <a:tab pos="180000" algn="l"/>
              </a:tabLst>
            </a:pPr>
            <a:endParaRPr lang="es-ES" sz="600" b="1" dirty="0" smtClean="0">
              <a:latin typeface="Arial" panose="020B0604020202020204" pitchFamily="34" charset="0"/>
              <a:cs typeface="Arial" panose="020B0604020202020204" pitchFamily="34" charset="0"/>
            </a:endParaRPr>
          </a:p>
          <a:p>
            <a:pPr algn="just">
              <a:tabLst>
                <a:tab pos="180000" algn="l"/>
              </a:tabLst>
            </a:pPr>
            <a:endParaRPr lang="es-ES" sz="600" b="1" dirty="0">
              <a:latin typeface="Arial" panose="020B0604020202020204" pitchFamily="34" charset="0"/>
              <a:cs typeface="Arial" panose="020B0604020202020204" pitchFamily="34" charset="0"/>
            </a:endParaRPr>
          </a:p>
          <a:p>
            <a:pPr algn="just">
              <a:tabLst>
                <a:tab pos="180000" algn="l"/>
              </a:tabLst>
            </a:pPr>
            <a:endParaRPr lang="es-ES" sz="600" b="1" dirty="0" smtClean="0">
              <a:latin typeface="Arial" panose="020B0604020202020204" pitchFamily="34" charset="0"/>
              <a:cs typeface="Arial" panose="020B0604020202020204" pitchFamily="34" charset="0"/>
            </a:endParaRPr>
          </a:p>
          <a:p>
            <a:pPr algn="just">
              <a:tabLst>
                <a:tab pos="180000" algn="l"/>
              </a:tabLst>
            </a:pPr>
            <a:endParaRPr lang="es-ES" sz="600" b="1" dirty="0">
              <a:latin typeface="Arial" panose="020B0604020202020204" pitchFamily="34" charset="0"/>
              <a:cs typeface="Arial" panose="020B0604020202020204" pitchFamily="34" charset="0"/>
            </a:endParaRPr>
          </a:p>
          <a:p>
            <a:pPr algn="just">
              <a:tabLst>
                <a:tab pos="180000" algn="l"/>
              </a:tabLst>
            </a:pPr>
            <a:endParaRPr lang="es-ES" sz="600" b="1" dirty="0" smtClean="0">
              <a:latin typeface="Arial" panose="020B0604020202020204" pitchFamily="34" charset="0"/>
              <a:cs typeface="Arial" panose="020B0604020202020204" pitchFamily="34" charset="0"/>
            </a:endParaRPr>
          </a:p>
          <a:p>
            <a:pPr algn="just">
              <a:tabLst>
                <a:tab pos="180000" algn="l"/>
              </a:tabLst>
            </a:pPr>
            <a:endParaRPr lang="es-ES" sz="600" b="1" dirty="0">
              <a:latin typeface="Arial" panose="020B0604020202020204" pitchFamily="34" charset="0"/>
              <a:cs typeface="Arial" panose="020B0604020202020204" pitchFamily="34" charset="0"/>
            </a:endParaRPr>
          </a:p>
          <a:p>
            <a:pPr algn="just">
              <a:tabLst>
                <a:tab pos="180000" algn="l"/>
              </a:tabLst>
            </a:pPr>
            <a:endParaRPr lang="es-ES" sz="600" b="1" dirty="0" smtClean="0">
              <a:latin typeface="Arial" panose="020B0604020202020204" pitchFamily="34" charset="0"/>
              <a:cs typeface="Arial" panose="020B0604020202020204" pitchFamily="34" charset="0"/>
            </a:endParaRPr>
          </a:p>
          <a:p>
            <a:pPr algn="just">
              <a:tabLst>
                <a:tab pos="180000" algn="l"/>
              </a:tabLst>
            </a:pPr>
            <a:endParaRPr lang="es-ES" sz="600" b="1" dirty="0">
              <a:latin typeface="Arial" panose="020B0604020202020204" pitchFamily="34" charset="0"/>
              <a:cs typeface="Arial" panose="020B0604020202020204" pitchFamily="34" charset="0"/>
            </a:endParaRPr>
          </a:p>
          <a:p>
            <a:pPr algn="just">
              <a:tabLst>
                <a:tab pos="180000" algn="l"/>
              </a:tabLst>
            </a:pPr>
            <a:r>
              <a:rPr lang="es-ES" sz="600" b="1" dirty="0" smtClean="0">
                <a:latin typeface="Arial" panose="020B0604020202020204" pitchFamily="34" charset="0"/>
                <a:cs typeface="Arial" panose="020B0604020202020204" pitchFamily="34" charset="0"/>
              </a:rPr>
              <a:t>(*) Transferencia y transmisión de datos. Cuando las transmisiones nacionales e internacionales de datos personales ocurran entre un Responsable y un Encargado para permitir que el Encargado realice el Tratamiento por cuenta del Responsable, podrán hacerse sin informar al Titular y sin su consentimiento, cuando exista un CTD Contrato de Transmisión de Datos (Art. 25 Decreto 1377) cuando se hagan a una jurisdicción que ofrezca estándares de protección adecuados conforme a lo establecido por la Superintendencia de Industria y Comercio (**). </a:t>
            </a:r>
          </a:p>
          <a:p>
            <a:pPr algn="just"/>
            <a:endParaRPr lang="es-ES" sz="600" b="1" dirty="0" smtClean="0">
              <a:latin typeface="Arial" panose="020B0604020202020204" pitchFamily="34" charset="0"/>
              <a:cs typeface="Arial" panose="020B0604020202020204" pitchFamily="34" charset="0"/>
            </a:endParaRPr>
          </a:p>
          <a:p>
            <a:pPr algn="just"/>
            <a:r>
              <a:rPr lang="es-ES" sz="600" b="1" dirty="0" smtClean="0">
                <a:latin typeface="Arial" panose="020B0604020202020204" pitchFamily="34" charset="0"/>
                <a:cs typeface="Arial" panose="020B0604020202020204" pitchFamily="34" charset="0"/>
              </a:rPr>
              <a:t>(**) Artículo 26 Ley 1581 de 2012. Transferencia de datos a terceros países. Se prohíbe la transferencia de datos personales de cualquier tipo a países que no proporcionen niveles adecuados de protección de datos. Se entiende que un país ofrece un nivel adecuado de protección de datos cuando cumpla con los estándares fijados por la  Superintendencia de Industria y Comercio sobre la materia, los cuales en ningún caso podrán ser inferiores a los que la Ley 1581 exige a sus destinatarios..</a:t>
            </a:r>
            <a:endParaRPr lang="es-ES" sz="600" b="1" dirty="0">
              <a:latin typeface="Arial" panose="020B0604020202020204" pitchFamily="34" charset="0"/>
              <a:cs typeface="Arial" panose="020B0604020202020204" pitchFamily="34" charset="0"/>
            </a:endParaRPr>
          </a:p>
        </p:txBody>
      </p:sp>
      <p:sp>
        <p:nvSpPr>
          <p:cNvPr id="38" name="Rectángulo 37"/>
          <p:cNvSpPr/>
          <p:nvPr/>
        </p:nvSpPr>
        <p:spPr>
          <a:xfrm>
            <a:off x="4446270" y="1337310"/>
            <a:ext cx="3234690" cy="41148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9" name="Rectángulo 38"/>
          <p:cNvSpPr/>
          <p:nvPr/>
        </p:nvSpPr>
        <p:spPr>
          <a:xfrm>
            <a:off x="4446431" y="5221101"/>
            <a:ext cx="3234690" cy="41148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0" name="CuadroTexto 39"/>
          <p:cNvSpPr txBox="1"/>
          <p:nvPr/>
        </p:nvSpPr>
        <p:spPr>
          <a:xfrm>
            <a:off x="4773336" y="5226550"/>
            <a:ext cx="2587568" cy="369332"/>
          </a:xfrm>
          <a:prstGeom prst="rect">
            <a:avLst/>
          </a:prstGeom>
          <a:noFill/>
        </p:spPr>
        <p:txBody>
          <a:bodyPr wrap="none" rtlCol="0">
            <a:spAutoFit/>
          </a:bodyPr>
          <a:lstStyle/>
          <a:p>
            <a:r>
              <a:rPr lang="es-CO" dirty="0">
                <a:solidFill>
                  <a:schemeClr val="bg1">
                    <a:lumMod val="75000"/>
                  </a:schemeClr>
                </a:solidFill>
              </a:rPr>
              <a:t>WWW.EMPRESA.COM.CO</a:t>
            </a:r>
          </a:p>
        </p:txBody>
      </p:sp>
      <p:sp>
        <p:nvSpPr>
          <p:cNvPr id="41" name="CuadroTexto 40"/>
          <p:cNvSpPr txBox="1"/>
          <p:nvPr/>
        </p:nvSpPr>
        <p:spPr>
          <a:xfrm>
            <a:off x="5612910" y="1379459"/>
            <a:ext cx="646331" cy="369332"/>
          </a:xfrm>
          <a:prstGeom prst="rect">
            <a:avLst/>
          </a:prstGeom>
          <a:noFill/>
        </p:spPr>
        <p:txBody>
          <a:bodyPr wrap="none" rtlCol="0">
            <a:spAutoFit/>
          </a:bodyPr>
          <a:lstStyle/>
          <a:p>
            <a:r>
              <a:rPr lang="es-CO" dirty="0" smtClean="0">
                <a:solidFill>
                  <a:schemeClr val="bg1">
                    <a:lumMod val="75000"/>
                  </a:schemeClr>
                </a:solidFill>
              </a:rPr>
              <a:t>____</a:t>
            </a:r>
            <a:endParaRPr lang="es-CO" dirty="0">
              <a:solidFill>
                <a:schemeClr val="bg1">
                  <a:lumMod val="75000"/>
                </a:schemeClr>
              </a:solidFill>
            </a:endParaRPr>
          </a:p>
        </p:txBody>
      </p:sp>
      <p:sp>
        <p:nvSpPr>
          <p:cNvPr id="42" name="Rectángulo 41"/>
          <p:cNvSpPr/>
          <p:nvPr/>
        </p:nvSpPr>
        <p:spPr>
          <a:xfrm>
            <a:off x="4533898" y="1407592"/>
            <a:ext cx="582220" cy="293542"/>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3" name="Rectángulo 42"/>
          <p:cNvSpPr/>
          <p:nvPr/>
        </p:nvSpPr>
        <p:spPr>
          <a:xfrm>
            <a:off x="4461510" y="1798320"/>
            <a:ext cx="3234690" cy="3317502"/>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30" name="Imagen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7688" y="1473979"/>
            <a:ext cx="586048" cy="180000"/>
          </a:xfrm>
          <a:prstGeom prst="rect">
            <a:avLst/>
          </a:prstGeom>
        </p:spPr>
      </p:pic>
      <p:sp>
        <p:nvSpPr>
          <p:cNvPr id="47" name="Rectángulo redondeado 46"/>
          <p:cNvSpPr/>
          <p:nvPr/>
        </p:nvSpPr>
        <p:spPr>
          <a:xfrm>
            <a:off x="1282765" y="1246227"/>
            <a:ext cx="1522546" cy="322730"/>
          </a:xfrm>
          <a:prstGeom prst="round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slop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Capítulo#1</a:t>
            </a:r>
            <a:endParaRPr lang="es-CO" dirty="0"/>
          </a:p>
        </p:txBody>
      </p:sp>
      <p:sp>
        <p:nvSpPr>
          <p:cNvPr id="48" name="Rectángulo redondeado 47"/>
          <p:cNvSpPr/>
          <p:nvPr/>
        </p:nvSpPr>
        <p:spPr>
          <a:xfrm>
            <a:off x="1292301" y="2827492"/>
            <a:ext cx="1522546" cy="3227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Capítulo#2</a:t>
            </a:r>
            <a:endParaRPr lang="es-CO" dirty="0"/>
          </a:p>
        </p:txBody>
      </p:sp>
      <p:sp>
        <p:nvSpPr>
          <p:cNvPr id="49" name="Rectángulo redondeado 48"/>
          <p:cNvSpPr/>
          <p:nvPr/>
        </p:nvSpPr>
        <p:spPr>
          <a:xfrm>
            <a:off x="1433377" y="1646052"/>
            <a:ext cx="1674946" cy="292237"/>
          </a:xfrm>
          <a:prstGeom prst="roundRect">
            <a:avLst/>
          </a:prstGeom>
          <a:solidFill>
            <a:srgbClr val="00B050"/>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Ítem 1</a:t>
            </a:r>
            <a:endParaRPr lang="es-CO" dirty="0"/>
          </a:p>
        </p:txBody>
      </p:sp>
      <p:sp>
        <p:nvSpPr>
          <p:cNvPr id="50" name="Rectángulo redondeado 49"/>
          <p:cNvSpPr/>
          <p:nvPr/>
        </p:nvSpPr>
        <p:spPr>
          <a:xfrm>
            <a:off x="1433377" y="2053050"/>
            <a:ext cx="1674946" cy="292237"/>
          </a:xfrm>
          <a:prstGeom prst="roundRect">
            <a:avLst/>
          </a:prstGeom>
          <a:solidFill>
            <a:srgbClr val="00B050"/>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Ítem 2</a:t>
            </a:r>
          </a:p>
        </p:txBody>
      </p:sp>
      <p:sp>
        <p:nvSpPr>
          <p:cNvPr id="51" name="Rectángulo redondeado 50"/>
          <p:cNvSpPr/>
          <p:nvPr/>
        </p:nvSpPr>
        <p:spPr>
          <a:xfrm>
            <a:off x="1433377" y="2440271"/>
            <a:ext cx="1674946" cy="292237"/>
          </a:xfrm>
          <a:prstGeom prst="roundRect">
            <a:avLst/>
          </a:prstGeom>
          <a:solidFill>
            <a:srgbClr val="00B050"/>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Ítem 3</a:t>
            </a:r>
          </a:p>
        </p:txBody>
      </p:sp>
      <p:sp>
        <p:nvSpPr>
          <p:cNvPr id="52" name="Rectángulo redondeado 51"/>
          <p:cNvSpPr/>
          <p:nvPr/>
        </p:nvSpPr>
        <p:spPr>
          <a:xfrm>
            <a:off x="1292301" y="3243577"/>
            <a:ext cx="1522546" cy="322730"/>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Capítulo#3</a:t>
            </a:r>
            <a:endParaRPr lang="es-CO" dirty="0"/>
          </a:p>
        </p:txBody>
      </p:sp>
      <p:sp>
        <p:nvSpPr>
          <p:cNvPr id="53" name="Rectángulo redondeado 52"/>
          <p:cNvSpPr/>
          <p:nvPr/>
        </p:nvSpPr>
        <p:spPr>
          <a:xfrm>
            <a:off x="1292301" y="3691348"/>
            <a:ext cx="1522546" cy="322730"/>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Capítulo#4</a:t>
            </a:r>
            <a:endParaRPr lang="es-CO" dirty="0"/>
          </a:p>
        </p:txBody>
      </p:sp>
      <p:sp>
        <p:nvSpPr>
          <p:cNvPr id="54" name="Rectángulo redondeado 53"/>
          <p:cNvSpPr/>
          <p:nvPr/>
        </p:nvSpPr>
        <p:spPr>
          <a:xfrm>
            <a:off x="1292301" y="4147220"/>
            <a:ext cx="1522546" cy="322730"/>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Capítulo#5</a:t>
            </a:r>
            <a:endParaRPr lang="es-CO" dirty="0"/>
          </a:p>
        </p:txBody>
      </p:sp>
      <p:sp>
        <p:nvSpPr>
          <p:cNvPr id="55" name="Rectángulo redondeado 54"/>
          <p:cNvSpPr/>
          <p:nvPr/>
        </p:nvSpPr>
        <p:spPr>
          <a:xfrm>
            <a:off x="1420401" y="4600767"/>
            <a:ext cx="1136040" cy="238499"/>
          </a:xfrm>
          <a:prstGeom prst="roundRect">
            <a:avLst/>
          </a:prstGeom>
          <a:solidFill>
            <a:schemeClr val="bg1">
              <a:lumMod val="6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100" dirty="0" smtClean="0">
                <a:solidFill>
                  <a:schemeClr val="bg1"/>
                </a:solidFill>
              </a:rPr>
              <a:t>Crear</a:t>
            </a:r>
            <a:endParaRPr lang="es-CO" sz="1100" dirty="0">
              <a:solidFill>
                <a:schemeClr val="bg1"/>
              </a:solidFill>
            </a:endParaRPr>
          </a:p>
        </p:txBody>
      </p:sp>
      <p:sp>
        <p:nvSpPr>
          <p:cNvPr id="56" name="Rectángulo redondeado 55"/>
          <p:cNvSpPr/>
          <p:nvPr/>
        </p:nvSpPr>
        <p:spPr>
          <a:xfrm>
            <a:off x="1420401" y="4887238"/>
            <a:ext cx="1136040" cy="238499"/>
          </a:xfrm>
          <a:prstGeom prst="roundRect">
            <a:avLst/>
          </a:prstGeom>
          <a:solidFill>
            <a:schemeClr val="bg1">
              <a:lumMod val="6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100" dirty="0" smtClean="0">
                <a:solidFill>
                  <a:schemeClr val="bg1"/>
                </a:solidFill>
              </a:rPr>
              <a:t>Editar</a:t>
            </a:r>
            <a:endParaRPr lang="es-CO" sz="1100" dirty="0">
              <a:solidFill>
                <a:schemeClr val="bg1"/>
              </a:solidFill>
            </a:endParaRPr>
          </a:p>
        </p:txBody>
      </p:sp>
      <p:sp>
        <p:nvSpPr>
          <p:cNvPr id="57" name="Rectángulo redondeado 56"/>
          <p:cNvSpPr/>
          <p:nvPr/>
        </p:nvSpPr>
        <p:spPr>
          <a:xfrm>
            <a:off x="1420401" y="5179475"/>
            <a:ext cx="1136040" cy="238499"/>
          </a:xfrm>
          <a:prstGeom prst="roundRect">
            <a:avLst/>
          </a:prstGeom>
          <a:solidFill>
            <a:schemeClr val="bg1">
              <a:lumMod val="6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100" dirty="0" smtClean="0">
                <a:solidFill>
                  <a:schemeClr val="bg1"/>
                </a:solidFill>
              </a:rPr>
              <a:t>Eliminar</a:t>
            </a:r>
            <a:endParaRPr lang="es-CO" sz="1100" dirty="0">
              <a:solidFill>
                <a:schemeClr val="bg1"/>
              </a:solidFill>
            </a:endParaRPr>
          </a:p>
        </p:txBody>
      </p:sp>
      <p:sp>
        <p:nvSpPr>
          <p:cNvPr id="58" name="Rectángulo 57"/>
          <p:cNvSpPr/>
          <p:nvPr/>
        </p:nvSpPr>
        <p:spPr>
          <a:xfrm>
            <a:off x="4574873" y="1954465"/>
            <a:ext cx="2951985" cy="1944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Elipse 1"/>
          <p:cNvSpPr/>
          <p:nvPr/>
        </p:nvSpPr>
        <p:spPr>
          <a:xfrm>
            <a:off x="6453987" y="2219662"/>
            <a:ext cx="72000" cy="72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0" name="Elipse 59"/>
          <p:cNvSpPr/>
          <p:nvPr/>
        </p:nvSpPr>
        <p:spPr>
          <a:xfrm>
            <a:off x="6691626" y="2224831"/>
            <a:ext cx="72000" cy="7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nvGrpSpPr>
          <p:cNvPr id="61" name="Grupo 60"/>
          <p:cNvGrpSpPr/>
          <p:nvPr/>
        </p:nvGrpSpPr>
        <p:grpSpPr>
          <a:xfrm>
            <a:off x="6281405" y="2311891"/>
            <a:ext cx="575253" cy="126423"/>
            <a:chOff x="3883511" y="1667434"/>
            <a:chExt cx="900000" cy="180000"/>
          </a:xfrm>
          <a:solidFill>
            <a:schemeClr val="bg1">
              <a:lumMod val="75000"/>
            </a:schemeClr>
          </a:solidFill>
        </p:grpSpPr>
        <p:sp>
          <p:nvSpPr>
            <p:cNvPr id="62" name="Rectángulo 61"/>
            <p:cNvSpPr/>
            <p:nvPr/>
          </p:nvSpPr>
          <p:spPr>
            <a:xfrm>
              <a:off x="3883511" y="1667434"/>
              <a:ext cx="900000" cy="180000"/>
            </a:xfrm>
            <a:prstGeom prst="rect">
              <a:avLst/>
            </a:prstGeom>
            <a:grp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600">
                <a:solidFill>
                  <a:schemeClr val="tx1"/>
                </a:solidFill>
                <a:latin typeface="Arial" panose="020B0604020202020204" pitchFamily="34" charset="0"/>
                <a:cs typeface="Arial" panose="020B0604020202020204" pitchFamily="34" charset="0"/>
              </a:endParaRPr>
            </a:p>
          </p:txBody>
        </p:sp>
        <p:sp>
          <p:nvSpPr>
            <p:cNvPr id="63" name="Rectángulo 62"/>
            <p:cNvSpPr/>
            <p:nvPr/>
          </p:nvSpPr>
          <p:spPr>
            <a:xfrm>
              <a:off x="4603511" y="1667434"/>
              <a:ext cx="180000" cy="180000"/>
            </a:xfrm>
            <a:prstGeom prst="rect">
              <a:avLst/>
            </a:prstGeom>
            <a:grp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600" dirty="0">
                <a:solidFill>
                  <a:schemeClr val="tx1"/>
                </a:solidFill>
                <a:latin typeface="Arial" panose="020B0604020202020204" pitchFamily="34" charset="0"/>
                <a:cs typeface="Arial" panose="020B0604020202020204" pitchFamily="34" charset="0"/>
              </a:endParaRPr>
            </a:p>
          </p:txBody>
        </p:sp>
        <p:sp>
          <p:nvSpPr>
            <p:cNvPr id="64" name="Triángulo isósceles 63"/>
            <p:cNvSpPr/>
            <p:nvPr/>
          </p:nvSpPr>
          <p:spPr>
            <a:xfrm rot="10800000">
              <a:off x="4639511" y="1703434"/>
              <a:ext cx="108000" cy="108000"/>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600">
                <a:solidFill>
                  <a:schemeClr val="tx1"/>
                </a:solidFill>
                <a:latin typeface="Arial" panose="020B0604020202020204" pitchFamily="34" charset="0"/>
                <a:cs typeface="Arial" panose="020B0604020202020204" pitchFamily="34" charset="0"/>
              </a:endParaRPr>
            </a:p>
          </p:txBody>
        </p:sp>
      </p:grpSp>
      <p:sp>
        <p:nvSpPr>
          <p:cNvPr id="65" name="CuadroTexto 64"/>
          <p:cNvSpPr txBox="1"/>
          <p:nvPr/>
        </p:nvSpPr>
        <p:spPr>
          <a:xfrm>
            <a:off x="6298719" y="2280437"/>
            <a:ext cx="925883" cy="169277"/>
          </a:xfrm>
          <a:prstGeom prst="rect">
            <a:avLst/>
          </a:prstGeom>
          <a:noFill/>
          <a:ln>
            <a:noFill/>
          </a:ln>
        </p:spPr>
        <p:txBody>
          <a:bodyPr wrap="square" rtlCol="0">
            <a:spAutoFit/>
          </a:bodyPr>
          <a:lstStyle/>
          <a:p>
            <a:r>
              <a:rPr lang="es-CO" sz="500" b="1" dirty="0" smtClean="0">
                <a:latin typeface="Arial" panose="020B0604020202020204" pitchFamily="34" charset="0"/>
                <a:cs typeface="Arial" panose="020B0604020202020204" pitchFamily="34" charset="0"/>
              </a:rPr>
              <a:t>Países</a:t>
            </a:r>
            <a:endParaRPr lang="es-CO" sz="500" b="1" dirty="0">
              <a:latin typeface="Arial" panose="020B0604020202020204" pitchFamily="34" charset="0"/>
              <a:cs typeface="Arial" panose="020B0604020202020204" pitchFamily="34" charset="0"/>
            </a:endParaRPr>
          </a:p>
        </p:txBody>
      </p:sp>
      <p:sp>
        <p:nvSpPr>
          <p:cNvPr id="66" name="Rectángulo 65"/>
          <p:cNvSpPr/>
          <p:nvPr/>
        </p:nvSpPr>
        <p:spPr>
          <a:xfrm>
            <a:off x="6281406" y="2449360"/>
            <a:ext cx="552242" cy="2516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CO" sz="400" dirty="0" smtClean="0">
                <a:solidFill>
                  <a:schemeClr val="tx1"/>
                </a:solidFill>
                <a:latin typeface="Arial" panose="020B0604020202020204" pitchFamily="34" charset="0"/>
                <a:cs typeface="Arial" panose="020B0604020202020204" pitchFamily="34" charset="0"/>
              </a:rPr>
              <a:t>Colombia</a:t>
            </a:r>
            <a:endParaRPr lang="es-CO" sz="400" dirty="0">
              <a:solidFill>
                <a:schemeClr val="tx1"/>
              </a:solidFill>
              <a:latin typeface="Arial" panose="020B0604020202020204" pitchFamily="34" charset="0"/>
              <a:cs typeface="Arial" panose="020B0604020202020204" pitchFamily="34" charset="0"/>
            </a:endParaRPr>
          </a:p>
          <a:p>
            <a:r>
              <a:rPr lang="es-CO" sz="400" dirty="0" smtClean="0">
                <a:solidFill>
                  <a:schemeClr val="tx1"/>
                </a:solidFill>
                <a:latin typeface="Arial" panose="020B0604020202020204" pitchFamily="34" charset="0"/>
                <a:cs typeface="Arial" panose="020B0604020202020204" pitchFamily="34" charset="0"/>
              </a:rPr>
              <a:t>España</a:t>
            </a:r>
            <a:endParaRPr lang="es-CO" sz="400" dirty="0">
              <a:solidFill>
                <a:schemeClr val="tx1"/>
              </a:solidFill>
              <a:latin typeface="Arial" panose="020B0604020202020204" pitchFamily="34" charset="0"/>
              <a:cs typeface="Arial" panose="020B0604020202020204" pitchFamily="34" charset="0"/>
            </a:endParaRPr>
          </a:p>
          <a:p>
            <a:r>
              <a:rPr lang="es-CO" sz="400" dirty="0" smtClean="0">
                <a:solidFill>
                  <a:schemeClr val="tx1"/>
                </a:solidFill>
                <a:latin typeface="Arial" panose="020B0604020202020204" pitchFamily="34" charset="0"/>
                <a:cs typeface="Arial" panose="020B0604020202020204" pitchFamily="34" charset="0"/>
              </a:rPr>
              <a:t>Otros…</a:t>
            </a:r>
            <a:endParaRPr lang="es-CO" sz="400" dirty="0">
              <a:solidFill>
                <a:schemeClr val="tx1"/>
              </a:solidFill>
              <a:latin typeface="Arial" panose="020B0604020202020204" pitchFamily="34" charset="0"/>
              <a:cs typeface="Arial" panose="020B0604020202020204" pitchFamily="34" charset="0"/>
            </a:endParaRPr>
          </a:p>
        </p:txBody>
      </p:sp>
      <p:sp>
        <p:nvSpPr>
          <p:cNvPr id="68" name="Rectángulo 67"/>
          <p:cNvSpPr/>
          <p:nvPr/>
        </p:nvSpPr>
        <p:spPr>
          <a:xfrm>
            <a:off x="6324436" y="2489788"/>
            <a:ext cx="440182" cy="652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600">
              <a:solidFill>
                <a:schemeClr val="tx1"/>
              </a:solidFill>
              <a:latin typeface="Arial" panose="020B0604020202020204" pitchFamily="34" charset="0"/>
              <a:cs typeface="Arial" panose="020B0604020202020204" pitchFamily="34" charset="0"/>
            </a:endParaRPr>
          </a:p>
        </p:txBody>
      </p:sp>
      <p:sp>
        <p:nvSpPr>
          <p:cNvPr id="69" name="Elipse 68"/>
          <p:cNvSpPr/>
          <p:nvPr/>
        </p:nvSpPr>
        <p:spPr>
          <a:xfrm>
            <a:off x="6028558" y="2586389"/>
            <a:ext cx="72000" cy="72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0" name="Elipse 69"/>
          <p:cNvSpPr/>
          <p:nvPr/>
        </p:nvSpPr>
        <p:spPr>
          <a:xfrm>
            <a:off x="5788900" y="2586389"/>
            <a:ext cx="72000" cy="7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3" name="Imagen 2"/>
          <p:cNvPicPr>
            <a:picLocks noChangeAspect="1"/>
          </p:cNvPicPr>
          <p:nvPr/>
        </p:nvPicPr>
        <p:blipFill>
          <a:blip r:embed="rId3"/>
          <a:stretch>
            <a:fillRect/>
          </a:stretch>
        </p:blipFill>
        <p:spPr>
          <a:xfrm>
            <a:off x="9294726" y="766062"/>
            <a:ext cx="266700" cy="228600"/>
          </a:xfrm>
          <a:prstGeom prst="rect">
            <a:avLst/>
          </a:prstGeom>
        </p:spPr>
      </p:pic>
      <p:sp>
        <p:nvSpPr>
          <p:cNvPr id="45" name="Llamada rectangular 44"/>
          <p:cNvSpPr/>
          <p:nvPr/>
        </p:nvSpPr>
        <p:spPr>
          <a:xfrm>
            <a:off x="2652630" y="1511105"/>
            <a:ext cx="2490154" cy="3209486"/>
          </a:xfrm>
          <a:prstGeom prst="wedgeRectCallout">
            <a:avLst>
              <a:gd name="adj1" fmla="val 215726"/>
              <a:gd name="adj2" fmla="val -66133"/>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CO" dirty="0" smtClean="0">
                <a:solidFill>
                  <a:schemeClr val="tx1"/>
                </a:solidFill>
              </a:rPr>
              <a:t>Se incluirá un botón de soporta. El cual por el momento será un </a:t>
            </a:r>
            <a:r>
              <a:rPr lang="es-CO" dirty="0" err="1" smtClean="0">
                <a:solidFill>
                  <a:schemeClr val="tx1"/>
                </a:solidFill>
              </a:rPr>
              <a:t>mailto</a:t>
            </a:r>
            <a:r>
              <a:rPr lang="es-CO" dirty="0">
                <a:solidFill>
                  <a:schemeClr val="tx1"/>
                </a:solidFill>
              </a:rPr>
              <a:t> </a:t>
            </a:r>
            <a:r>
              <a:rPr lang="es-CO" dirty="0" smtClean="0">
                <a:solidFill>
                  <a:schemeClr val="tx1"/>
                </a:solidFill>
              </a:rPr>
              <a:t>a un correo determinado. A futuro será un </a:t>
            </a:r>
            <a:r>
              <a:rPr lang="es-CO" dirty="0" err="1" smtClean="0">
                <a:solidFill>
                  <a:schemeClr val="tx1"/>
                </a:solidFill>
              </a:rPr>
              <a:t>contact</a:t>
            </a:r>
            <a:r>
              <a:rPr lang="es-CO" dirty="0" smtClean="0">
                <a:solidFill>
                  <a:schemeClr val="tx1"/>
                </a:solidFill>
              </a:rPr>
              <a:t> chat-</a:t>
            </a:r>
            <a:r>
              <a:rPr lang="es-CO" dirty="0" err="1" smtClean="0">
                <a:solidFill>
                  <a:schemeClr val="tx1"/>
                </a:solidFill>
              </a:rPr>
              <a:t>mobile</a:t>
            </a:r>
            <a:r>
              <a:rPr lang="es-CO" dirty="0" smtClean="0">
                <a:solidFill>
                  <a:schemeClr val="tx1"/>
                </a:solidFill>
              </a:rPr>
              <a:t>-</a:t>
            </a:r>
            <a:r>
              <a:rPr lang="es-CO" dirty="0" err="1" smtClean="0">
                <a:solidFill>
                  <a:schemeClr val="tx1"/>
                </a:solidFill>
              </a:rPr>
              <a:t>telephone-support</a:t>
            </a:r>
            <a:r>
              <a:rPr lang="es-CO" dirty="0" smtClean="0">
                <a:solidFill>
                  <a:schemeClr val="tx1"/>
                </a:solidFill>
              </a:rPr>
              <a:t>, </a:t>
            </a:r>
            <a:r>
              <a:rPr lang="es-CO" dirty="0" err="1" smtClean="0">
                <a:solidFill>
                  <a:schemeClr val="tx1"/>
                </a:solidFill>
              </a:rPr>
              <a:t>etc</a:t>
            </a:r>
            <a:endParaRPr lang="es-CO" dirty="0">
              <a:solidFill>
                <a:schemeClr val="tx1"/>
              </a:solidFill>
            </a:endParaRPr>
          </a:p>
        </p:txBody>
      </p:sp>
    </p:spTree>
    <p:extLst>
      <p:ext uri="{BB962C8B-B14F-4D97-AF65-F5344CB8AC3E}">
        <p14:creationId xmlns:p14="http://schemas.microsoft.com/office/powerpoint/2010/main" val="20154929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19454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6633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621133" y="1025485"/>
            <a:ext cx="1947134" cy="473336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5" name="Rectángulo 4"/>
          <p:cNvSpPr/>
          <p:nvPr/>
        </p:nvSpPr>
        <p:spPr>
          <a:xfrm>
            <a:off x="3622051" y="1025485"/>
            <a:ext cx="7164594" cy="473336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6" name="Rectángulo redondeado 5"/>
          <p:cNvSpPr/>
          <p:nvPr/>
        </p:nvSpPr>
        <p:spPr>
          <a:xfrm>
            <a:off x="1682815" y="1394817"/>
            <a:ext cx="1522546" cy="322730"/>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slop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Capítulo1</a:t>
            </a:r>
            <a:endParaRPr lang="es-CO" dirty="0"/>
          </a:p>
        </p:txBody>
      </p:sp>
      <p:sp>
        <p:nvSpPr>
          <p:cNvPr id="7" name="Rectángulo redondeado 6"/>
          <p:cNvSpPr/>
          <p:nvPr/>
        </p:nvSpPr>
        <p:spPr>
          <a:xfrm>
            <a:off x="1692351" y="2976082"/>
            <a:ext cx="1522546" cy="3227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Categoría 3</a:t>
            </a:r>
            <a:endParaRPr lang="es-CO" dirty="0"/>
          </a:p>
        </p:txBody>
      </p:sp>
      <p:sp>
        <p:nvSpPr>
          <p:cNvPr id="8" name="Rectángulo redondeado 7"/>
          <p:cNvSpPr/>
          <p:nvPr/>
        </p:nvSpPr>
        <p:spPr>
          <a:xfrm>
            <a:off x="1833427" y="1794642"/>
            <a:ext cx="1674946" cy="292237"/>
          </a:xfrm>
          <a:prstGeom prst="roundRect">
            <a:avLst/>
          </a:prstGeom>
          <a:solidFill>
            <a:schemeClr val="bg1">
              <a:lumMod val="6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Sub Categoría 1</a:t>
            </a:r>
            <a:endParaRPr lang="es-CO" dirty="0"/>
          </a:p>
        </p:txBody>
      </p:sp>
      <p:sp>
        <p:nvSpPr>
          <p:cNvPr id="9" name="Rectángulo redondeado 8"/>
          <p:cNvSpPr/>
          <p:nvPr/>
        </p:nvSpPr>
        <p:spPr>
          <a:xfrm>
            <a:off x="1833427" y="2201640"/>
            <a:ext cx="1674946" cy="292237"/>
          </a:xfrm>
          <a:prstGeom prst="roundRect">
            <a:avLst/>
          </a:prstGeom>
          <a:solidFill>
            <a:schemeClr val="bg1">
              <a:lumMod val="6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Sub Categoría 2</a:t>
            </a:r>
          </a:p>
        </p:txBody>
      </p:sp>
      <p:sp>
        <p:nvSpPr>
          <p:cNvPr id="10" name="Rectángulo redondeado 9"/>
          <p:cNvSpPr/>
          <p:nvPr/>
        </p:nvSpPr>
        <p:spPr>
          <a:xfrm>
            <a:off x="1833427" y="2588861"/>
            <a:ext cx="1674946" cy="292237"/>
          </a:xfrm>
          <a:prstGeom prst="roundRect">
            <a:avLst/>
          </a:prstGeom>
          <a:solidFill>
            <a:schemeClr val="bg1">
              <a:lumMod val="6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Sub Categoría 3</a:t>
            </a:r>
            <a:endParaRPr lang="es-CO" dirty="0"/>
          </a:p>
        </p:txBody>
      </p:sp>
      <p:sp>
        <p:nvSpPr>
          <p:cNvPr id="11" name="Rectángulo redondeado 10"/>
          <p:cNvSpPr/>
          <p:nvPr/>
        </p:nvSpPr>
        <p:spPr>
          <a:xfrm>
            <a:off x="1692351" y="3392167"/>
            <a:ext cx="1522546" cy="3227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Categoría 4</a:t>
            </a:r>
            <a:endParaRPr lang="es-CO" dirty="0"/>
          </a:p>
        </p:txBody>
      </p:sp>
      <p:sp>
        <p:nvSpPr>
          <p:cNvPr id="12" name="Rectángulo redondeado 11"/>
          <p:cNvSpPr/>
          <p:nvPr/>
        </p:nvSpPr>
        <p:spPr>
          <a:xfrm>
            <a:off x="1692351" y="3839938"/>
            <a:ext cx="1522546" cy="3227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Categoría 5</a:t>
            </a:r>
            <a:endParaRPr lang="es-CO" dirty="0"/>
          </a:p>
        </p:txBody>
      </p:sp>
      <p:sp>
        <p:nvSpPr>
          <p:cNvPr id="13" name="Rectángulo redondeado 12"/>
          <p:cNvSpPr/>
          <p:nvPr/>
        </p:nvSpPr>
        <p:spPr>
          <a:xfrm>
            <a:off x="1692351" y="4295810"/>
            <a:ext cx="1522546" cy="3227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Categoría 6</a:t>
            </a:r>
            <a:endParaRPr lang="es-CO" dirty="0"/>
          </a:p>
        </p:txBody>
      </p:sp>
      <p:sp>
        <p:nvSpPr>
          <p:cNvPr id="14" name="Rectángulo redondeado 13"/>
          <p:cNvSpPr/>
          <p:nvPr/>
        </p:nvSpPr>
        <p:spPr>
          <a:xfrm>
            <a:off x="4005731" y="5258177"/>
            <a:ext cx="1674946" cy="292237"/>
          </a:xfrm>
          <a:prstGeom prst="roundRect">
            <a:avLst/>
          </a:prstGeom>
          <a:solidFill>
            <a:schemeClr val="bg1">
              <a:lumMod val="6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bg1"/>
                </a:solidFill>
              </a:rPr>
              <a:t>Guardar</a:t>
            </a:r>
            <a:endParaRPr lang="es-CO" dirty="0">
              <a:solidFill>
                <a:schemeClr val="bg1"/>
              </a:solidFill>
            </a:endParaRPr>
          </a:p>
        </p:txBody>
      </p:sp>
      <p:sp>
        <p:nvSpPr>
          <p:cNvPr id="15" name="Rectángulo redondeado 14"/>
          <p:cNvSpPr/>
          <p:nvPr/>
        </p:nvSpPr>
        <p:spPr>
          <a:xfrm>
            <a:off x="8639455" y="5256777"/>
            <a:ext cx="1674946" cy="292237"/>
          </a:xfrm>
          <a:prstGeom prst="roundRect">
            <a:avLst/>
          </a:prstGeom>
          <a:solidFill>
            <a:schemeClr val="bg1">
              <a:lumMod val="6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bg1"/>
                </a:solidFill>
              </a:rPr>
              <a:t>Cancelar</a:t>
            </a:r>
            <a:endParaRPr lang="es-CO" dirty="0">
              <a:solidFill>
                <a:schemeClr val="bg1"/>
              </a:solidFill>
            </a:endParaRPr>
          </a:p>
        </p:txBody>
      </p:sp>
      <p:sp>
        <p:nvSpPr>
          <p:cNvPr id="16" name="Rectángulo 15"/>
          <p:cNvSpPr/>
          <p:nvPr/>
        </p:nvSpPr>
        <p:spPr>
          <a:xfrm>
            <a:off x="3859437" y="1258372"/>
            <a:ext cx="6548647" cy="369992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CuadroTexto 16"/>
          <p:cNvSpPr txBox="1"/>
          <p:nvPr/>
        </p:nvSpPr>
        <p:spPr>
          <a:xfrm>
            <a:off x="4005732" y="1502661"/>
            <a:ext cx="4238512" cy="261610"/>
          </a:xfrm>
          <a:prstGeom prst="rect">
            <a:avLst/>
          </a:prstGeom>
          <a:noFill/>
        </p:spPr>
        <p:txBody>
          <a:bodyPr wrap="square" rtlCol="0">
            <a:spAutoFit/>
          </a:bodyPr>
          <a:lstStyle/>
          <a:p>
            <a:r>
              <a:rPr lang="es-CO" sz="1100" b="1" dirty="0" smtClean="0">
                <a:solidFill>
                  <a:schemeClr val="bg1"/>
                </a:solidFill>
              </a:rPr>
              <a:t>NOMBRE		Descripción</a:t>
            </a:r>
            <a:endParaRPr lang="es-CO" sz="1100" b="1" dirty="0">
              <a:solidFill>
                <a:schemeClr val="bg1"/>
              </a:solidFill>
            </a:endParaRPr>
          </a:p>
        </p:txBody>
      </p:sp>
      <p:sp>
        <p:nvSpPr>
          <p:cNvPr id="18" name="CuadroTexto 17"/>
          <p:cNvSpPr txBox="1"/>
          <p:nvPr/>
        </p:nvSpPr>
        <p:spPr>
          <a:xfrm>
            <a:off x="4005732" y="1868076"/>
            <a:ext cx="6200000" cy="1107996"/>
          </a:xfrm>
          <a:prstGeom prst="rect">
            <a:avLst/>
          </a:prstGeom>
          <a:solidFill>
            <a:schemeClr val="bg1">
              <a:lumMod val="85000"/>
            </a:schemeClr>
          </a:solidFill>
        </p:spPr>
        <p:txBody>
          <a:bodyPr wrap="square" rtlCol="0">
            <a:spAutoFit/>
          </a:bodyPr>
          <a:lstStyle/>
          <a:p>
            <a:r>
              <a:rPr lang="es-CO" sz="1100" b="1" dirty="0" smtClean="0">
                <a:solidFill>
                  <a:schemeClr val="bg1"/>
                </a:solidFill>
              </a:rPr>
              <a:t>Sub Categoría 1		Descripción Sub-Categoría</a:t>
            </a:r>
          </a:p>
          <a:p>
            <a:endParaRPr lang="es-CO" sz="1100" b="1" dirty="0" smtClean="0">
              <a:solidFill>
                <a:schemeClr val="bg1"/>
              </a:solidFill>
            </a:endParaRPr>
          </a:p>
          <a:p>
            <a:r>
              <a:rPr lang="es-CO" sz="1100" b="1" dirty="0">
                <a:solidFill>
                  <a:schemeClr val="bg1"/>
                </a:solidFill>
              </a:rPr>
              <a:t>Sub Categoría </a:t>
            </a:r>
            <a:r>
              <a:rPr lang="es-CO" sz="1100" b="1" dirty="0" smtClean="0">
                <a:solidFill>
                  <a:schemeClr val="bg1"/>
                </a:solidFill>
              </a:rPr>
              <a:t>2</a:t>
            </a:r>
            <a:r>
              <a:rPr lang="es-CO" sz="1100" b="1" dirty="0">
                <a:solidFill>
                  <a:schemeClr val="bg1"/>
                </a:solidFill>
              </a:rPr>
              <a:t>		Descripción </a:t>
            </a:r>
            <a:r>
              <a:rPr lang="es-CO" sz="1100" b="1" dirty="0" smtClean="0">
                <a:solidFill>
                  <a:schemeClr val="bg1"/>
                </a:solidFill>
              </a:rPr>
              <a:t>Sub-Categoría</a:t>
            </a:r>
            <a:endParaRPr lang="es-CO" sz="1100" b="1" dirty="0">
              <a:solidFill>
                <a:schemeClr val="bg1"/>
              </a:solidFill>
            </a:endParaRPr>
          </a:p>
          <a:p>
            <a:endParaRPr lang="es-CO" sz="1100" b="1" dirty="0" smtClean="0">
              <a:solidFill>
                <a:schemeClr val="bg1"/>
              </a:solidFill>
            </a:endParaRPr>
          </a:p>
          <a:p>
            <a:r>
              <a:rPr lang="es-CO" sz="1100" b="1" dirty="0">
                <a:solidFill>
                  <a:schemeClr val="bg1"/>
                </a:solidFill>
              </a:rPr>
              <a:t>Sub </a:t>
            </a:r>
            <a:r>
              <a:rPr lang="es-CO" sz="1100" b="1" dirty="0" smtClean="0">
                <a:solidFill>
                  <a:schemeClr val="bg1"/>
                </a:solidFill>
              </a:rPr>
              <a:t>Categoría3		Descripción Sub-Categoría</a:t>
            </a:r>
          </a:p>
          <a:p>
            <a:endParaRPr lang="es-CO" sz="1100" b="1" dirty="0">
              <a:solidFill>
                <a:schemeClr val="bg1"/>
              </a:solidFill>
            </a:endParaRPr>
          </a:p>
        </p:txBody>
      </p:sp>
      <p:sp>
        <p:nvSpPr>
          <p:cNvPr id="19" name="Rectángulo redondeado 18"/>
          <p:cNvSpPr/>
          <p:nvPr/>
        </p:nvSpPr>
        <p:spPr>
          <a:xfrm>
            <a:off x="4277815" y="3899638"/>
            <a:ext cx="2560774" cy="263030"/>
          </a:xfrm>
          <a:prstGeom prst="roundRect">
            <a:avLst/>
          </a:prstGeom>
          <a:solidFill>
            <a:schemeClr val="bg1">
              <a:lumMod val="6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dirty="0" smtClean="0">
                <a:solidFill>
                  <a:schemeClr val="bg1"/>
                </a:solidFill>
              </a:rPr>
              <a:t>Crear Nueva Sub-Categoría</a:t>
            </a:r>
            <a:endParaRPr lang="es-CO" dirty="0">
              <a:solidFill>
                <a:schemeClr val="bg1"/>
              </a:solidFill>
            </a:endParaRPr>
          </a:p>
        </p:txBody>
      </p:sp>
      <p:sp>
        <p:nvSpPr>
          <p:cNvPr id="20" name="Rectángulo redondeado 19"/>
          <p:cNvSpPr/>
          <p:nvPr/>
        </p:nvSpPr>
        <p:spPr>
          <a:xfrm>
            <a:off x="7876686" y="1879032"/>
            <a:ext cx="601579" cy="207847"/>
          </a:xfrm>
          <a:prstGeom prst="roundRect">
            <a:avLst/>
          </a:prstGeom>
          <a:solidFill>
            <a:schemeClr val="bg1">
              <a:lumMod val="6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100" dirty="0" smtClean="0">
                <a:solidFill>
                  <a:schemeClr val="bg1"/>
                </a:solidFill>
              </a:rPr>
              <a:t>Editar</a:t>
            </a:r>
            <a:endParaRPr lang="es-CO" sz="1100" dirty="0">
              <a:solidFill>
                <a:schemeClr val="bg1"/>
              </a:solidFill>
            </a:endParaRPr>
          </a:p>
        </p:txBody>
      </p:sp>
      <p:sp>
        <p:nvSpPr>
          <p:cNvPr id="21" name="Rectángulo redondeado 20"/>
          <p:cNvSpPr/>
          <p:nvPr/>
        </p:nvSpPr>
        <p:spPr>
          <a:xfrm>
            <a:off x="8715651" y="1894132"/>
            <a:ext cx="767530" cy="192747"/>
          </a:xfrm>
          <a:prstGeom prst="roundRect">
            <a:avLst/>
          </a:prstGeom>
          <a:solidFill>
            <a:schemeClr val="bg1">
              <a:lumMod val="6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200" dirty="0" smtClean="0">
                <a:solidFill>
                  <a:schemeClr val="bg1"/>
                </a:solidFill>
              </a:rPr>
              <a:t>Eliminar</a:t>
            </a:r>
            <a:endParaRPr lang="es-CO" dirty="0">
              <a:solidFill>
                <a:schemeClr val="bg1"/>
              </a:solidFill>
            </a:endParaRPr>
          </a:p>
        </p:txBody>
      </p:sp>
      <p:sp>
        <p:nvSpPr>
          <p:cNvPr id="22" name="Rectángulo redondeado 21"/>
          <p:cNvSpPr/>
          <p:nvPr/>
        </p:nvSpPr>
        <p:spPr>
          <a:xfrm>
            <a:off x="7870433" y="2215842"/>
            <a:ext cx="601579" cy="207847"/>
          </a:xfrm>
          <a:prstGeom prst="roundRect">
            <a:avLst/>
          </a:prstGeom>
          <a:solidFill>
            <a:schemeClr val="bg1">
              <a:lumMod val="6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100" dirty="0" smtClean="0">
                <a:solidFill>
                  <a:schemeClr val="bg1"/>
                </a:solidFill>
              </a:rPr>
              <a:t>Editar</a:t>
            </a:r>
            <a:endParaRPr lang="es-CO" sz="1100" dirty="0">
              <a:solidFill>
                <a:schemeClr val="bg1"/>
              </a:solidFill>
            </a:endParaRPr>
          </a:p>
        </p:txBody>
      </p:sp>
      <p:sp>
        <p:nvSpPr>
          <p:cNvPr id="23" name="Rectángulo redondeado 22"/>
          <p:cNvSpPr/>
          <p:nvPr/>
        </p:nvSpPr>
        <p:spPr>
          <a:xfrm>
            <a:off x="8709398" y="2230942"/>
            <a:ext cx="767530" cy="192747"/>
          </a:xfrm>
          <a:prstGeom prst="roundRect">
            <a:avLst/>
          </a:prstGeom>
          <a:solidFill>
            <a:schemeClr val="bg1">
              <a:lumMod val="6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200" dirty="0" smtClean="0">
                <a:solidFill>
                  <a:schemeClr val="bg1"/>
                </a:solidFill>
              </a:rPr>
              <a:t>Eliminar</a:t>
            </a:r>
            <a:endParaRPr lang="es-CO" dirty="0">
              <a:solidFill>
                <a:schemeClr val="bg1"/>
              </a:solidFill>
            </a:endParaRPr>
          </a:p>
        </p:txBody>
      </p:sp>
      <p:sp>
        <p:nvSpPr>
          <p:cNvPr id="24" name="Rectángulo redondeado 23"/>
          <p:cNvSpPr/>
          <p:nvPr/>
        </p:nvSpPr>
        <p:spPr>
          <a:xfrm>
            <a:off x="7870433" y="2580824"/>
            <a:ext cx="601579" cy="207847"/>
          </a:xfrm>
          <a:prstGeom prst="roundRect">
            <a:avLst/>
          </a:prstGeom>
          <a:solidFill>
            <a:schemeClr val="bg1">
              <a:lumMod val="6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100" dirty="0" smtClean="0">
                <a:solidFill>
                  <a:schemeClr val="bg1"/>
                </a:solidFill>
              </a:rPr>
              <a:t>Editar</a:t>
            </a:r>
            <a:endParaRPr lang="es-CO" sz="1100" dirty="0">
              <a:solidFill>
                <a:schemeClr val="bg1"/>
              </a:solidFill>
            </a:endParaRPr>
          </a:p>
        </p:txBody>
      </p:sp>
      <p:sp>
        <p:nvSpPr>
          <p:cNvPr id="25" name="Rectángulo redondeado 24"/>
          <p:cNvSpPr/>
          <p:nvPr/>
        </p:nvSpPr>
        <p:spPr>
          <a:xfrm>
            <a:off x="8709398" y="2595924"/>
            <a:ext cx="767530" cy="192747"/>
          </a:xfrm>
          <a:prstGeom prst="roundRect">
            <a:avLst/>
          </a:prstGeom>
          <a:solidFill>
            <a:schemeClr val="bg1">
              <a:lumMod val="6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200" dirty="0" smtClean="0">
                <a:solidFill>
                  <a:schemeClr val="bg1"/>
                </a:solidFill>
              </a:rPr>
              <a:t>Eliminar</a:t>
            </a:r>
            <a:endParaRPr lang="es-CO" dirty="0">
              <a:solidFill>
                <a:schemeClr val="bg1"/>
              </a:solidFill>
            </a:endParaRPr>
          </a:p>
        </p:txBody>
      </p:sp>
      <p:sp>
        <p:nvSpPr>
          <p:cNvPr id="26" name="Rectángulo 25"/>
          <p:cNvSpPr/>
          <p:nvPr/>
        </p:nvSpPr>
        <p:spPr>
          <a:xfrm>
            <a:off x="4005732" y="3607321"/>
            <a:ext cx="4238512" cy="697923"/>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7" name="Rectángulo 26"/>
          <p:cNvSpPr/>
          <p:nvPr/>
        </p:nvSpPr>
        <p:spPr>
          <a:xfrm>
            <a:off x="4005731" y="1356188"/>
            <a:ext cx="5941817" cy="1749104"/>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8" name="Rectángulo redondeado 27"/>
          <p:cNvSpPr/>
          <p:nvPr/>
        </p:nvSpPr>
        <p:spPr>
          <a:xfrm>
            <a:off x="1820451" y="4886517"/>
            <a:ext cx="1136040" cy="238499"/>
          </a:xfrm>
          <a:prstGeom prst="roundRect">
            <a:avLst/>
          </a:prstGeom>
          <a:solidFill>
            <a:schemeClr val="bg1">
              <a:lumMod val="6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100" dirty="0" smtClean="0">
                <a:solidFill>
                  <a:schemeClr val="bg1"/>
                </a:solidFill>
              </a:rPr>
              <a:t>Crear</a:t>
            </a:r>
            <a:endParaRPr lang="es-CO" sz="1100" dirty="0">
              <a:solidFill>
                <a:schemeClr val="bg1"/>
              </a:solidFill>
            </a:endParaRPr>
          </a:p>
        </p:txBody>
      </p:sp>
      <p:sp>
        <p:nvSpPr>
          <p:cNvPr id="29" name="Rectángulo redondeado 28"/>
          <p:cNvSpPr/>
          <p:nvPr/>
        </p:nvSpPr>
        <p:spPr>
          <a:xfrm>
            <a:off x="1820451" y="5172988"/>
            <a:ext cx="1136040" cy="238499"/>
          </a:xfrm>
          <a:prstGeom prst="roundRect">
            <a:avLst/>
          </a:prstGeom>
          <a:solidFill>
            <a:schemeClr val="bg1">
              <a:lumMod val="6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100" dirty="0" smtClean="0">
                <a:solidFill>
                  <a:schemeClr val="bg1"/>
                </a:solidFill>
              </a:rPr>
              <a:t>Editar</a:t>
            </a:r>
            <a:endParaRPr lang="es-CO" sz="1100" dirty="0">
              <a:solidFill>
                <a:schemeClr val="bg1"/>
              </a:solidFill>
            </a:endParaRPr>
          </a:p>
        </p:txBody>
      </p:sp>
      <p:sp>
        <p:nvSpPr>
          <p:cNvPr id="30" name="Rectángulo redondeado 29"/>
          <p:cNvSpPr/>
          <p:nvPr/>
        </p:nvSpPr>
        <p:spPr>
          <a:xfrm>
            <a:off x="1820451" y="5465225"/>
            <a:ext cx="1136040" cy="238499"/>
          </a:xfrm>
          <a:prstGeom prst="roundRect">
            <a:avLst/>
          </a:prstGeom>
          <a:solidFill>
            <a:schemeClr val="bg1">
              <a:lumMod val="6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100" dirty="0" smtClean="0">
                <a:solidFill>
                  <a:schemeClr val="bg1"/>
                </a:solidFill>
              </a:rPr>
              <a:t>Eliminar</a:t>
            </a:r>
            <a:endParaRPr lang="es-CO" sz="1100" dirty="0">
              <a:solidFill>
                <a:schemeClr val="bg1"/>
              </a:solidFill>
            </a:endParaRPr>
          </a:p>
        </p:txBody>
      </p:sp>
    </p:spTree>
    <p:extLst>
      <p:ext uri="{BB962C8B-B14F-4D97-AF65-F5344CB8AC3E}">
        <p14:creationId xmlns:p14="http://schemas.microsoft.com/office/powerpoint/2010/main" val="1797207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0" y="1301262"/>
            <a:ext cx="12192000" cy="5556738"/>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 name="Rectángulo 1"/>
          <p:cNvSpPr/>
          <p:nvPr/>
        </p:nvSpPr>
        <p:spPr>
          <a:xfrm>
            <a:off x="0" y="1301262"/>
            <a:ext cx="2657856" cy="5293848"/>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Rectángulo 5"/>
          <p:cNvSpPr/>
          <p:nvPr/>
        </p:nvSpPr>
        <p:spPr>
          <a:xfrm>
            <a:off x="9534144" y="1301262"/>
            <a:ext cx="2657856" cy="529384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Rectángulo 2"/>
          <p:cNvSpPr/>
          <p:nvPr/>
        </p:nvSpPr>
        <p:spPr>
          <a:xfrm>
            <a:off x="0" y="6595110"/>
            <a:ext cx="12192000" cy="26289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redondeado 6"/>
          <p:cNvSpPr/>
          <p:nvPr/>
        </p:nvSpPr>
        <p:spPr>
          <a:xfrm>
            <a:off x="468630" y="2057400"/>
            <a:ext cx="1863090" cy="37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redondeado 7"/>
          <p:cNvSpPr/>
          <p:nvPr/>
        </p:nvSpPr>
        <p:spPr>
          <a:xfrm>
            <a:off x="468630" y="2562225"/>
            <a:ext cx="1863090" cy="37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redondeado 8"/>
          <p:cNvSpPr/>
          <p:nvPr/>
        </p:nvSpPr>
        <p:spPr>
          <a:xfrm>
            <a:off x="468630" y="3067050"/>
            <a:ext cx="1863090" cy="37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Rectángulo redondeado 9"/>
          <p:cNvSpPr/>
          <p:nvPr/>
        </p:nvSpPr>
        <p:spPr>
          <a:xfrm>
            <a:off x="468630" y="3570996"/>
            <a:ext cx="1863090" cy="37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Elipse 11"/>
          <p:cNvSpPr/>
          <p:nvPr/>
        </p:nvSpPr>
        <p:spPr>
          <a:xfrm>
            <a:off x="4173898" y="1486152"/>
            <a:ext cx="360000" cy="3600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Elipse 12"/>
          <p:cNvSpPr/>
          <p:nvPr/>
        </p:nvSpPr>
        <p:spPr>
          <a:xfrm>
            <a:off x="4756118" y="1486152"/>
            <a:ext cx="360000" cy="3600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Elipse 13"/>
          <p:cNvSpPr/>
          <p:nvPr/>
        </p:nvSpPr>
        <p:spPr>
          <a:xfrm>
            <a:off x="5338338" y="1486152"/>
            <a:ext cx="360000" cy="36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Elipse 14"/>
          <p:cNvSpPr/>
          <p:nvPr/>
        </p:nvSpPr>
        <p:spPr>
          <a:xfrm>
            <a:off x="6502778" y="1486152"/>
            <a:ext cx="360000" cy="36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Elipse 15"/>
          <p:cNvSpPr/>
          <p:nvPr/>
        </p:nvSpPr>
        <p:spPr>
          <a:xfrm>
            <a:off x="7084998" y="1486152"/>
            <a:ext cx="360000" cy="36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Elipse 16"/>
          <p:cNvSpPr/>
          <p:nvPr/>
        </p:nvSpPr>
        <p:spPr>
          <a:xfrm>
            <a:off x="5920558" y="1486152"/>
            <a:ext cx="360000" cy="36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9" name="Rectángulo 18"/>
          <p:cNvSpPr/>
          <p:nvPr/>
        </p:nvSpPr>
        <p:spPr>
          <a:xfrm>
            <a:off x="5338338" y="2602290"/>
            <a:ext cx="942220" cy="58843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0" name="Rectángulo 19"/>
          <p:cNvSpPr/>
          <p:nvPr/>
        </p:nvSpPr>
        <p:spPr>
          <a:xfrm>
            <a:off x="5327544" y="3616896"/>
            <a:ext cx="942220" cy="58843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Rectángulo 20"/>
          <p:cNvSpPr/>
          <p:nvPr/>
        </p:nvSpPr>
        <p:spPr>
          <a:xfrm>
            <a:off x="4109207" y="3642156"/>
            <a:ext cx="942220" cy="58843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2" name="Rectángulo 21"/>
          <p:cNvSpPr/>
          <p:nvPr/>
        </p:nvSpPr>
        <p:spPr>
          <a:xfrm>
            <a:off x="6585861" y="3632193"/>
            <a:ext cx="942220" cy="58843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nvGrpSpPr>
          <p:cNvPr id="25" name="Grupo 24"/>
          <p:cNvGrpSpPr/>
          <p:nvPr/>
        </p:nvGrpSpPr>
        <p:grpSpPr>
          <a:xfrm>
            <a:off x="9744728" y="2023935"/>
            <a:ext cx="2182987" cy="3774360"/>
            <a:chOff x="9729216" y="1846152"/>
            <a:chExt cx="2182987" cy="3774360"/>
          </a:xfrm>
        </p:grpSpPr>
        <p:sp>
          <p:nvSpPr>
            <p:cNvPr id="23" name="Rectángulo 22"/>
            <p:cNvSpPr/>
            <p:nvPr/>
          </p:nvSpPr>
          <p:spPr>
            <a:xfrm>
              <a:off x="9729216" y="2057400"/>
              <a:ext cx="2182987" cy="3563112"/>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4" name="Rectángulo 23"/>
            <p:cNvSpPr/>
            <p:nvPr/>
          </p:nvSpPr>
          <p:spPr>
            <a:xfrm>
              <a:off x="9729216" y="1846152"/>
              <a:ext cx="1362184" cy="21124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solidFill>
                    <a:srgbClr val="FF0000"/>
                  </a:solidFill>
                </a:rPr>
                <a:t>Diagramas</a:t>
              </a:r>
              <a:endParaRPr lang="es-CO" dirty="0"/>
            </a:p>
          </p:txBody>
        </p:sp>
      </p:grpSp>
      <p:grpSp>
        <p:nvGrpSpPr>
          <p:cNvPr id="46" name="Grupo 45"/>
          <p:cNvGrpSpPr/>
          <p:nvPr/>
        </p:nvGrpSpPr>
        <p:grpSpPr>
          <a:xfrm>
            <a:off x="10641353" y="3060977"/>
            <a:ext cx="1072896" cy="968706"/>
            <a:chOff x="7644384" y="2023935"/>
            <a:chExt cx="1621536" cy="1547061"/>
          </a:xfrm>
        </p:grpSpPr>
        <p:sp>
          <p:nvSpPr>
            <p:cNvPr id="37" name="Rectángulo 36"/>
            <p:cNvSpPr/>
            <p:nvPr/>
          </p:nvSpPr>
          <p:spPr>
            <a:xfrm>
              <a:off x="7644384" y="2023935"/>
              <a:ext cx="1621536" cy="1547061"/>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8" name="Rectángulo 37"/>
            <p:cNvSpPr/>
            <p:nvPr/>
          </p:nvSpPr>
          <p:spPr>
            <a:xfrm>
              <a:off x="8286621" y="2245995"/>
              <a:ext cx="331463" cy="3162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9" name="Rectángulo 38"/>
            <p:cNvSpPr/>
            <p:nvPr/>
          </p:nvSpPr>
          <p:spPr>
            <a:xfrm>
              <a:off x="7851648" y="2750820"/>
              <a:ext cx="513733" cy="1885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0" name="Rectángulo 39"/>
            <p:cNvSpPr/>
            <p:nvPr/>
          </p:nvSpPr>
          <p:spPr>
            <a:xfrm>
              <a:off x="8558784" y="2719021"/>
              <a:ext cx="513733" cy="1885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2" name="Rectángulo 41"/>
            <p:cNvSpPr/>
            <p:nvPr/>
          </p:nvSpPr>
          <p:spPr>
            <a:xfrm>
              <a:off x="7851648" y="3067050"/>
              <a:ext cx="89947" cy="2178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3" name="Rectángulo 42"/>
            <p:cNvSpPr/>
            <p:nvPr/>
          </p:nvSpPr>
          <p:spPr>
            <a:xfrm>
              <a:off x="8201421" y="3067050"/>
              <a:ext cx="89947" cy="2178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4" name="Rectángulo 43"/>
            <p:cNvSpPr/>
            <p:nvPr/>
          </p:nvSpPr>
          <p:spPr>
            <a:xfrm>
              <a:off x="8614289" y="3021458"/>
              <a:ext cx="89947" cy="2178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5" name="Rectángulo 44"/>
            <p:cNvSpPr/>
            <p:nvPr/>
          </p:nvSpPr>
          <p:spPr>
            <a:xfrm>
              <a:off x="8916066" y="3037797"/>
              <a:ext cx="89947" cy="2178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grpSp>
        <p:nvGrpSpPr>
          <p:cNvPr id="57" name="Grupo 56"/>
          <p:cNvGrpSpPr/>
          <p:nvPr/>
        </p:nvGrpSpPr>
        <p:grpSpPr>
          <a:xfrm>
            <a:off x="10694831" y="4651563"/>
            <a:ext cx="1086208" cy="1012791"/>
            <a:chOff x="7528081" y="4417731"/>
            <a:chExt cx="1621536" cy="1547061"/>
          </a:xfrm>
        </p:grpSpPr>
        <p:grpSp>
          <p:nvGrpSpPr>
            <p:cNvPr id="47" name="Grupo 46"/>
            <p:cNvGrpSpPr/>
            <p:nvPr/>
          </p:nvGrpSpPr>
          <p:grpSpPr>
            <a:xfrm>
              <a:off x="7528081" y="4417731"/>
              <a:ext cx="1621536" cy="1547061"/>
              <a:chOff x="7644384" y="2023935"/>
              <a:chExt cx="1621536" cy="1547061"/>
            </a:xfrm>
          </p:grpSpPr>
          <p:sp>
            <p:nvSpPr>
              <p:cNvPr id="48" name="Rectángulo 47"/>
              <p:cNvSpPr/>
              <p:nvPr/>
            </p:nvSpPr>
            <p:spPr>
              <a:xfrm>
                <a:off x="7644384" y="2023935"/>
                <a:ext cx="1621536" cy="1547061"/>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9" name="Rectángulo 48"/>
              <p:cNvSpPr/>
              <p:nvPr/>
            </p:nvSpPr>
            <p:spPr>
              <a:xfrm>
                <a:off x="8286621" y="2245995"/>
                <a:ext cx="331463" cy="3162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0" name="Rectángulo 49"/>
              <p:cNvSpPr/>
              <p:nvPr/>
            </p:nvSpPr>
            <p:spPr>
              <a:xfrm>
                <a:off x="7851648" y="2750820"/>
                <a:ext cx="513733" cy="1885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1" name="Rectángulo 50"/>
              <p:cNvSpPr/>
              <p:nvPr/>
            </p:nvSpPr>
            <p:spPr>
              <a:xfrm>
                <a:off x="8558784" y="2719021"/>
                <a:ext cx="513733" cy="1885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
          <p:nvSpPr>
            <p:cNvPr id="56" name="Rectángulo 55"/>
            <p:cNvSpPr/>
            <p:nvPr/>
          </p:nvSpPr>
          <p:spPr>
            <a:xfrm>
              <a:off x="8079182" y="5528241"/>
              <a:ext cx="513733" cy="1885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
        <p:nvSpPr>
          <p:cNvPr id="58" name="CuadroTexto 57"/>
          <p:cNvSpPr txBox="1"/>
          <p:nvPr/>
        </p:nvSpPr>
        <p:spPr>
          <a:xfrm>
            <a:off x="9784080" y="2609789"/>
            <a:ext cx="1744452" cy="369332"/>
          </a:xfrm>
          <a:prstGeom prst="rect">
            <a:avLst/>
          </a:prstGeom>
          <a:noFill/>
        </p:spPr>
        <p:txBody>
          <a:bodyPr wrap="none" rtlCol="0">
            <a:spAutoFit/>
          </a:bodyPr>
          <a:lstStyle/>
          <a:p>
            <a:r>
              <a:rPr lang="es-CO" dirty="0" smtClean="0"/>
              <a:t>Diagrama Base 1</a:t>
            </a:r>
            <a:endParaRPr lang="es-CO" dirty="0"/>
          </a:p>
        </p:txBody>
      </p:sp>
      <p:sp>
        <p:nvSpPr>
          <p:cNvPr id="59" name="CuadroTexto 58"/>
          <p:cNvSpPr txBox="1"/>
          <p:nvPr/>
        </p:nvSpPr>
        <p:spPr>
          <a:xfrm>
            <a:off x="9784080" y="4273296"/>
            <a:ext cx="1744452" cy="369332"/>
          </a:xfrm>
          <a:prstGeom prst="rect">
            <a:avLst/>
          </a:prstGeom>
          <a:noFill/>
        </p:spPr>
        <p:txBody>
          <a:bodyPr wrap="none" rtlCol="0">
            <a:spAutoFit/>
          </a:bodyPr>
          <a:lstStyle/>
          <a:p>
            <a:r>
              <a:rPr lang="es-CO" dirty="0" smtClean="0"/>
              <a:t>Diagrama Base 2</a:t>
            </a:r>
            <a:endParaRPr lang="es-CO" dirty="0"/>
          </a:p>
        </p:txBody>
      </p:sp>
      <p:sp>
        <p:nvSpPr>
          <p:cNvPr id="61" name="Más 60"/>
          <p:cNvSpPr/>
          <p:nvPr/>
        </p:nvSpPr>
        <p:spPr>
          <a:xfrm>
            <a:off x="1215138" y="3936492"/>
            <a:ext cx="370074" cy="364617"/>
          </a:xfrm>
          <a:prstGeom prst="mathPlus">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2" name="Flecha doblada hacia arriba 61"/>
          <p:cNvSpPr/>
          <p:nvPr/>
        </p:nvSpPr>
        <p:spPr>
          <a:xfrm rot="5400000">
            <a:off x="340664" y="3218499"/>
            <a:ext cx="360000" cy="360000"/>
          </a:xfrm>
          <a:prstGeom prst="ben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962087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621133" y="1025485"/>
            <a:ext cx="1947134" cy="473336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5" name="Rectángulo 4"/>
          <p:cNvSpPr/>
          <p:nvPr/>
        </p:nvSpPr>
        <p:spPr>
          <a:xfrm>
            <a:off x="3622051" y="1025485"/>
            <a:ext cx="7164594" cy="473336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6" name="Rectángulo redondeado 5"/>
          <p:cNvSpPr/>
          <p:nvPr/>
        </p:nvSpPr>
        <p:spPr>
          <a:xfrm>
            <a:off x="1682815" y="1394817"/>
            <a:ext cx="1522546" cy="322730"/>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slop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Capítulo1</a:t>
            </a:r>
            <a:endParaRPr lang="es-CO" dirty="0"/>
          </a:p>
        </p:txBody>
      </p:sp>
      <p:sp>
        <p:nvSpPr>
          <p:cNvPr id="7" name="Rectángulo redondeado 6"/>
          <p:cNvSpPr/>
          <p:nvPr/>
        </p:nvSpPr>
        <p:spPr>
          <a:xfrm>
            <a:off x="1692351" y="2976082"/>
            <a:ext cx="1522546" cy="3227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Categoría 3</a:t>
            </a:r>
            <a:endParaRPr lang="es-CO" dirty="0"/>
          </a:p>
        </p:txBody>
      </p:sp>
      <p:sp>
        <p:nvSpPr>
          <p:cNvPr id="8" name="Rectángulo redondeado 7"/>
          <p:cNvSpPr/>
          <p:nvPr/>
        </p:nvSpPr>
        <p:spPr>
          <a:xfrm>
            <a:off x="1833427" y="1794642"/>
            <a:ext cx="1674946" cy="292237"/>
          </a:xfrm>
          <a:prstGeom prst="roundRect">
            <a:avLst/>
          </a:prstGeom>
          <a:solidFill>
            <a:schemeClr val="bg1">
              <a:lumMod val="6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Sub Categoría 1</a:t>
            </a:r>
            <a:endParaRPr lang="es-CO" dirty="0"/>
          </a:p>
        </p:txBody>
      </p:sp>
      <p:sp>
        <p:nvSpPr>
          <p:cNvPr id="9" name="Rectángulo redondeado 8"/>
          <p:cNvSpPr/>
          <p:nvPr/>
        </p:nvSpPr>
        <p:spPr>
          <a:xfrm>
            <a:off x="1833427" y="2201640"/>
            <a:ext cx="1674946" cy="292237"/>
          </a:xfrm>
          <a:prstGeom prst="roundRect">
            <a:avLst/>
          </a:prstGeom>
          <a:solidFill>
            <a:schemeClr val="bg1">
              <a:lumMod val="6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Sub Categoría 2</a:t>
            </a:r>
          </a:p>
        </p:txBody>
      </p:sp>
      <p:sp>
        <p:nvSpPr>
          <p:cNvPr id="10" name="Rectángulo redondeado 9"/>
          <p:cNvSpPr/>
          <p:nvPr/>
        </p:nvSpPr>
        <p:spPr>
          <a:xfrm>
            <a:off x="1833427" y="2588861"/>
            <a:ext cx="1674946" cy="292237"/>
          </a:xfrm>
          <a:prstGeom prst="roundRect">
            <a:avLst/>
          </a:prstGeom>
          <a:solidFill>
            <a:schemeClr val="bg1">
              <a:lumMod val="6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Sub Categoría 3</a:t>
            </a:r>
            <a:endParaRPr lang="es-CO" dirty="0"/>
          </a:p>
        </p:txBody>
      </p:sp>
      <p:sp>
        <p:nvSpPr>
          <p:cNvPr id="11" name="Rectángulo redondeado 10"/>
          <p:cNvSpPr/>
          <p:nvPr/>
        </p:nvSpPr>
        <p:spPr>
          <a:xfrm>
            <a:off x="1692351" y="3392167"/>
            <a:ext cx="1522546" cy="3227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Categoría 4</a:t>
            </a:r>
            <a:endParaRPr lang="es-CO" dirty="0"/>
          </a:p>
        </p:txBody>
      </p:sp>
      <p:sp>
        <p:nvSpPr>
          <p:cNvPr id="12" name="Rectángulo redondeado 11"/>
          <p:cNvSpPr/>
          <p:nvPr/>
        </p:nvSpPr>
        <p:spPr>
          <a:xfrm>
            <a:off x="1692351" y="3839938"/>
            <a:ext cx="1522546" cy="3227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Categoría 5</a:t>
            </a:r>
            <a:endParaRPr lang="es-CO" dirty="0"/>
          </a:p>
        </p:txBody>
      </p:sp>
      <p:sp>
        <p:nvSpPr>
          <p:cNvPr id="13" name="Rectángulo redondeado 12"/>
          <p:cNvSpPr/>
          <p:nvPr/>
        </p:nvSpPr>
        <p:spPr>
          <a:xfrm>
            <a:off x="1692351" y="4295810"/>
            <a:ext cx="1522546" cy="3227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Categoría 6</a:t>
            </a:r>
            <a:endParaRPr lang="es-CO" dirty="0"/>
          </a:p>
        </p:txBody>
      </p:sp>
      <p:sp>
        <p:nvSpPr>
          <p:cNvPr id="14" name="Rectángulo redondeado 13"/>
          <p:cNvSpPr/>
          <p:nvPr/>
        </p:nvSpPr>
        <p:spPr>
          <a:xfrm>
            <a:off x="4005731" y="5258177"/>
            <a:ext cx="1674946" cy="292237"/>
          </a:xfrm>
          <a:prstGeom prst="roundRect">
            <a:avLst/>
          </a:prstGeom>
          <a:solidFill>
            <a:schemeClr val="bg1">
              <a:lumMod val="6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bg1"/>
                </a:solidFill>
              </a:rPr>
              <a:t>Guardar</a:t>
            </a:r>
            <a:endParaRPr lang="es-CO" dirty="0">
              <a:solidFill>
                <a:schemeClr val="bg1"/>
              </a:solidFill>
            </a:endParaRPr>
          </a:p>
        </p:txBody>
      </p:sp>
      <p:sp>
        <p:nvSpPr>
          <p:cNvPr id="15" name="Rectángulo redondeado 14"/>
          <p:cNvSpPr/>
          <p:nvPr/>
        </p:nvSpPr>
        <p:spPr>
          <a:xfrm>
            <a:off x="8639455" y="5256777"/>
            <a:ext cx="1674946" cy="292237"/>
          </a:xfrm>
          <a:prstGeom prst="roundRect">
            <a:avLst/>
          </a:prstGeom>
          <a:solidFill>
            <a:schemeClr val="bg1">
              <a:lumMod val="6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bg1"/>
                </a:solidFill>
              </a:rPr>
              <a:t>Cancelar</a:t>
            </a:r>
            <a:endParaRPr lang="es-CO" dirty="0">
              <a:solidFill>
                <a:schemeClr val="bg1"/>
              </a:solidFill>
            </a:endParaRPr>
          </a:p>
        </p:txBody>
      </p:sp>
      <p:sp>
        <p:nvSpPr>
          <p:cNvPr id="16" name="Rectángulo 15"/>
          <p:cNvSpPr/>
          <p:nvPr/>
        </p:nvSpPr>
        <p:spPr>
          <a:xfrm>
            <a:off x="3859437" y="1258372"/>
            <a:ext cx="6548647" cy="369992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CuadroTexto 16"/>
          <p:cNvSpPr txBox="1"/>
          <p:nvPr/>
        </p:nvSpPr>
        <p:spPr>
          <a:xfrm>
            <a:off x="4005732" y="1502661"/>
            <a:ext cx="4238512" cy="261610"/>
          </a:xfrm>
          <a:prstGeom prst="rect">
            <a:avLst/>
          </a:prstGeom>
          <a:noFill/>
        </p:spPr>
        <p:txBody>
          <a:bodyPr wrap="square" rtlCol="0">
            <a:spAutoFit/>
          </a:bodyPr>
          <a:lstStyle/>
          <a:p>
            <a:r>
              <a:rPr lang="es-CO" sz="1100" b="1" dirty="0" smtClean="0">
                <a:solidFill>
                  <a:schemeClr val="bg1"/>
                </a:solidFill>
              </a:rPr>
              <a:t>NOMBRE		Descripción</a:t>
            </a:r>
            <a:endParaRPr lang="es-CO" sz="1100" b="1" dirty="0">
              <a:solidFill>
                <a:schemeClr val="bg1"/>
              </a:solidFill>
            </a:endParaRPr>
          </a:p>
        </p:txBody>
      </p:sp>
      <p:sp>
        <p:nvSpPr>
          <p:cNvPr id="18" name="CuadroTexto 17"/>
          <p:cNvSpPr txBox="1"/>
          <p:nvPr/>
        </p:nvSpPr>
        <p:spPr>
          <a:xfrm>
            <a:off x="4005732" y="1868076"/>
            <a:ext cx="6200000" cy="1107996"/>
          </a:xfrm>
          <a:prstGeom prst="rect">
            <a:avLst/>
          </a:prstGeom>
          <a:solidFill>
            <a:schemeClr val="bg1">
              <a:lumMod val="85000"/>
            </a:schemeClr>
          </a:solidFill>
        </p:spPr>
        <p:txBody>
          <a:bodyPr wrap="square" rtlCol="0">
            <a:spAutoFit/>
          </a:bodyPr>
          <a:lstStyle/>
          <a:p>
            <a:r>
              <a:rPr lang="es-CO" sz="1100" b="1" dirty="0" smtClean="0">
                <a:solidFill>
                  <a:schemeClr val="bg1"/>
                </a:solidFill>
              </a:rPr>
              <a:t>Sub Categoría 1		Descripción Sub-Categoría</a:t>
            </a:r>
          </a:p>
          <a:p>
            <a:endParaRPr lang="es-CO" sz="1100" b="1" dirty="0" smtClean="0">
              <a:solidFill>
                <a:schemeClr val="bg1"/>
              </a:solidFill>
            </a:endParaRPr>
          </a:p>
          <a:p>
            <a:r>
              <a:rPr lang="es-CO" sz="1100" b="1" dirty="0">
                <a:solidFill>
                  <a:schemeClr val="bg1"/>
                </a:solidFill>
              </a:rPr>
              <a:t>Sub Categoría </a:t>
            </a:r>
            <a:r>
              <a:rPr lang="es-CO" sz="1100" b="1" dirty="0" smtClean="0">
                <a:solidFill>
                  <a:schemeClr val="bg1"/>
                </a:solidFill>
              </a:rPr>
              <a:t>2</a:t>
            </a:r>
            <a:r>
              <a:rPr lang="es-CO" sz="1100" b="1" dirty="0">
                <a:solidFill>
                  <a:schemeClr val="bg1"/>
                </a:solidFill>
              </a:rPr>
              <a:t>		Descripción </a:t>
            </a:r>
            <a:r>
              <a:rPr lang="es-CO" sz="1100" b="1" dirty="0" smtClean="0">
                <a:solidFill>
                  <a:schemeClr val="bg1"/>
                </a:solidFill>
              </a:rPr>
              <a:t>Sub-Categoría</a:t>
            </a:r>
            <a:endParaRPr lang="es-CO" sz="1100" b="1" dirty="0">
              <a:solidFill>
                <a:schemeClr val="bg1"/>
              </a:solidFill>
            </a:endParaRPr>
          </a:p>
          <a:p>
            <a:endParaRPr lang="es-CO" sz="1100" b="1" dirty="0" smtClean="0">
              <a:solidFill>
                <a:schemeClr val="bg1"/>
              </a:solidFill>
            </a:endParaRPr>
          </a:p>
          <a:p>
            <a:r>
              <a:rPr lang="es-CO" sz="1100" b="1" dirty="0">
                <a:solidFill>
                  <a:schemeClr val="bg1"/>
                </a:solidFill>
              </a:rPr>
              <a:t>Sub </a:t>
            </a:r>
            <a:r>
              <a:rPr lang="es-CO" sz="1100" b="1" dirty="0" smtClean="0">
                <a:solidFill>
                  <a:schemeClr val="bg1"/>
                </a:solidFill>
              </a:rPr>
              <a:t>Categoría3		Descripción Sub-Categoría</a:t>
            </a:r>
          </a:p>
          <a:p>
            <a:endParaRPr lang="es-CO" sz="1100" b="1" dirty="0">
              <a:solidFill>
                <a:schemeClr val="bg1"/>
              </a:solidFill>
            </a:endParaRPr>
          </a:p>
        </p:txBody>
      </p:sp>
      <p:sp>
        <p:nvSpPr>
          <p:cNvPr id="19" name="Rectángulo redondeado 18"/>
          <p:cNvSpPr/>
          <p:nvPr/>
        </p:nvSpPr>
        <p:spPr>
          <a:xfrm>
            <a:off x="4277815" y="3899638"/>
            <a:ext cx="2560774" cy="263030"/>
          </a:xfrm>
          <a:prstGeom prst="roundRect">
            <a:avLst/>
          </a:prstGeom>
          <a:solidFill>
            <a:schemeClr val="bg1">
              <a:lumMod val="6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dirty="0" smtClean="0">
                <a:solidFill>
                  <a:schemeClr val="bg1"/>
                </a:solidFill>
              </a:rPr>
              <a:t>Crear Nueva Sub-Categoría</a:t>
            </a:r>
            <a:endParaRPr lang="es-CO" dirty="0">
              <a:solidFill>
                <a:schemeClr val="bg1"/>
              </a:solidFill>
            </a:endParaRPr>
          </a:p>
        </p:txBody>
      </p:sp>
      <p:sp>
        <p:nvSpPr>
          <p:cNvPr id="20" name="Rectángulo redondeado 19"/>
          <p:cNvSpPr/>
          <p:nvPr/>
        </p:nvSpPr>
        <p:spPr>
          <a:xfrm>
            <a:off x="7876686" y="1879032"/>
            <a:ext cx="601579" cy="207847"/>
          </a:xfrm>
          <a:prstGeom prst="roundRect">
            <a:avLst/>
          </a:prstGeom>
          <a:solidFill>
            <a:schemeClr val="bg1">
              <a:lumMod val="6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100" dirty="0" smtClean="0">
                <a:solidFill>
                  <a:schemeClr val="bg1"/>
                </a:solidFill>
              </a:rPr>
              <a:t>Editar</a:t>
            </a:r>
            <a:endParaRPr lang="es-CO" sz="1100" dirty="0">
              <a:solidFill>
                <a:schemeClr val="bg1"/>
              </a:solidFill>
            </a:endParaRPr>
          </a:p>
        </p:txBody>
      </p:sp>
      <p:sp>
        <p:nvSpPr>
          <p:cNvPr id="21" name="Rectángulo redondeado 20"/>
          <p:cNvSpPr/>
          <p:nvPr/>
        </p:nvSpPr>
        <p:spPr>
          <a:xfrm>
            <a:off x="8715651" y="1894132"/>
            <a:ext cx="767530" cy="192747"/>
          </a:xfrm>
          <a:prstGeom prst="roundRect">
            <a:avLst/>
          </a:prstGeom>
          <a:solidFill>
            <a:schemeClr val="bg1">
              <a:lumMod val="6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200" dirty="0" smtClean="0">
                <a:solidFill>
                  <a:schemeClr val="bg1"/>
                </a:solidFill>
              </a:rPr>
              <a:t>Eliminar</a:t>
            </a:r>
            <a:endParaRPr lang="es-CO" dirty="0">
              <a:solidFill>
                <a:schemeClr val="bg1"/>
              </a:solidFill>
            </a:endParaRPr>
          </a:p>
        </p:txBody>
      </p:sp>
      <p:sp>
        <p:nvSpPr>
          <p:cNvPr id="22" name="Rectángulo redondeado 21"/>
          <p:cNvSpPr/>
          <p:nvPr/>
        </p:nvSpPr>
        <p:spPr>
          <a:xfrm>
            <a:off x="7870433" y="2215842"/>
            <a:ext cx="601579" cy="207847"/>
          </a:xfrm>
          <a:prstGeom prst="roundRect">
            <a:avLst/>
          </a:prstGeom>
          <a:solidFill>
            <a:schemeClr val="bg1">
              <a:lumMod val="6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100" dirty="0" smtClean="0">
                <a:solidFill>
                  <a:schemeClr val="bg1"/>
                </a:solidFill>
              </a:rPr>
              <a:t>Editar</a:t>
            </a:r>
            <a:endParaRPr lang="es-CO" sz="1100" dirty="0">
              <a:solidFill>
                <a:schemeClr val="bg1"/>
              </a:solidFill>
            </a:endParaRPr>
          </a:p>
        </p:txBody>
      </p:sp>
      <p:sp>
        <p:nvSpPr>
          <p:cNvPr id="23" name="Rectángulo redondeado 22"/>
          <p:cNvSpPr/>
          <p:nvPr/>
        </p:nvSpPr>
        <p:spPr>
          <a:xfrm>
            <a:off x="8709398" y="2230942"/>
            <a:ext cx="767530" cy="192747"/>
          </a:xfrm>
          <a:prstGeom prst="roundRect">
            <a:avLst/>
          </a:prstGeom>
          <a:solidFill>
            <a:schemeClr val="bg1">
              <a:lumMod val="6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200" dirty="0" smtClean="0">
                <a:solidFill>
                  <a:schemeClr val="bg1"/>
                </a:solidFill>
              </a:rPr>
              <a:t>Eliminar</a:t>
            </a:r>
            <a:endParaRPr lang="es-CO" dirty="0">
              <a:solidFill>
                <a:schemeClr val="bg1"/>
              </a:solidFill>
            </a:endParaRPr>
          </a:p>
        </p:txBody>
      </p:sp>
      <p:sp>
        <p:nvSpPr>
          <p:cNvPr id="24" name="Rectángulo redondeado 23"/>
          <p:cNvSpPr/>
          <p:nvPr/>
        </p:nvSpPr>
        <p:spPr>
          <a:xfrm>
            <a:off x="7870433" y="2580824"/>
            <a:ext cx="601579" cy="207847"/>
          </a:xfrm>
          <a:prstGeom prst="roundRect">
            <a:avLst/>
          </a:prstGeom>
          <a:solidFill>
            <a:schemeClr val="bg1">
              <a:lumMod val="6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100" dirty="0" smtClean="0">
                <a:solidFill>
                  <a:schemeClr val="bg1"/>
                </a:solidFill>
              </a:rPr>
              <a:t>Editar</a:t>
            </a:r>
            <a:endParaRPr lang="es-CO" sz="1100" dirty="0">
              <a:solidFill>
                <a:schemeClr val="bg1"/>
              </a:solidFill>
            </a:endParaRPr>
          </a:p>
        </p:txBody>
      </p:sp>
      <p:sp>
        <p:nvSpPr>
          <p:cNvPr id="25" name="Rectángulo redondeado 24"/>
          <p:cNvSpPr/>
          <p:nvPr/>
        </p:nvSpPr>
        <p:spPr>
          <a:xfrm>
            <a:off x="8709398" y="2595924"/>
            <a:ext cx="767530" cy="192747"/>
          </a:xfrm>
          <a:prstGeom prst="roundRect">
            <a:avLst/>
          </a:prstGeom>
          <a:solidFill>
            <a:schemeClr val="bg1">
              <a:lumMod val="6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200" dirty="0" smtClean="0">
                <a:solidFill>
                  <a:schemeClr val="bg1"/>
                </a:solidFill>
              </a:rPr>
              <a:t>Eliminar</a:t>
            </a:r>
            <a:endParaRPr lang="es-CO" dirty="0">
              <a:solidFill>
                <a:schemeClr val="bg1"/>
              </a:solidFill>
            </a:endParaRPr>
          </a:p>
        </p:txBody>
      </p:sp>
      <p:sp>
        <p:nvSpPr>
          <p:cNvPr id="26" name="Rectángulo 25"/>
          <p:cNvSpPr/>
          <p:nvPr/>
        </p:nvSpPr>
        <p:spPr>
          <a:xfrm>
            <a:off x="4005732" y="3607321"/>
            <a:ext cx="4238512" cy="697923"/>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7" name="Rectángulo 26"/>
          <p:cNvSpPr/>
          <p:nvPr/>
        </p:nvSpPr>
        <p:spPr>
          <a:xfrm>
            <a:off x="4005731" y="1356188"/>
            <a:ext cx="5941817" cy="1749104"/>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8" name="Rectángulo redondeado 27"/>
          <p:cNvSpPr/>
          <p:nvPr/>
        </p:nvSpPr>
        <p:spPr>
          <a:xfrm>
            <a:off x="1820451" y="4886517"/>
            <a:ext cx="1136040" cy="238499"/>
          </a:xfrm>
          <a:prstGeom prst="roundRect">
            <a:avLst/>
          </a:prstGeom>
          <a:solidFill>
            <a:schemeClr val="bg1">
              <a:lumMod val="6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100" dirty="0" smtClean="0">
                <a:solidFill>
                  <a:schemeClr val="bg1"/>
                </a:solidFill>
              </a:rPr>
              <a:t>Crear</a:t>
            </a:r>
            <a:endParaRPr lang="es-CO" sz="1100" dirty="0">
              <a:solidFill>
                <a:schemeClr val="bg1"/>
              </a:solidFill>
            </a:endParaRPr>
          </a:p>
        </p:txBody>
      </p:sp>
      <p:sp>
        <p:nvSpPr>
          <p:cNvPr id="29" name="Rectángulo redondeado 28"/>
          <p:cNvSpPr/>
          <p:nvPr/>
        </p:nvSpPr>
        <p:spPr>
          <a:xfrm>
            <a:off x="1820451" y="5172988"/>
            <a:ext cx="1136040" cy="238499"/>
          </a:xfrm>
          <a:prstGeom prst="roundRect">
            <a:avLst/>
          </a:prstGeom>
          <a:solidFill>
            <a:schemeClr val="bg1">
              <a:lumMod val="6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100" dirty="0" smtClean="0">
                <a:solidFill>
                  <a:schemeClr val="bg1"/>
                </a:solidFill>
              </a:rPr>
              <a:t>Editar</a:t>
            </a:r>
            <a:endParaRPr lang="es-CO" sz="1100" dirty="0">
              <a:solidFill>
                <a:schemeClr val="bg1"/>
              </a:solidFill>
            </a:endParaRPr>
          </a:p>
        </p:txBody>
      </p:sp>
      <p:sp>
        <p:nvSpPr>
          <p:cNvPr id="30" name="Rectángulo redondeado 29"/>
          <p:cNvSpPr/>
          <p:nvPr/>
        </p:nvSpPr>
        <p:spPr>
          <a:xfrm>
            <a:off x="1820451" y="5465225"/>
            <a:ext cx="1136040" cy="238499"/>
          </a:xfrm>
          <a:prstGeom prst="roundRect">
            <a:avLst/>
          </a:prstGeom>
          <a:solidFill>
            <a:schemeClr val="bg1">
              <a:lumMod val="6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100" dirty="0" smtClean="0">
                <a:solidFill>
                  <a:schemeClr val="bg1"/>
                </a:solidFill>
              </a:rPr>
              <a:t>Eliminar</a:t>
            </a:r>
            <a:endParaRPr lang="es-CO" sz="1100" dirty="0">
              <a:solidFill>
                <a:schemeClr val="bg1"/>
              </a:solidFill>
            </a:endParaRPr>
          </a:p>
        </p:txBody>
      </p:sp>
    </p:spTree>
    <p:extLst>
      <p:ext uri="{BB962C8B-B14F-4D97-AF65-F5344CB8AC3E}">
        <p14:creationId xmlns:p14="http://schemas.microsoft.com/office/powerpoint/2010/main" val="36776399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198223" y="671155"/>
            <a:ext cx="1947134" cy="528387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16" name="Rectángulo 15"/>
          <p:cNvSpPr/>
          <p:nvPr/>
        </p:nvSpPr>
        <p:spPr>
          <a:xfrm>
            <a:off x="3145356" y="671155"/>
            <a:ext cx="5747184" cy="528387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18" name="Rectángulo 17"/>
          <p:cNvSpPr/>
          <p:nvPr/>
        </p:nvSpPr>
        <p:spPr>
          <a:xfrm>
            <a:off x="8892540" y="671156"/>
            <a:ext cx="1947134" cy="528387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19" name="Elipse 18"/>
          <p:cNvSpPr/>
          <p:nvPr/>
        </p:nvSpPr>
        <p:spPr>
          <a:xfrm>
            <a:off x="4173898" y="766062"/>
            <a:ext cx="360000" cy="3600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0" name="Elipse 19"/>
          <p:cNvSpPr/>
          <p:nvPr/>
        </p:nvSpPr>
        <p:spPr>
          <a:xfrm>
            <a:off x="4756118" y="766062"/>
            <a:ext cx="360000" cy="3600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Elipse 20"/>
          <p:cNvSpPr/>
          <p:nvPr/>
        </p:nvSpPr>
        <p:spPr>
          <a:xfrm>
            <a:off x="5338338" y="766062"/>
            <a:ext cx="360000" cy="36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2" name="Elipse 21"/>
          <p:cNvSpPr/>
          <p:nvPr/>
        </p:nvSpPr>
        <p:spPr>
          <a:xfrm>
            <a:off x="6502778" y="766062"/>
            <a:ext cx="360000" cy="360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3" name="Elipse 22"/>
          <p:cNvSpPr/>
          <p:nvPr/>
        </p:nvSpPr>
        <p:spPr>
          <a:xfrm>
            <a:off x="7084998" y="766062"/>
            <a:ext cx="360000" cy="360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4" name="Elipse 23"/>
          <p:cNvSpPr/>
          <p:nvPr/>
        </p:nvSpPr>
        <p:spPr>
          <a:xfrm>
            <a:off x="5920558" y="766062"/>
            <a:ext cx="360000" cy="360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5" name="CuadroTexto 24"/>
          <p:cNvSpPr txBox="1"/>
          <p:nvPr/>
        </p:nvSpPr>
        <p:spPr>
          <a:xfrm>
            <a:off x="3494926" y="-75419"/>
            <a:ext cx="4851264" cy="369332"/>
          </a:xfrm>
          <a:prstGeom prst="rect">
            <a:avLst/>
          </a:prstGeom>
          <a:noFill/>
        </p:spPr>
        <p:txBody>
          <a:bodyPr wrap="none" rtlCol="0">
            <a:spAutoFit/>
          </a:bodyPr>
          <a:lstStyle/>
          <a:p>
            <a:r>
              <a:rPr lang="es-CO" dirty="0" smtClean="0"/>
              <a:t>MANUAL DE PROTECCION DE DATOS PERSONALES</a:t>
            </a:r>
            <a:endParaRPr lang="es-CO" dirty="0"/>
          </a:p>
        </p:txBody>
      </p:sp>
      <p:sp>
        <p:nvSpPr>
          <p:cNvPr id="26" name="Rectángulo 25"/>
          <p:cNvSpPr/>
          <p:nvPr/>
        </p:nvSpPr>
        <p:spPr>
          <a:xfrm>
            <a:off x="4317918" y="1246227"/>
            <a:ext cx="3470823" cy="4491633"/>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6"/>
          </a:lnRef>
          <a:fillRef idx="1">
            <a:schemeClr val="lt1"/>
          </a:fillRef>
          <a:effectRef idx="0">
            <a:schemeClr val="accent6"/>
          </a:effectRef>
          <a:fontRef idx="minor">
            <a:schemeClr val="dk1"/>
          </a:fontRef>
        </p:style>
        <p:txBody>
          <a:bodyPr rtlCol="0" anchor="ctr"/>
          <a:lstStyle/>
          <a:p>
            <a:pPr algn="ctr"/>
            <a:endParaRPr lang="es-CO" dirty="0"/>
          </a:p>
        </p:txBody>
      </p:sp>
      <p:sp>
        <p:nvSpPr>
          <p:cNvPr id="33" name="Rectángulo 32"/>
          <p:cNvSpPr/>
          <p:nvPr/>
        </p:nvSpPr>
        <p:spPr>
          <a:xfrm>
            <a:off x="4446270" y="1337310"/>
            <a:ext cx="3234690" cy="41148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4" name="Rectángulo 33"/>
          <p:cNvSpPr/>
          <p:nvPr/>
        </p:nvSpPr>
        <p:spPr>
          <a:xfrm>
            <a:off x="4446431" y="5221101"/>
            <a:ext cx="3234690" cy="41148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5" name="CuadroTexto 34"/>
          <p:cNvSpPr txBox="1"/>
          <p:nvPr/>
        </p:nvSpPr>
        <p:spPr>
          <a:xfrm>
            <a:off x="5550839" y="5236502"/>
            <a:ext cx="936218" cy="369332"/>
          </a:xfrm>
          <a:prstGeom prst="rect">
            <a:avLst/>
          </a:prstGeom>
          <a:noFill/>
        </p:spPr>
        <p:txBody>
          <a:bodyPr wrap="none" rtlCol="0">
            <a:spAutoFit/>
          </a:bodyPr>
          <a:lstStyle/>
          <a:p>
            <a:r>
              <a:rPr lang="es-CO" dirty="0" smtClean="0">
                <a:solidFill>
                  <a:schemeClr val="bg1">
                    <a:lumMod val="75000"/>
                  </a:schemeClr>
                </a:solidFill>
              </a:rPr>
              <a:t>FOOTER</a:t>
            </a:r>
            <a:endParaRPr lang="es-CO" dirty="0">
              <a:solidFill>
                <a:schemeClr val="bg1">
                  <a:lumMod val="75000"/>
                </a:schemeClr>
              </a:solidFill>
            </a:endParaRPr>
          </a:p>
        </p:txBody>
      </p:sp>
      <p:sp>
        <p:nvSpPr>
          <p:cNvPr id="36" name="CuadroTexto 35"/>
          <p:cNvSpPr txBox="1"/>
          <p:nvPr/>
        </p:nvSpPr>
        <p:spPr>
          <a:xfrm>
            <a:off x="5612910" y="1379459"/>
            <a:ext cx="951607" cy="369332"/>
          </a:xfrm>
          <a:prstGeom prst="rect">
            <a:avLst/>
          </a:prstGeom>
          <a:noFill/>
        </p:spPr>
        <p:txBody>
          <a:bodyPr wrap="none" rtlCol="0">
            <a:spAutoFit/>
          </a:bodyPr>
          <a:lstStyle/>
          <a:p>
            <a:r>
              <a:rPr lang="es-CO" dirty="0" smtClean="0">
                <a:solidFill>
                  <a:schemeClr val="bg1">
                    <a:lumMod val="75000"/>
                  </a:schemeClr>
                </a:solidFill>
              </a:rPr>
              <a:t>HEADER</a:t>
            </a:r>
            <a:endParaRPr lang="es-CO" dirty="0">
              <a:solidFill>
                <a:schemeClr val="bg1">
                  <a:lumMod val="75000"/>
                </a:schemeClr>
              </a:solidFill>
            </a:endParaRPr>
          </a:p>
        </p:txBody>
      </p:sp>
      <p:sp>
        <p:nvSpPr>
          <p:cNvPr id="37" name="Rectángulo 36"/>
          <p:cNvSpPr/>
          <p:nvPr/>
        </p:nvSpPr>
        <p:spPr>
          <a:xfrm>
            <a:off x="4533898" y="1407592"/>
            <a:ext cx="582220" cy="293542"/>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nvGrpSpPr>
          <p:cNvPr id="40" name="Grupo 39"/>
          <p:cNvGrpSpPr/>
          <p:nvPr/>
        </p:nvGrpSpPr>
        <p:grpSpPr>
          <a:xfrm>
            <a:off x="1570046" y="41056"/>
            <a:ext cx="2284533" cy="1014368"/>
            <a:chOff x="67241" y="232563"/>
            <a:chExt cx="2284533" cy="1014368"/>
          </a:xfrm>
          <a:solidFill>
            <a:schemeClr val="bg1"/>
          </a:solidFill>
        </p:grpSpPr>
        <p:sp>
          <p:nvSpPr>
            <p:cNvPr id="38" name="Llamada rectangular 37"/>
            <p:cNvSpPr/>
            <p:nvPr/>
          </p:nvSpPr>
          <p:spPr>
            <a:xfrm>
              <a:off x="67241" y="232563"/>
              <a:ext cx="2284533" cy="1014368"/>
            </a:xfrm>
            <a:prstGeom prst="wedgeRectCallout">
              <a:avLst>
                <a:gd name="adj1" fmla="val 80231"/>
                <a:gd name="adj2" fmla="val 98558"/>
              </a:avLst>
            </a:prstGeom>
            <a:grp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9" name="CuadroTexto 38"/>
            <p:cNvSpPr txBox="1"/>
            <p:nvPr/>
          </p:nvSpPr>
          <p:spPr>
            <a:xfrm>
              <a:off x="89587" y="304630"/>
              <a:ext cx="2065208" cy="923330"/>
            </a:xfrm>
            <a:prstGeom prst="rect">
              <a:avLst/>
            </a:prstGeom>
            <a:grpFill/>
            <a:ln>
              <a:noFill/>
            </a:ln>
          </p:spPr>
          <p:txBody>
            <a:bodyPr wrap="square" rtlCol="0">
              <a:spAutoFit/>
            </a:bodyPr>
            <a:lstStyle/>
            <a:p>
              <a:r>
                <a:rPr lang="es-CO" dirty="0" smtClean="0"/>
                <a:t>El logo se cargará del archivo de DB o de FTP</a:t>
              </a:r>
              <a:endParaRPr lang="es-CO" dirty="0"/>
            </a:p>
          </p:txBody>
        </p:sp>
      </p:grpSp>
      <p:sp>
        <p:nvSpPr>
          <p:cNvPr id="41" name="Llamada rectangular 40"/>
          <p:cNvSpPr/>
          <p:nvPr/>
        </p:nvSpPr>
        <p:spPr>
          <a:xfrm>
            <a:off x="8665509" y="71605"/>
            <a:ext cx="2284533" cy="1677185"/>
          </a:xfrm>
          <a:prstGeom prst="wedgeRectCallout">
            <a:avLst>
              <a:gd name="adj1" fmla="val -91379"/>
              <a:gd name="adj2" fmla="val 34687"/>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2" name="CuadroTexto 41"/>
          <p:cNvSpPr txBox="1"/>
          <p:nvPr/>
        </p:nvSpPr>
        <p:spPr>
          <a:xfrm>
            <a:off x="8771820" y="168724"/>
            <a:ext cx="2071909" cy="1477328"/>
          </a:xfrm>
          <a:prstGeom prst="rect">
            <a:avLst/>
          </a:prstGeom>
          <a:solidFill>
            <a:schemeClr val="bg1"/>
          </a:solidFill>
          <a:ln>
            <a:noFill/>
          </a:ln>
        </p:spPr>
        <p:txBody>
          <a:bodyPr wrap="square" rtlCol="0">
            <a:spAutoFit/>
          </a:bodyPr>
          <a:lstStyle/>
          <a:p>
            <a:r>
              <a:rPr lang="es-CO" dirty="0" smtClean="0"/>
              <a:t>En todos los UI (hoja manual), se tendrá un </a:t>
            </a:r>
            <a:r>
              <a:rPr lang="es-CO" dirty="0" err="1" smtClean="0"/>
              <a:t>header</a:t>
            </a:r>
            <a:r>
              <a:rPr lang="es-CO" dirty="0" smtClean="0"/>
              <a:t> con datos de la empresa partner.</a:t>
            </a:r>
            <a:endParaRPr lang="es-CO" dirty="0"/>
          </a:p>
        </p:txBody>
      </p:sp>
      <p:sp>
        <p:nvSpPr>
          <p:cNvPr id="44" name="Llamada rectangular 43"/>
          <p:cNvSpPr/>
          <p:nvPr/>
        </p:nvSpPr>
        <p:spPr>
          <a:xfrm>
            <a:off x="8635029" y="3813025"/>
            <a:ext cx="2284533" cy="1677185"/>
          </a:xfrm>
          <a:prstGeom prst="wedgeRectCallout">
            <a:avLst>
              <a:gd name="adj1" fmla="val -91379"/>
              <a:gd name="adj2" fmla="val 34687"/>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5" name="CuadroTexto 44"/>
          <p:cNvSpPr txBox="1"/>
          <p:nvPr/>
        </p:nvSpPr>
        <p:spPr>
          <a:xfrm>
            <a:off x="8741340" y="3910144"/>
            <a:ext cx="2071909" cy="1477328"/>
          </a:xfrm>
          <a:prstGeom prst="rect">
            <a:avLst/>
          </a:prstGeom>
          <a:solidFill>
            <a:schemeClr val="bg1"/>
          </a:solidFill>
          <a:ln>
            <a:noFill/>
          </a:ln>
        </p:spPr>
        <p:txBody>
          <a:bodyPr wrap="square" rtlCol="0">
            <a:spAutoFit/>
          </a:bodyPr>
          <a:lstStyle/>
          <a:p>
            <a:r>
              <a:rPr lang="es-CO" dirty="0" smtClean="0"/>
              <a:t>En todos los UI (hoja manual), se tendrá un </a:t>
            </a:r>
            <a:r>
              <a:rPr lang="es-CO" dirty="0" err="1" smtClean="0"/>
              <a:t>header</a:t>
            </a:r>
            <a:r>
              <a:rPr lang="es-CO" dirty="0" smtClean="0"/>
              <a:t> con datos de la empresa partner.</a:t>
            </a:r>
            <a:endParaRPr lang="es-CO" dirty="0"/>
          </a:p>
        </p:txBody>
      </p:sp>
      <p:sp>
        <p:nvSpPr>
          <p:cNvPr id="46" name="Rectángulo 45"/>
          <p:cNvSpPr/>
          <p:nvPr/>
        </p:nvSpPr>
        <p:spPr>
          <a:xfrm>
            <a:off x="4461510" y="1798320"/>
            <a:ext cx="3234690" cy="3317502"/>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3" name="Rectángulo redondeado 42"/>
          <p:cNvSpPr/>
          <p:nvPr/>
        </p:nvSpPr>
        <p:spPr>
          <a:xfrm>
            <a:off x="1282765" y="1246227"/>
            <a:ext cx="1522546" cy="322730"/>
          </a:xfrm>
          <a:prstGeom prst="round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slop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Capítulo#1</a:t>
            </a:r>
            <a:endParaRPr lang="es-CO" dirty="0"/>
          </a:p>
        </p:txBody>
      </p:sp>
      <p:sp>
        <p:nvSpPr>
          <p:cNvPr id="47" name="Rectángulo redondeado 46"/>
          <p:cNvSpPr/>
          <p:nvPr/>
        </p:nvSpPr>
        <p:spPr>
          <a:xfrm>
            <a:off x="1292301" y="2827492"/>
            <a:ext cx="1522546" cy="3227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Capítulo#2</a:t>
            </a:r>
            <a:endParaRPr lang="es-CO" dirty="0"/>
          </a:p>
        </p:txBody>
      </p:sp>
      <p:sp>
        <p:nvSpPr>
          <p:cNvPr id="48" name="Rectángulo redondeado 47"/>
          <p:cNvSpPr/>
          <p:nvPr/>
        </p:nvSpPr>
        <p:spPr>
          <a:xfrm>
            <a:off x="1433377" y="1646052"/>
            <a:ext cx="1674946" cy="292237"/>
          </a:xfrm>
          <a:prstGeom prst="roundRect">
            <a:avLst/>
          </a:prstGeom>
          <a:solidFill>
            <a:srgbClr val="00B050"/>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Ítem 1</a:t>
            </a:r>
            <a:endParaRPr lang="es-CO" dirty="0"/>
          </a:p>
        </p:txBody>
      </p:sp>
      <p:sp>
        <p:nvSpPr>
          <p:cNvPr id="51" name="Rectángulo redondeado 50"/>
          <p:cNvSpPr/>
          <p:nvPr/>
        </p:nvSpPr>
        <p:spPr>
          <a:xfrm>
            <a:off x="1433377" y="2053050"/>
            <a:ext cx="1674946" cy="292237"/>
          </a:xfrm>
          <a:prstGeom prst="roundRect">
            <a:avLst/>
          </a:prstGeom>
          <a:solidFill>
            <a:srgbClr val="00B050"/>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Ítem 2</a:t>
            </a:r>
          </a:p>
        </p:txBody>
      </p:sp>
      <p:sp>
        <p:nvSpPr>
          <p:cNvPr id="52" name="Rectángulo redondeado 51"/>
          <p:cNvSpPr/>
          <p:nvPr/>
        </p:nvSpPr>
        <p:spPr>
          <a:xfrm>
            <a:off x="1433377" y="2440271"/>
            <a:ext cx="1674946" cy="292237"/>
          </a:xfrm>
          <a:prstGeom prst="roundRect">
            <a:avLst/>
          </a:prstGeom>
          <a:solidFill>
            <a:srgbClr val="00B050"/>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Ítem 3</a:t>
            </a:r>
          </a:p>
        </p:txBody>
      </p:sp>
      <p:sp>
        <p:nvSpPr>
          <p:cNvPr id="53" name="Rectángulo redondeado 52"/>
          <p:cNvSpPr/>
          <p:nvPr/>
        </p:nvSpPr>
        <p:spPr>
          <a:xfrm>
            <a:off x="1292301" y="3243577"/>
            <a:ext cx="1522546" cy="322730"/>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Capítulo#3</a:t>
            </a:r>
            <a:endParaRPr lang="es-CO" dirty="0"/>
          </a:p>
        </p:txBody>
      </p:sp>
      <p:sp>
        <p:nvSpPr>
          <p:cNvPr id="54" name="Rectángulo redondeado 53"/>
          <p:cNvSpPr/>
          <p:nvPr/>
        </p:nvSpPr>
        <p:spPr>
          <a:xfrm>
            <a:off x="1292301" y="3691348"/>
            <a:ext cx="1522546" cy="322730"/>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Capítulo#4</a:t>
            </a:r>
            <a:endParaRPr lang="es-CO" dirty="0"/>
          </a:p>
        </p:txBody>
      </p:sp>
      <p:sp>
        <p:nvSpPr>
          <p:cNvPr id="55" name="Rectángulo redondeado 54"/>
          <p:cNvSpPr/>
          <p:nvPr/>
        </p:nvSpPr>
        <p:spPr>
          <a:xfrm>
            <a:off x="1292301" y="4147220"/>
            <a:ext cx="1522546" cy="322730"/>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Capítulo#5</a:t>
            </a:r>
            <a:endParaRPr lang="es-CO" dirty="0"/>
          </a:p>
        </p:txBody>
      </p:sp>
      <p:sp>
        <p:nvSpPr>
          <p:cNvPr id="56" name="Rectángulo redondeado 55"/>
          <p:cNvSpPr/>
          <p:nvPr/>
        </p:nvSpPr>
        <p:spPr>
          <a:xfrm>
            <a:off x="1420401" y="4600767"/>
            <a:ext cx="1136040" cy="238499"/>
          </a:xfrm>
          <a:prstGeom prst="roundRect">
            <a:avLst/>
          </a:prstGeom>
          <a:solidFill>
            <a:schemeClr val="bg1">
              <a:lumMod val="6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100" dirty="0" smtClean="0">
                <a:solidFill>
                  <a:schemeClr val="bg1"/>
                </a:solidFill>
              </a:rPr>
              <a:t>Crear</a:t>
            </a:r>
            <a:endParaRPr lang="es-CO" sz="1100" dirty="0">
              <a:solidFill>
                <a:schemeClr val="bg1"/>
              </a:solidFill>
            </a:endParaRPr>
          </a:p>
        </p:txBody>
      </p:sp>
      <p:sp>
        <p:nvSpPr>
          <p:cNvPr id="57" name="Rectángulo redondeado 56"/>
          <p:cNvSpPr/>
          <p:nvPr/>
        </p:nvSpPr>
        <p:spPr>
          <a:xfrm>
            <a:off x="1420401" y="4887238"/>
            <a:ext cx="1136040" cy="238499"/>
          </a:xfrm>
          <a:prstGeom prst="roundRect">
            <a:avLst/>
          </a:prstGeom>
          <a:solidFill>
            <a:schemeClr val="bg1">
              <a:lumMod val="6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100" dirty="0" smtClean="0">
                <a:solidFill>
                  <a:schemeClr val="bg1"/>
                </a:solidFill>
              </a:rPr>
              <a:t>Editar</a:t>
            </a:r>
            <a:endParaRPr lang="es-CO" sz="1100" dirty="0">
              <a:solidFill>
                <a:schemeClr val="bg1"/>
              </a:solidFill>
            </a:endParaRPr>
          </a:p>
        </p:txBody>
      </p:sp>
      <p:sp>
        <p:nvSpPr>
          <p:cNvPr id="58" name="Rectángulo redondeado 57"/>
          <p:cNvSpPr/>
          <p:nvPr/>
        </p:nvSpPr>
        <p:spPr>
          <a:xfrm>
            <a:off x="1420401" y="5179475"/>
            <a:ext cx="1136040" cy="238499"/>
          </a:xfrm>
          <a:prstGeom prst="roundRect">
            <a:avLst/>
          </a:prstGeom>
          <a:solidFill>
            <a:schemeClr val="bg1">
              <a:lumMod val="6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100" dirty="0" smtClean="0">
                <a:solidFill>
                  <a:schemeClr val="bg1"/>
                </a:solidFill>
              </a:rPr>
              <a:t>Eliminar</a:t>
            </a:r>
            <a:endParaRPr lang="es-CO" sz="1100" dirty="0">
              <a:solidFill>
                <a:schemeClr val="bg1"/>
              </a:solidFill>
            </a:endParaRPr>
          </a:p>
        </p:txBody>
      </p:sp>
      <p:sp>
        <p:nvSpPr>
          <p:cNvPr id="49" name="Llamada rectangular 48"/>
          <p:cNvSpPr/>
          <p:nvPr/>
        </p:nvSpPr>
        <p:spPr>
          <a:xfrm>
            <a:off x="1127593" y="1975585"/>
            <a:ext cx="2284533" cy="1014368"/>
          </a:xfrm>
          <a:prstGeom prst="wedgeRectCallout">
            <a:avLst>
              <a:gd name="adj1" fmla="val 95241"/>
              <a:gd name="adj2" fmla="val 8729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tx1"/>
                </a:solidFill>
              </a:rPr>
              <a:t>Acá </a:t>
            </a:r>
            <a:r>
              <a:rPr lang="es-CO" dirty="0">
                <a:solidFill>
                  <a:schemeClr val="tx1"/>
                </a:solidFill>
              </a:rPr>
              <a:t>se muestra el contenido pagina a pagina del </a:t>
            </a:r>
            <a:r>
              <a:rPr lang="es-CO" dirty="0" smtClean="0">
                <a:solidFill>
                  <a:schemeClr val="tx1"/>
                </a:solidFill>
              </a:rPr>
              <a:t>manual</a:t>
            </a:r>
            <a:endParaRPr lang="es-CO" dirty="0">
              <a:solidFill>
                <a:schemeClr val="tx1"/>
              </a:solidFill>
            </a:endParaRPr>
          </a:p>
        </p:txBody>
      </p:sp>
    </p:spTree>
    <p:extLst>
      <p:ext uri="{BB962C8B-B14F-4D97-AF65-F5344CB8AC3E}">
        <p14:creationId xmlns:p14="http://schemas.microsoft.com/office/powerpoint/2010/main" val="7161804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0" y="1301262"/>
            <a:ext cx="12192000" cy="5556738"/>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 name="Rectángulo 1"/>
          <p:cNvSpPr/>
          <p:nvPr/>
        </p:nvSpPr>
        <p:spPr>
          <a:xfrm>
            <a:off x="0" y="1301262"/>
            <a:ext cx="2657856" cy="5293848"/>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Rectángulo 5"/>
          <p:cNvSpPr/>
          <p:nvPr/>
        </p:nvSpPr>
        <p:spPr>
          <a:xfrm>
            <a:off x="9534144" y="1301262"/>
            <a:ext cx="2657856" cy="529384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Rectángulo 2"/>
          <p:cNvSpPr/>
          <p:nvPr/>
        </p:nvSpPr>
        <p:spPr>
          <a:xfrm>
            <a:off x="0" y="6595110"/>
            <a:ext cx="12192000" cy="26289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redondeado 6"/>
          <p:cNvSpPr/>
          <p:nvPr/>
        </p:nvSpPr>
        <p:spPr>
          <a:xfrm>
            <a:off x="468630" y="2057400"/>
            <a:ext cx="1863090" cy="37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redondeado 7"/>
          <p:cNvSpPr/>
          <p:nvPr/>
        </p:nvSpPr>
        <p:spPr>
          <a:xfrm>
            <a:off x="468630" y="2562225"/>
            <a:ext cx="1863090" cy="37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redondeado 8"/>
          <p:cNvSpPr/>
          <p:nvPr/>
        </p:nvSpPr>
        <p:spPr>
          <a:xfrm>
            <a:off x="468630" y="3067050"/>
            <a:ext cx="1863090" cy="37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Rectángulo redondeado 9"/>
          <p:cNvSpPr/>
          <p:nvPr/>
        </p:nvSpPr>
        <p:spPr>
          <a:xfrm>
            <a:off x="468630" y="3570996"/>
            <a:ext cx="1863090" cy="37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Rectángulo redondeado 10"/>
          <p:cNvSpPr/>
          <p:nvPr/>
        </p:nvSpPr>
        <p:spPr>
          <a:xfrm>
            <a:off x="468630" y="4079631"/>
            <a:ext cx="1863090" cy="37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Elipse 11"/>
          <p:cNvSpPr/>
          <p:nvPr/>
        </p:nvSpPr>
        <p:spPr>
          <a:xfrm>
            <a:off x="4173898" y="1486152"/>
            <a:ext cx="360000" cy="3600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Elipse 12"/>
          <p:cNvSpPr/>
          <p:nvPr/>
        </p:nvSpPr>
        <p:spPr>
          <a:xfrm>
            <a:off x="4756118" y="1486152"/>
            <a:ext cx="360000" cy="3600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Elipse 13"/>
          <p:cNvSpPr/>
          <p:nvPr/>
        </p:nvSpPr>
        <p:spPr>
          <a:xfrm>
            <a:off x="5338338" y="1486152"/>
            <a:ext cx="360000" cy="36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Elipse 14"/>
          <p:cNvSpPr/>
          <p:nvPr/>
        </p:nvSpPr>
        <p:spPr>
          <a:xfrm>
            <a:off x="6502778" y="1486152"/>
            <a:ext cx="360000" cy="36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Elipse 15"/>
          <p:cNvSpPr/>
          <p:nvPr/>
        </p:nvSpPr>
        <p:spPr>
          <a:xfrm>
            <a:off x="7084998" y="1486152"/>
            <a:ext cx="360000" cy="36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Elipse 16"/>
          <p:cNvSpPr/>
          <p:nvPr/>
        </p:nvSpPr>
        <p:spPr>
          <a:xfrm>
            <a:off x="5920558" y="1486152"/>
            <a:ext cx="360000" cy="36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9" name="Rectángulo 18"/>
          <p:cNvSpPr/>
          <p:nvPr/>
        </p:nvSpPr>
        <p:spPr>
          <a:xfrm>
            <a:off x="5338338" y="2602290"/>
            <a:ext cx="942220" cy="58843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0" name="Rectángulo 19"/>
          <p:cNvSpPr/>
          <p:nvPr/>
        </p:nvSpPr>
        <p:spPr>
          <a:xfrm>
            <a:off x="5327544" y="3616896"/>
            <a:ext cx="942220" cy="58843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Rectángulo 20"/>
          <p:cNvSpPr/>
          <p:nvPr/>
        </p:nvSpPr>
        <p:spPr>
          <a:xfrm>
            <a:off x="4109207" y="3642156"/>
            <a:ext cx="942220" cy="58843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2" name="Rectángulo 21"/>
          <p:cNvSpPr/>
          <p:nvPr/>
        </p:nvSpPr>
        <p:spPr>
          <a:xfrm>
            <a:off x="6585861" y="3632193"/>
            <a:ext cx="942220" cy="58843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nvGrpSpPr>
          <p:cNvPr id="25" name="Grupo 24"/>
          <p:cNvGrpSpPr/>
          <p:nvPr/>
        </p:nvGrpSpPr>
        <p:grpSpPr>
          <a:xfrm>
            <a:off x="9744728" y="2023935"/>
            <a:ext cx="2182987" cy="3774360"/>
            <a:chOff x="9729216" y="1846152"/>
            <a:chExt cx="2182987" cy="3774360"/>
          </a:xfrm>
        </p:grpSpPr>
        <p:sp>
          <p:nvSpPr>
            <p:cNvPr id="23" name="Rectángulo 22"/>
            <p:cNvSpPr/>
            <p:nvPr/>
          </p:nvSpPr>
          <p:spPr>
            <a:xfrm>
              <a:off x="9729216" y="2057400"/>
              <a:ext cx="2182987" cy="3563112"/>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4" name="Rectángulo 23"/>
            <p:cNvSpPr/>
            <p:nvPr/>
          </p:nvSpPr>
          <p:spPr>
            <a:xfrm>
              <a:off x="9729216" y="1846152"/>
              <a:ext cx="1362184" cy="21124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rgbClr val="FF0000"/>
                  </a:solidFill>
                </a:rPr>
                <a:t>Objetos</a:t>
              </a:r>
              <a:endParaRPr lang="es-CO" dirty="0"/>
            </a:p>
          </p:txBody>
        </p:sp>
      </p:grpSp>
      <p:sp>
        <p:nvSpPr>
          <p:cNvPr id="58" name="CuadroTexto 57"/>
          <p:cNvSpPr txBox="1"/>
          <p:nvPr/>
        </p:nvSpPr>
        <p:spPr>
          <a:xfrm>
            <a:off x="9784080" y="2609789"/>
            <a:ext cx="1632242" cy="369332"/>
          </a:xfrm>
          <a:prstGeom prst="rect">
            <a:avLst/>
          </a:prstGeom>
          <a:noFill/>
        </p:spPr>
        <p:txBody>
          <a:bodyPr wrap="none" rtlCol="0">
            <a:spAutoFit/>
          </a:bodyPr>
          <a:lstStyle/>
          <a:p>
            <a:r>
              <a:rPr lang="es-CO" dirty="0" err="1" smtClean="0"/>
              <a:t>Label</a:t>
            </a:r>
            <a:r>
              <a:rPr lang="es-CO" dirty="0" smtClean="0"/>
              <a:t> Diagrama</a:t>
            </a:r>
            <a:endParaRPr lang="es-CO" dirty="0"/>
          </a:p>
        </p:txBody>
      </p:sp>
      <p:sp>
        <p:nvSpPr>
          <p:cNvPr id="59" name="CuadroTexto 58"/>
          <p:cNvSpPr txBox="1"/>
          <p:nvPr/>
        </p:nvSpPr>
        <p:spPr>
          <a:xfrm>
            <a:off x="9784080" y="4273296"/>
            <a:ext cx="1243802" cy="369332"/>
          </a:xfrm>
          <a:prstGeom prst="rect">
            <a:avLst/>
          </a:prstGeom>
          <a:noFill/>
        </p:spPr>
        <p:txBody>
          <a:bodyPr wrap="none" rtlCol="0">
            <a:spAutoFit/>
          </a:bodyPr>
          <a:lstStyle/>
          <a:p>
            <a:r>
              <a:rPr lang="es-CO" dirty="0" smtClean="0"/>
              <a:t>Conectores</a:t>
            </a:r>
            <a:endParaRPr lang="es-CO" dirty="0"/>
          </a:p>
        </p:txBody>
      </p:sp>
      <p:sp>
        <p:nvSpPr>
          <p:cNvPr id="52" name="Rectángulo 51"/>
          <p:cNvSpPr/>
          <p:nvPr/>
        </p:nvSpPr>
        <p:spPr>
          <a:xfrm>
            <a:off x="10176884" y="3113517"/>
            <a:ext cx="942220" cy="58843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8" name="Conector recto 17"/>
          <p:cNvCxnSpPr/>
          <p:nvPr/>
        </p:nvCxnSpPr>
        <p:spPr>
          <a:xfrm>
            <a:off x="10369078" y="4767072"/>
            <a:ext cx="75002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Conector recto de flecha 26"/>
          <p:cNvCxnSpPr/>
          <p:nvPr/>
        </p:nvCxnSpPr>
        <p:spPr>
          <a:xfrm flipV="1">
            <a:off x="10405981" y="5035296"/>
            <a:ext cx="713123" cy="1219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ector recto de flecha 28"/>
          <p:cNvCxnSpPr/>
          <p:nvPr/>
        </p:nvCxnSpPr>
        <p:spPr>
          <a:xfrm>
            <a:off x="10425820" y="5352288"/>
            <a:ext cx="681092"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Conector recto 52"/>
          <p:cNvCxnSpPr/>
          <p:nvPr/>
        </p:nvCxnSpPr>
        <p:spPr>
          <a:xfrm>
            <a:off x="4580317" y="3407736"/>
            <a:ext cx="2504681"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Conector recto de flecha 53"/>
          <p:cNvCxnSpPr/>
          <p:nvPr/>
        </p:nvCxnSpPr>
        <p:spPr>
          <a:xfrm flipH="1">
            <a:off x="4567681" y="3395925"/>
            <a:ext cx="10794" cy="42616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ector recto de flecha 54"/>
          <p:cNvCxnSpPr/>
          <p:nvPr/>
        </p:nvCxnSpPr>
        <p:spPr>
          <a:xfrm flipH="1">
            <a:off x="7074204" y="3424003"/>
            <a:ext cx="10794" cy="42616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Conector recto de flecha 59"/>
          <p:cNvCxnSpPr>
            <a:endCxn id="20" idx="0"/>
          </p:cNvCxnSpPr>
          <p:nvPr/>
        </p:nvCxnSpPr>
        <p:spPr>
          <a:xfrm>
            <a:off x="5798654" y="3184632"/>
            <a:ext cx="0" cy="432264"/>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Más 60"/>
          <p:cNvSpPr/>
          <p:nvPr/>
        </p:nvSpPr>
        <p:spPr>
          <a:xfrm>
            <a:off x="1198956" y="4479444"/>
            <a:ext cx="370074" cy="364617"/>
          </a:xfrm>
          <a:prstGeom prst="mathPlus">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2" name="Flecha doblada hacia arriba 61"/>
          <p:cNvSpPr/>
          <p:nvPr/>
        </p:nvSpPr>
        <p:spPr>
          <a:xfrm rot="5400000">
            <a:off x="324482" y="3761451"/>
            <a:ext cx="360000" cy="360000"/>
          </a:xfrm>
          <a:prstGeom prst="ben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1839088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0" y="1301262"/>
            <a:ext cx="12192000" cy="5556738"/>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 name="Rectángulo 1"/>
          <p:cNvSpPr/>
          <p:nvPr/>
        </p:nvSpPr>
        <p:spPr>
          <a:xfrm>
            <a:off x="0" y="1301262"/>
            <a:ext cx="2657856" cy="5293848"/>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Rectángulo 5"/>
          <p:cNvSpPr/>
          <p:nvPr/>
        </p:nvSpPr>
        <p:spPr>
          <a:xfrm>
            <a:off x="9534144" y="1301262"/>
            <a:ext cx="2657856" cy="529384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Rectángulo 2"/>
          <p:cNvSpPr/>
          <p:nvPr/>
        </p:nvSpPr>
        <p:spPr>
          <a:xfrm>
            <a:off x="0" y="6595110"/>
            <a:ext cx="12192000" cy="26289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redondeado 6"/>
          <p:cNvSpPr/>
          <p:nvPr/>
        </p:nvSpPr>
        <p:spPr>
          <a:xfrm>
            <a:off x="468630" y="2057400"/>
            <a:ext cx="1863090" cy="37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redondeado 7"/>
          <p:cNvSpPr/>
          <p:nvPr/>
        </p:nvSpPr>
        <p:spPr>
          <a:xfrm>
            <a:off x="468630" y="2562225"/>
            <a:ext cx="1863090" cy="37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redondeado 8"/>
          <p:cNvSpPr/>
          <p:nvPr/>
        </p:nvSpPr>
        <p:spPr>
          <a:xfrm>
            <a:off x="468630" y="3067050"/>
            <a:ext cx="1863090" cy="37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Rectángulo redondeado 9"/>
          <p:cNvSpPr/>
          <p:nvPr/>
        </p:nvSpPr>
        <p:spPr>
          <a:xfrm>
            <a:off x="468630" y="3570996"/>
            <a:ext cx="1863090" cy="37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Rectángulo redondeado 10"/>
          <p:cNvSpPr/>
          <p:nvPr/>
        </p:nvSpPr>
        <p:spPr>
          <a:xfrm>
            <a:off x="468630" y="5311023"/>
            <a:ext cx="1863090" cy="37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Elipse 11"/>
          <p:cNvSpPr/>
          <p:nvPr/>
        </p:nvSpPr>
        <p:spPr>
          <a:xfrm>
            <a:off x="4173898" y="1486152"/>
            <a:ext cx="360000" cy="3600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Elipse 12"/>
          <p:cNvSpPr/>
          <p:nvPr/>
        </p:nvSpPr>
        <p:spPr>
          <a:xfrm>
            <a:off x="4756118" y="1486152"/>
            <a:ext cx="360000" cy="3600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Elipse 13"/>
          <p:cNvSpPr/>
          <p:nvPr/>
        </p:nvSpPr>
        <p:spPr>
          <a:xfrm>
            <a:off x="5338338" y="1486152"/>
            <a:ext cx="360000" cy="36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Elipse 14"/>
          <p:cNvSpPr/>
          <p:nvPr/>
        </p:nvSpPr>
        <p:spPr>
          <a:xfrm>
            <a:off x="6502778" y="1486152"/>
            <a:ext cx="360000" cy="36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Elipse 15"/>
          <p:cNvSpPr/>
          <p:nvPr/>
        </p:nvSpPr>
        <p:spPr>
          <a:xfrm>
            <a:off x="7084998" y="1486152"/>
            <a:ext cx="360000" cy="36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Elipse 16"/>
          <p:cNvSpPr/>
          <p:nvPr/>
        </p:nvSpPr>
        <p:spPr>
          <a:xfrm>
            <a:off x="5920558" y="1486152"/>
            <a:ext cx="360000" cy="36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9" name="Rectángulo 18"/>
          <p:cNvSpPr/>
          <p:nvPr/>
        </p:nvSpPr>
        <p:spPr>
          <a:xfrm>
            <a:off x="5338338" y="2602290"/>
            <a:ext cx="942220" cy="58843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0" name="Rectángulo 19"/>
          <p:cNvSpPr/>
          <p:nvPr/>
        </p:nvSpPr>
        <p:spPr>
          <a:xfrm>
            <a:off x="5327544" y="3616896"/>
            <a:ext cx="942220" cy="58843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Rectángulo 20"/>
          <p:cNvSpPr/>
          <p:nvPr/>
        </p:nvSpPr>
        <p:spPr>
          <a:xfrm>
            <a:off x="4109207" y="3642156"/>
            <a:ext cx="942220" cy="58843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2" name="Rectángulo 21"/>
          <p:cNvSpPr/>
          <p:nvPr/>
        </p:nvSpPr>
        <p:spPr>
          <a:xfrm>
            <a:off x="6585861" y="3632193"/>
            <a:ext cx="942220" cy="58843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nvGrpSpPr>
          <p:cNvPr id="25" name="Grupo 24"/>
          <p:cNvGrpSpPr/>
          <p:nvPr/>
        </p:nvGrpSpPr>
        <p:grpSpPr>
          <a:xfrm>
            <a:off x="9744728" y="2023935"/>
            <a:ext cx="2182987" cy="3774360"/>
            <a:chOff x="9729216" y="1846152"/>
            <a:chExt cx="2182987" cy="3774360"/>
          </a:xfrm>
        </p:grpSpPr>
        <p:sp>
          <p:nvSpPr>
            <p:cNvPr id="23" name="Rectángulo 22"/>
            <p:cNvSpPr/>
            <p:nvPr/>
          </p:nvSpPr>
          <p:spPr>
            <a:xfrm>
              <a:off x="9729216" y="2057400"/>
              <a:ext cx="2182987" cy="3563112"/>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4" name="Rectángulo 23"/>
            <p:cNvSpPr/>
            <p:nvPr/>
          </p:nvSpPr>
          <p:spPr>
            <a:xfrm>
              <a:off x="9729216" y="1846152"/>
              <a:ext cx="1362184" cy="21124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solidFill>
                    <a:srgbClr val="FF0000"/>
                  </a:solidFill>
                </a:rPr>
                <a:t>Diagramas</a:t>
              </a:r>
              <a:endParaRPr lang="es-CO" dirty="0"/>
            </a:p>
          </p:txBody>
        </p:sp>
      </p:grpSp>
      <p:grpSp>
        <p:nvGrpSpPr>
          <p:cNvPr id="46" name="Grupo 45"/>
          <p:cNvGrpSpPr/>
          <p:nvPr/>
        </p:nvGrpSpPr>
        <p:grpSpPr>
          <a:xfrm>
            <a:off x="10641353" y="3060977"/>
            <a:ext cx="1072896" cy="968706"/>
            <a:chOff x="7644384" y="2023935"/>
            <a:chExt cx="1621536" cy="1547061"/>
          </a:xfrm>
        </p:grpSpPr>
        <p:sp>
          <p:nvSpPr>
            <p:cNvPr id="37" name="Rectángulo 36"/>
            <p:cNvSpPr/>
            <p:nvPr/>
          </p:nvSpPr>
          <p:spPr>
            <a:xfrm>
              <a:off x="7644384" y="2023935"/>
              <a:ext cx="1621536" cy="1547061"/>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8" name="Rectángulo 37"/>
            <p:cNvSpPr/>
            <p:nvPr/>
          </p:nvSpPr>
          <p:spPr>
            <a:xfrm>
              <a:off x="8286621" y="2245995"/>
              <a:ext cx="331463" cy="3162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9" name="Rectángulo 38"/>
            <p:cNvSpPr/>
            <p:nvPr/>
          </p:nvSpPr>
          <p:spPr>
            <a:xfrm>
              <a:off x="7851648" y="2750820"/>
              <a:ext cx="513733" cy="1885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0" name="Rectángulo 39"/>
            <p:cNvSpPr/>
            <p:nvPr/>
          </p:nvSpPr>
          <p:spPr>
            <a:xfrm>
              <a:off x="8558784" y="2719021"/>
              <a:ext cx="513733" cy="1885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2" name="Rectángulo 41"/>
            <p:cNvSpPr/>
            <p:nvPr/>
          </p:nvSpPr>
          <p:spPr>
            <a:xfrm>
              <a:off x="7851648" y="3067050"/>
              <a:ext cx="89947" cy="2178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3" name="Rectángulo 42"/>
            <p:cNvSpPr/>
            <p:nvPr/>
          </p:nvSpPr>
          <p:spPr>
            <a:xfrm>
              <a:off x="8201421" y="3067050"/>
              <a:ext cx="89947" cy="2178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4" name="Rectángulo 43"/>
            <p:cNvSpPr/>
            <p:nvPr/>
          </p:nvSpPr>
          <p:spPr>
            <a:xfrm>
              <a:off x="8614289" y="3021458"/>
              <a:ext cx="89947" cy="2178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5" name="Rectángulo 44"/>
            <p:cNvSpPr/>
            <p:nvPr/>
          </p:nvSpPr>
          <p:spPr>
            <a:xfrm>
              <a:off x="8916066" y="3037797"/>
              <a:ext cx="89947" cy="2178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grpSp>
        <p:nvGrpSpPr>
          <p:cNvPr id="57" name="Grupo 56"/>
          <p:cNvGrpSpPr/>
          <p:nvPr/>
        </p:nvGrpSpPr>
        <p:grpSpPr>
          <a:xfrm>
            <a:off x="10694831" y="4651563"/>
            <a:ext cx="1086208" cy="1012791"/>
            <a:chOff x="7528081" y="4417731"/>
            <a:chExt cx="1621536" cy="1547061"/>
          </a:xfrm>
        </p:grpSpPr>
        <p:grpSp>
          <p:nvGrpSpPr>
            <p:cNvPr id="47" name="Grupo 46"/>
            <p:cNvGrpSpPr/>
            <p:nvPr/>
          </p:nvGrpSpPr>
          <p:grpSpPr>
            <a:xfrm>
              <a:off x="7528081" y="4417731"/>
              <a:ext cx="1621536" cy="1547061"/>
              <a:chOff x="7644384" y="2023935"/>
              <a:chExt cx="1621536" cy="1547061"/>
            </a:xfrm>
          </p:grpSpPr>
          <p:sp>
            <p:nvSpPr>
              <p:cNvPr id="48" name="Rectángulo 47"/>
              <p:cNvSpPr/>
              <p:nvPr/>
            </p:nvSpPr>
            <p:spPr>
              <a:xfrm>
                <a:off x="7644384" y="2023935"/>
                <a:ext cx="1621536" cy="1547061"/>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9" name="Rectángulo 48"/>
              <p:cNvSpPr/>
              <p:nvPr/>
            </p:nvSpPr>
            <p:spPr>
              <a:xfrm>
                <a:off x="8286621" y="2245995"/>
                <a:ext cx="331463" cy="3162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0" name="Rectángulo 49"/>
              <p:cNvSpPr/>
              <p:nvPr/>
            </p:nvSpPr>
            <p:spPr>
              <a:xfrm>
                <a:off x="7851648" y="2750820"/>
                <a:ext cx="513733" cy="1885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1" name="Rectángulo 50"/>
              <p:cNvSpPr/>
              <p:nvPr/>
            </p:nvSpPr>
            <p:spPr>
              <a:xfrm>
                <a:off x="8558784" y="2719021"/>
                <a:ext cx="513733" cy="1885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
          <p:nvSpPr>
            <p:cNvPr id="56" name="Rectángulo 55"/>
            <p:cNvSpPr/>
            <p:nvPr/>
          </p:nvSpPr>
          <p:spPr>
            <a:xfrm>
              <a:off x="8079182" y="5528241"/>
              <a:ext cx="513733" cy="1885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
        <p:nvSpPr>
          <p:cNvPr id="58" name="CuadroTexto 57"/>
          <p:cNvSpPr txBox="1"/>
          <p:nvPr/>
        </p:nvSpPr>
        <p:spPr>
          <a:xfrm>
            <a:off x="9784080" y="2609789"/>
            <a:ext cx="1744452" cy="369332"/>
          </a:xfrm>
          <a:prstGeom prst="rect">
            <a:avLst/>
          </a:prstGeom>
          <a:noFill/>
        </p:spPr>
        <p:txBody>
          <a:bodyPr wrap="none" rtlCol="0">
            <a:spAutoFit/>
          </a:bodyPr>
          <a:lstStyle/>
          <a:p>
            <a:r>
              <a:rPr lang="es-CO" dirty="0" smtClean="0"/>
              <a:t>Diagrama Base 1</a:t>
            </a:r>
            <a:endParaRPr lang="es-CO" dirty="0"/>
          </a:p>
        </p:txBody>
      </p:sp>
      <p:sp>
        <p:nvSpPr>
          <p:cNvPr id="59" name="CuadroTexto 58"/>
          <p:cNvSpPr txBox="1"/>
          <p:nvPr/>
        </p:nvSpPr>
        <p:spPr>
          <a:xfrm>
            <a:off x="9784080" y="4273296"/>
            <a:ext cx="1744452" cy="369332"/>
          </a:xfrm>
          <a:prstGeom prst="rect">
            <a:avLst/>
          </a:prstGeom>
          <a:noFill/>
        </p:spPr>
        <p:txBody>
          <a:bodyPr wrap="none" rtlCol="0">
            <a:spAutoFit/>
          </a:bodyPr>
          <a:lstStyle/>
          <a:p>
            <a:r>
              <a:rPr lang="es-CO" dirty="0" smtClean="0"/>
              <a:t>Diagrama Base 2</a:t>
            </a:r>
            <a:endParaRPr lang="es-CO" dirty="0"/>
          </a:p>
        </p:txBody>
      </p:sp>
      <p:sp>
        <p:nvSpPr>
          <p:cNvPr id="52" name="Más 51"/>
          <p:cNvSpPr/>
          <p:nvPr/>
        </p:nvSpPr>
        <p:spPr>
          <a:xfrm>
            <a:off x="1245575" y="5691711"/>
            <a:ext cx="370074" cy="364617"/>
          </a:xfrm>
          <a:prstGeom prst="mathPlus">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3" name="Flecha doblada hacia arriba 52"/>
          <p:cNvSpPr/>
          <p:nvPr/>
        </p:nvSpPr>
        <p:spPr>
          <a:xfrm rot="5400000">
            <a:off x="371101" y="4973718"/>
            <a:ext cx="360000" cy="360000"/>
          </a:xfrm>
          <a:prstGeom prst="ben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4" name="Rectángulo redondeado 53"/>
          <p:cNvSpPr/>
          <p:nvPr/>
        </p:nvSpPr>
        <p:spPr>
          <a:xfrm>
            <a:off x="607436" y="4028982"/>
            <a:ext cx="1863090" cy="171825"/>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5" name="Rectángulo redondeado 54"/>
          <p:cNvSpPr/>
          <p:nvPr/>
        </p:nvSpPr>
        <p:spPr>
          <a:xfrm>
            <a:off x="607436" y="4338391"/>
            <a:ext cx="1863090" cy="171825"/>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0" name="Rectángulo redondeado 59"/>
          <p:cNvSpPr/>
          <p:nvPr/>
        </p:nvSpPr>
        <p:spPr>
          <a:xfrm>
            <a:off x="607436" y="4647800"/>
            <a:ext cx="1863090" cy="171825"/>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1" name="Rectángulo redondeado 60"/>
          <p:cNvSpPr/>
          <p:nvPr/>
        </p:nvSpPr>
        <p:spPr>
          <a:xfrm>
            <a:off x="607436" y="4957210"/>
            <a:ext cx="1863090" cy="171825"/>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96376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0" y="1301262"/>
            <a:ext cx="12192000" cy="5556738"/>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 name="Rectángulo 1"/>
          <p:cNvSpPr/>
          <p:nvPr/>
        </p:nvSpPr>
        <p:spPr>
          <a:xfrm>
            <a:off x="0" y="1301262"/>
            <a:ext cx="2657856" cy="5293848"/>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Rectángulo 5"/>
          <p:cNvSpPr/>
          <p:nvPr/>
        </p:nvSpPr>
        <p:spPr>
          <a:xfrm>
            <a:off x="9534144" y="1301262"/>
            <a:ext cx="2657856" cy="529384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Rectángulo 2"/>
          <p:cNvSpPr/>
          <p:nvPr/>
        </p:nvSpPr>
        <p:spPr>
          <a:xfrm>
            <a:off x="0" y="6595110"/>
            <a:ext cx="12192000" cy="26289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redondeado 6"/>
          <p:cNvSpPr/>
          <p:nvPr/>
        </p:nvSpPr>
        <p:spPr>
          <a:xfrm>
            <a:off x="468630" y="2057400"/>
            <a:ext cx="1863090" cy="377190"/>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redondeado 7"/>
          <p:cNvSpPr/>
          <p:nvPr/>
        </p:nvSpPr>
        <p:spPr>
          <a:xfrm>
            <a:off x="468630" y="2562225"/>
            <a:ext cx="1863090" cy="377190"/>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redondeado 8"/>
          <p:cNvSpPr/>
          <p:nvPr/>
        </p:nvSpPr>
        <p:spPr>
          <a:xfrm>
            <a:off x="468630" y="3067050"/>
            <a:ext cx="1863090" cy="377190"/>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Rectángulo redondeado 9"/>
          <p:cNvSpPr/>
          <p:nvPr/>
        </p:nvSpPr>
        <p:spPr>
          <a:xfrm>
            <a:off x="468630" y="3570996"/>
            <a:ext cx="1863090" cy="37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Rectángulo redondeado 10"/>
          <p:cNvSpPr/>
          <p:nvPr/>
        </p:nvSpPr>
        <p:spPr>
          <a:xfrm>
            <a:off x="468630" y="5311023"/>
            <a:ext cx="1863090" cy="37719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Elipse 11"/>
          <p:cNvSpPr/>
          <p:nvPr/>
        </p:nvSpPr>
        <p:spPr>
          <a:xfrm>
            <a:off x="4173898" y="1486152"/>
            <a:ext cx="360000" cy="3600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Elipse 12"/>
          <p:cNvSpPr/>
          <p:nvPr/>
        </p:nvSpPr>
        <p:spPr>
          <a:xfrm>
            <a:off x="4756118" y="1486152"/>
            <a:ext cx="360000" cy="3600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Elipse 13"/>
          <p:cNvSpPr/>
          <p:nvPr/>
        </p:nvSpPr>
        <p:spPr>
          <a:xfrm>
            <a:off x="5338338" y="1486152"/>
            <a:ext cx="360000" cy="36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Elipse 14"/>
          <p:cNvSpPr/>
          <p:nvPr/>
        </p:nvSpPr>
        <p:spPr>
          <a:xfrm>
            <a:off x="6502778" y="1486152"/>
            <a:ext cx="360000" cy="36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Elipse 15"/>
          <p:cNvSpPr/>
          <p:nvPr/>
        </p:nvSpPr>
        <p:spPr>
          <a:xfrm>
            <a:off x="7084998" y="1486152"/>
            <a:ext cx="360000" cy="36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Elipse 16"/>
          <p:cNvSpPr/>
          <p:nvPr/>
        </p:nvSpPr>
        <p:spPr>
          <a:xfrm>
            <a:off x="5920558" y="1486152"/>
            <a:ext cx="360000" cy="36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2" name="Rectángulo 21"/>
          <p:cNvSpPr/>
          <p:nvPr/>
        </p:nvSpPr>
        <p:spPr>
          <a:xfrm>
            <a:off x="3166987" y="2019329"/>
            <a:ext cx="5546354" cy="418675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nvGrpSpPr>
          <p:cNvPr id="25" name="Grupo 24"/>
          <p:cNvGrpSpPr/>
          <p:nvPr/>
        </p:nvGrpSpPr>
        <p:grpSpPr>
          <a:xfrm>
            <a:off x="9744728" y="2023935"/>
            <a:ext cx="2182987" cy="3774360"/>
            <a:chOff x="9729216" y="1846152"/>
            <a:chExt cx="2182987" cy="3774360"/>
          </a:xfrm>
        </p:grpSpPr>
        <p:sp>
          <p:nvSpPr>
            <p:cNvPr id="23" name="Rectángulo 22"/>
            <p:cNvSpPr/>
            <p:nvPr/>
          </p:nvSpPr>
          <p:spPr>
            <a:xfrm>
              <a:off x="9729216" y="2057400"/>
              <a:ext cx="2182987" cy="3563112"/>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4" name="Rectángulo 23"/>
            <p:cNvSpPr/>
            <p:nvPr/>
          </p:nvSpPr>
          <p:spPr>
            <a:xfrm>
              <a:off x="9729216" y="1846152"/>
              <a:ext cx="1362184" cy="21124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solidFill>
                    <a:srgbClr val="FF0000"/>
                  </a:solidFill>
                </a:rPr>
                <a:t>Diagramas</a:t>
              </a:r>
              <a:endParaRPr lang="es-CO" dirty="0"/>
            </a:p>
          </p:txBody>
        </p:sp>
      </p:grpSp>
      <p:grpSp>
        <p:nvGrpSpPr>
          <p:cNvPr id="46" name="Grupo 45"/>
          <p:cNvGrpSpPr/>
          <p:nvPr/>
        </p:nvGrpSpPr>
        <p:grpSpPr>
          <a:xfrm>
            <a:off x="10641353" y="3060977"/>
            <a:ext cx="1072896" cy="968706"/>
            <a:chOff x="7644384" y="2023935"/>
            <a:chExt cx="1621536" cy="1547061"/>
          </a:xfrm>
        </p:grpSpPr>
        <p:sp>
          <p:nvSpPr>
            <p:cNvPr id="37" name="Rectángulo 36"/>
            <p:cNvSpPr/>
            <p:nvPr/>
          </p:nvSpPr>
          <p:spPr>
            <a:xfrm>
              <a:off x="7644384" y="2023935"/>
              <a:ext cx="1621536" cy="1547061"/>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8" name="Rectángulo 37"/>
            <p:cNvSpPr/>
            <p:nvPr/>
          </p:nvSpPr>
          <p:spPr>
            <a:xfrm>
              <a:off x="8286621" y="2245995"/>
              <a:ext cx="331463" cy="3162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9" name="Rectángulo 38"/>
            <p:cNvSpPr/>
            <p:nvPr/>
          </p:nvSpPr>
          <p:spPr>
            <a:xfrm>
              <a:off x="7851648" y="2750820"/>
              <a:ext cx="513733" cy="1885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0" name="Rectángulo 39"/>
            <p:cNvSpPr/>
            <p:nvPr/>
          </p:nvSpPr>
          <p:spPr>
            <a:xfrm>
              <a:off x="8558784" y="2719021"/>
              <a:ext cx="513733" cy="1885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2" name="Rectángulo 41"/>
            <p:cNvSpPr/>
            <p:nvPr/>
          </p:nvSpPr>
          <p:spPr>
            <a:xfrm>
              <a:off x="7851648" y="3067050"/>
              <a:ext cx="89947" cy="2178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3" name="Rectángulo 42"/>
            <p:cNvSpPr/>
            <p:nvPr/>
          </p:nvSpPr>
          <p:spPr>
            <a:xfrm>
              <a:off x="8201421" y="3067050"/>
              <a:ext cx="89947" cy="2178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4" name="Rectángulo 43"/>
            <p:cNvSpPr/>
            <p:nvPr/>
          </p:nvSpPr>
          <p:spPr>
            <a:xfrm>
              <a:off x="8614289" y="3021458"/>
              <a:ext cx="89947" cy="2178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5" name="Rectángulo 44"/>
            <p:cNvSpPr/>
            <p:nvPr/>
          </p:nvSpPr>
          <p:spPr>
            <a:xfrm>
              <a:off x="8916066" y="3037797"/>
              <a:ext cx="89947" cy="2178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grpSp>
        <p:nvGrpSpPr>
          <p:cNvPr id="57" name="Grupo 56"/>
          <p:cNvGrpSpPr/>
          <p:nvPr/>
        </p:nvGrpSpPr>
        <p:grpSpPr>
          <a:xfrm>
            <a:off x="10694831" y="4651563"/>
            <a:ext cx="1086208" cy="1012791"/>
            <a:chOff x="7528081" y="4417731"/>
            <a:chExt cx="1621536" cy="1547061"/>
          </a:xfrm>
        </p:grpSpPr>
        <p:grpSp>
          <p:nvGrpSpPr>
            <p:cNvPr id="47" name="Grupo 46"/>
            <p:cNvGrpSpPr/>
            <p:nvPr/>
          </p:nvGrpSpPr>
          <p:grpSpPr>
            <a:xfrm>
              <a:off x="7528081" y="4417731"/>
              <a:ext cx="1621536" cy="1547061"/>
              <a:chOff x="7644384" y="2023935"/>
              <a:chExt cx="1621536" cy="1547061"/>
            </a:xfrm>
          </p:grpSpPr>
          <p:sp>
            <p:nvSpPr>
              <p:cNvPr id="48" name="Rectángulo 47"/>
              <p:cNvSpPr/>
              <p:nvPr/>
            </p:nvSpPr>
            <p:spPr>
              <a:xfrm>
                <a:off x="7644384" y="2023935"/>
                <a:ext cx="1621536" cy="1547061"/>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9" name="Rectángulo 48"/>
              <p:cNvSpPr/>
              <p:nvPr/>
            </p:nvSpPr>
            <p:spPr>
              <a:xfrm>
                <a:off x="8286621" y="2245995"/>
                <a:ext cx="331463" cy="3162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0" name="Rectángulo 49"/>
              <p:cNvSpPr/>
              <p:nvPr/>
            </p:nvSpPr>
            <p:spPr>
              <a:xfrm>
                <a:off x="7851648" y="2750820"/>
                <a:ext cx="513733" cy="1885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1" name="Rectángulo 50"/>
              <p:cNvSpPr/>
              <p:nvPr/>
            </p:nvSpPr>
            <p:spPr>
              <a:xfrm>
                <a:off x="8558784" y="2719021"/>
                <a:ext cx="513733" cy="1885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
          <p:nvSpPr>
            <p:cNvPr id="56" name="Rectángulo 55"/>
            <p:cNvSpPr/>
            <p:nvPr/>
          </p:nvSpPr>
          <p:spPr>
            <a:xfrm>
              <a:off x="8079182" y="5528241"/>
              <a:ext cx="513733" cy="1885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
        <p:nvSpPr>
          <p:cNvPr id="58" name="CuadroTexto 57"/>
          <p:cNvSpPr txBox="1"/>
          <p:nvPr/>
        </p:nvSpPr>
        <p:spPr>
          <a:xfrm>
            <a:off x="9784080" y="2609789"/>
            <a:ext cx="1744452" cy="369332"/>
          </a:xfrm>
          <a:prstGeom prst="rect">
            <a:avLst/>
          </a:prstGeom>
          <a:noFill/>
        </p:spPr>
        <p:txBody>
          <a:bodyPr wrap="none" rtlCol="0">
            <a:spAutoFit/>
          </a:bodyPr>
          <a:lstStyle/>
          <a:p>
            <a:r>
              <a:rPr lang="es-CO" dirty="0" smtClean="0"/>
              <a:t>Diagrama Base 1</a:t>
            </a:r>
            <a:endParaRPr lang="es-CO" dirty="0"/>
          </a:p>
        </p:txBody>
      </p:sp>
      <p:sp>
        <p:nvSpPr>
          <p:cNvPr id="59" name="CuadroTexto 58"/>
          <p:cNvSpPr txBox="1"/>
          <p:nvPr/>
        </p:nvSpPr>
        <p:spPr>
          <a:xfrm>
            <a:off x="9784080" y="4273296"/>
            <a:ext cx="1744452" cy="369332"/>
          </a:xfrm>
          <a:prstGeom prst="rect">
            <a:avLst/>
          </a:prstGeom>
          <a:noFill/>
        </p:spPr>
        <p:txBody>
          <a:bodyPr wrap="none" rtlCol="0">
            <a:spAutoFit/>
          </a:bodyPr>
          <a:lstStyle/>
          <a:p>
            <a:r>
              <a:rPr lang="es-CO" dirty="0" smtClean="0"/>
              <a:t>Diagrama Base 2</a:t>
            </a:r>
            <a:endParaRPr lang="es-CO" dirty="0"/>
          </a:p>
        </p:txBody>
      </p:sp>
      <p:sp>
        <p:nvSpPr>
          <p:cNvPr id="52" name="Más 51"/>
          <p:cNvSpPr/>
          <p:nvPr/>
        </p:nvSpPr>
        <p:spPr>
          <a:xfrm>
            <a:off x="1245575" y="5691711"/>
            <a:ext cx="370074" cy="364617"/>
          </a:xfrm>
          <a:prstGeom prst="mathPlus">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3" name="Flecha doblada hacia arriba 52"/>
          <p:cNvSpPr/>
          <p:nvPr/>
        </p:nvSpPr>
        <p:spPr>
          <a:xfrm rot="5400000">
            <a:off x="371101" y="4973718"/>
            <a:ext cx="360000" cy="360000"/>
          </a:xfrm>
          <a:prstGeom prst="ben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4" name="Rectángulo redondeado 53"/>
          <p:cNvSpPr/>
          <p:nvPr/>
        </p:nvSpPr>
        <p:spPr>
          <a:xfrm>
            <a:off x="607436" y="4028982"/>
            <a:ext cx="1863090" cy="171825"/>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5" name="Rectángulo redondeado 54"/>
          <p:cNvSpPr/>
          <p:nvPr/>
        </p:nvSpPr>
        <p:spPr>
          <a:xfrm>
            <a:off x="607436" y="4338391"/>
            <a:ext cx="1863090" cy="171825"/>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0" name="Rectángulo redondeado 59"/>
          <p:cNvSpPr/>
          <p:nvPr/>
        </p:nvSpPr>
        <p:spPr>
          <a:xfrm>
            <a:off x="607436" y="4647800"/>
            <a:ext cx="1863090" cy="171825"/>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1" name="Rectángulo redondeado 60"/>
          <p:cNvSpPr/>
          <p:nvPr/>
        </p:nvSpPr>
        <p:spPr>
          <a:xfrm>
            <a:off x="607436" y="4957210"/>
            <a:ext cx="1863090" cy="171825"/>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 name="CuadroTexto 3"/>
          <p:cNvSpPr txBox="1"/>
          <p:nvPr/>
        </p:nvSpPr>
        <p:spPr>
          <a:xfrm>
            <a:off x="3384877" y="2300253"/>
            <a:ext cx="4930067" cy="3416320"/>
          </a:xfrm>
          <a:prstGeom prst="rect">
            <a:avLst/>
          </a:prstGeom>
          <a:noFill/>
        </p:spPr>
        <p:txBody>
          <a:bodyPr wrap="square" rtlCol="0">
            <a:spAutoFit/>
          </a:bodyPr>
          <a:lstStyle/>
          <a:p>
            <a:r>
              <a:rPr lang="es-CO" dirty="0" err="1" smtClean="0"/>
              <a:t>Ddfsdfsdfsdf</a:t>
            </a:r>
            <a:endParaRPr lang="es-CO" dirty="0" smtClean="0"/>
          </a:p>
          <a:p>
            <a:endParaRPr lang="es-CO" dirty="0"/>
          </a:p>
          <a:p>
            <a:r>
              <a:rPr lang="es-CO" dirty="0" err="1" smtClean="0"/>
              <a:t>Dfsdfsdfsdfsdfsdf</a:t>
            </a:r>
            <a:endParaRPr lang="es-CO" dirty="0" smtClean="0"/>
          </a:p>
          <a:p>
            <a:r>
              <a:rPr lang="es-CO" dirty="0"/>
              <a:t>	</a:t>
            </a:r>
            <a:r>
              <a:rPr lang="es-CO" dirty="0" err="1" smtClean="0"/>
              <a:t>sfsdfsdfsdfs</a:t>
            </a:r>
            <a:endParaRPr lang="es-CO" dirty="0" smtClean="0"/>
          </a:p>
          <a:p>
            <a:r>
              <a:rPr lang="es-CO" dirty="0" smtClean="0"/>
              <a:t>	</a:t>
            </a:r>
            <a:r>
              <a:rPr lang="es-CO" dirty="0" err="1" smtClean="0"/>
              <a:t>sdasdsdsddfs</a:t>
            </a:r>
            <a:endParaRPr lang="es-CO" dirty="0" smtClean="0"/>
          </a:p>
          <a:p>
            <a:r>
              <a:rPr lang="es-CO" dirty="0"/>
              <a:t>	</a:t>
            </a:r>
            <a:r>
              <a:rPr lang="es-CO" dirty="0" err="1" smtClean="0"/>
              <a:t>adasdasdasdd</a:t>
            </a:r>
            <a:endParaRPr lang="es-CO" dirty="0" smtClean="0"/>
          </a:p>
          <a:p>
            <a:endParaRPr lang="es-CO" dirty="0"/>
          </a:p>
          <a:p>
            <a:endParaRPr lang="es-CO" dirty="0" smtClean="0"/>
          </a:p>
          <a:p>
            <a:endParaRPr lang="es-CO" dirty="0"/>
          </a:p>
          <a:p>
            <a:endParaRPr lang="es-CO" dirty="0" smtClean="0"/>
          </a:p>
          <a:p>
            <a:endParaRPr lang="es-CO" dirty="0"/>
          </a:p>
          <a:p>
            <a:r>
              <a:rPr lang="es-CO" dirty="0" err="1" smtClean="0"/>
              <a:t>asdasdasdasdasdasdasdasdasdasd</a:t>
            </a:r>
            <a:endParaRPr lang="es-CO" dirty="0"/>
          </a:p>
        </p:txBody>
      </p:sp>
      <p:sp>
        <p:nvSpPr>
          <p:cNvPr id="18" name="Flecha derecha 17"/>
          <p:cNvSpPr/>
          <p:nvPr/>
        </p:nvSpPr>
        <p:spPr>
          <a:xfrm>
            <a:off x="2470526" y="4224528"/>
            <a:ext cx="601858"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783082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198223" y="671155"/>
            <a:ext cx="1947134" cy="528387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16" name="Rectángulo 15"/>
          <p:cNvSpPr/>
          <p:nvPr/>
        </p:nvSpPr>
        <p:spPr>
          <a:xfrm>
            <a:off x="3145356" y="671155"/>
            <a:ext cx="5747184" cy="528387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18" name="Rectángulo 17"/>
          <p:cNvSpPr/>
          <p:nvPr/>
        </p:nvSpPr>
        <p:spPr>
          <a:xfrm>
            <a:off x="8892540" y="671156"/>
            <a:ext cx="1947134" cy="528387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19" name="Elipse 18"/>
          <p:cNvSpPr/>
          <p:nvPr/>
        </p:nvSpPr>
        <p:spPr>
          <a:xfrm>
            <a:off x="4173898" y="766062"/>
            <a:ext cx="360000" cy="3600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0" name="Elipse 19"/>
          <p:cNvSpPr/>
          <p:nvPr/>
        </p:nvSpPr>
        <p:spPr>
          <a:xfrm>
            <a:off x="4756118" y="766062"/>
            <a:ext cx="360000" cy="3600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Elipse 20"/>
          <p:cNvSpPr/>
          <p:nvPr/>
        </p:nvSpPr>
        <p:spPr>
          <a:xfrm>
            <a:off x="5338338" y="766062"/>
            <a:ext cx="360000" cy="36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2" name="Elipse 21"/>
          <p:cNvSpPr/>
          <p:nvPr/>
        </p:nvSpPr>
        <p:spPr>
          <a:xfrm>
            <a:off x="6502778" y="766062"/>
            <a:ext cx="360000" cy="360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3" name="Elipse 22"/>
          <p:cNvSpPr/>
          <p:nvPr/>
        </p:nvSpPr>
        <p:spPr>
          <a:xfrm>
            <a:off x="7084998" y="766062"/>
            <a:ext cx="360000" cy="360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4" name="Elipse 23"/>
          <p:cNvSpPr/>
          <p:nvPr/>
        </p:nvSpPr>
        <p:spPr>
          <a:xfrm>
            <a:off x="5920558" y="766062"/>
            <a:ext cx="360000" cy="360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5" name="CuadroTexto 24"/>
          <p:cNvSpPr txBox="1"/>
          <p:nvPr/>
        </p:nvSpPr>
        <p:spPr>
          <a:xfrm>
            <a:off x="3494926" y="-75419"/>
            <a:ext cx="4851264" cy="369332"/>
          </a:xfrm>
          <a:prstGeom prst="rect">
            <a:avLst/>
          </a:prstGeom>
          <a:noFill/>
        </p:spPr>
        <p:txBody>
          <a:bodyPr wrap="none" rtlCol="0">
            <a:spAutoFit/>
          </a:bodyPr>
          <a:lstStyle/>
          <a:p>
            <a:r>
              <a:rPr lang="es-CO" dirty="0" smtClean="0"/>
              <a:t>MANUAL DE PROTECCION DE DATOS PERSONALES</a:t>
            </a:r>
            <a:endParaRPr lang="es-CO" dirty="0"/>
          </a:p>
        </p:txBody>
      </p:sp>
      <p:sp>
        <p:nvSpPr>
          <p:cNvPr id="26" name="Rectángulo 25"/>
          <p:cNvSpPr/>
          <p:nvPr/>
        </p:nvSpPr>
        <p:spPr>
          <a:xfrm>
            <a:off x="4317918" y="1246227"/>
            <a:ext cx="3470823" cy="4491633"/>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6"/>
          </a:lnRef>
          <a:fillRef idx="1">
            <a:schemeClr val="lt1"/>
          </a:fillRef>
          <a:effectRef idx="0">
            <a:schemeClr val="accent6"/>
          </a:effectRef>
          <a:fontRef idx="minor">
            <a:schemeClr val="dk1"/>
          </a:fontRef>
        </p:style>
        <p:txBody>
          <a:bodyPr rtlCol="0" anchor="ctr"/>
          <a:lstStyle/>
          <a:p>
            <a:pPr algn="ctr"/>
            <a:endParaRPr lang="es-CO" dirty="0"/>
          </a:p>
        </p:txBody>
      </p:sp>
      <p:sp>
        <p:nvSpPr>
          <p:cNvPr id="33" name="Rectángulo 32"/>
          <p:cNvSpPr/>
          <p:nvPr/>
        </p:nvSpPr>
        <p:spPr>
          <a:xfrm>
            <a:off x="4446270" y="1337310"/>
            <a:ext cx="3234690" cy="41148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4" name="Rectángulo 33"/>
          <p:cNvSpPr/>
          <p:nvPr/>
        </p:nvSpPr>
        <p:spPr>
          <a:xfrm>
            <a:off x="4446431" y="5221101"/>
            <a:ext cx="3234690" cy="41148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5" name="CuadroTexto 34"/>
          <p:cNvSpPr txBox="1"/>
          <p:nvPr/>
        </p:nvSpPr>
        <p:spPr>
          <a:xfrm>
            <a:off x="5550839" y="5236502"/>
            <a:ext cx="936218" cy="369332"/>
          </a:xfrm>
          <a:prstGeom prst="rect">
            <a:avLst/>
          </a:prstGeom>
          <a:noFill/>
        </p:spPr>
        <p:txBody>
          <a:bodyPr wrap="none" rtlCol="0">
            <a:spAutoFit/>
          </a:bodyPr>
          <a:lstStyle/>
          <a:p>
            <a:r>
              <a:rPr lang="es-CO" dirty="0" smtClean="0">
                <a:solidFill>
                  <a:schemeClr val="bg1">
                    <a:lumMod val="75000"/>
                  </a:schemeClr>
                </a:solidFill>
              </a:rPr>
              <a:t>FOOTER</a:t>
            </a:r>
            <a:endParaRPr lang="es-CO" dirty="0">
              <a:solidFill>
                <a:schemeClr val="bg1">
                  <a:lumMod val="75000"/>
                </a:schemeClr>
              </a:solidFill>
            </a:endParaRPr>
          </a:p>
        </p:txBody>
      </p:sp>
      <p:sp>
        <p:nvSpPr>
          <p:cNvPr id="36" name="CuadroTexto 35"/>
          <p:cNvSpPr txBox="1"/>
          <p:nvPr/>
        </p:nvSpPr>
        <p:spPr>
          <a:xfrm>
            <a:off x="5612910" y="1379459"/>
            <a:ext cx="951607" cy="369332"/>
          </a:xfrm>
          <a:prstGeom prst="rect">
            <a:avLst/>
          </a:prstGeom>
          <a:noFill/>
        </p:spPr>
        <p:txBody>
          <a:bodyPr wrap="none" rtlCol="0">
            <a:spAutoFit/>
          </a:bodyPr>
          <a:lstStyle/>
          <a:p>
            <a:r>
              <a:rPr lang="es-CO" dirty="0" smtClean="0">
                <a:solidFill>
                  <a:schemeClr val="bg1">
                    <a:lumMod val="75000"/>
                  </a:schemeClr>
                </a:solidFill>
              </a:rPr>
              <a:t>HEADER</a:t>
            </a:r>
            <a:endParaRPr lang="es-CO" dirty="0">
              <a:solidFill>
                <a:schemeClr val="bg1">
                  <a:lumMod val="75000"/>
                </a:schemeClr>
              </a:solidFill>
            </a:endParaRPr>
          </a:p>
        </p:txBody>
      </p:sp>
      <p:sp>
        <p:nvSpPr>
          <p:cNvPr id="37" name="Rectángulo 36"/>
          <p:cNvSpPr/>
          <p:nvPr/>
        </p:nvSpPr>
        <p:spPr>
          <a:xfrm>
            <a:off x="4533898" y="1407592"/>
            <a:ext cx="582220" cy="293542"/>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8" name="Llamada rectangular 37"/>
          <p:cNvSpPr/>
          <p:nvPr/>
        </p:nvSpPr>
        <p:spPr>
          <a:xfrm>
            <a:off x="1352814" y="91608"/>
            <a:ext cx="2284533" cy="1294277"/>
          </a:xfrm>
          <a:prstGeom prst="wedgeRectCallout">
            <a:avLst>
              <a:gd name="adj1" fmla="val 79231"/>
              <a:gd name="adj2" fmla="val 14993"/>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CO" dirty="0">
                <a:solidFill>
                  <a:schemeClr val="tx1"/>
                </a:solidFill>
              </a:rPr>
              <a:t>Los puntos de seguimiento son iguales a </a:t>
            </a:r>
            <a:r>
              <a:rPr lang="es-CO" dirty="0" smtClean="0">
                <a:solidFill>
                  <a:schemeClr val="tx1"/>
                </a:solidFill>
              </a:rPr>
              <a:t>la cantidad de capítulos por manual</a:t>
            </a:r>
            <a:endParaRPr lang="es-CO" dirty="0">
              <a:solidFill>
                <a:schemeClr val="tx1"/>
              </a:solidFill>
            </a:endParaRPr>
          </a:p>
        </p:txBody>
      </p:sp>
      <p:sp>
        <p:nvSpPr>
          <p:cNvPr id="41" name="Llamada rectangular 40"/>
          <p:cNvSpPr/>
          <p:nvPr/>
        </p:nvSpPr>
        <p:spPr>
          <a:xfrm>
            <a:off x="8665509" y="71605"/>
            <a:ext cx="2284533" cy="2523005"/>
          </a:xfrm>
          <a:prstGeom prst="wedgeRectCallout">
            <a:avLst>
              <a:gd name="adj1" fmla="val -110892"/>
              <a:gd name="adj2" fmla="val -15236"/>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CO" dirty="0" smtClean="0">
                <a:solidFill>
                  <a:schemeClr val="tx1"/>
                </a:solidFill>
              </a:rPr>
              <a:t>Los puntos de seguimiento serán verdes cuando el capitulo este completado, azul cuando este en progreso y gris cuando este bloqueado</a:t>
            </a:r>
            <a:endParaRPr lang="es-CO" dirty="0">
              <a:solidFill>
                <a:schemeClr val="tx1"/>
              </a:solidFill>
            </a:endParaRPr>
          </a:p>
        </p:txBody>
      </p:sp>
      <p:sp>
        <p:nvSpPr>
          <p:cNvPr id="44" name="Llamada rectangular 43"/>
          <p:cNvSpPr/>
          <p:nvPr/>
        </p:nvSpPr>
        <p:spPr>
          <a:xfrm>
            <a:off x="8635029" y="3813025"/>
            <a:ext cx="2284533" cy="1677185"/>
          </a:xfrm>
          <a:prstGeom prst="wedgeRectCallout">
            <a:avLst>
              <a:gd name="adj1" fmla="val -91379"/>
              <a:gd name="adj2" fmla="val 34687"/>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CO" dirty="0" smtClean="0">
                <a:solidFill>
                  <a:schemeClr val="tx1"/>
                </a:solidFill>
              </a:rPr>
              <a:t>En </a:t>
            </a:r>
            <a:r>
              <a:rPr lang="es-CO" dirty="0">
                <a:solidFill>
                  <a:schemeClr val="tx1"/>
                </a:solidFill>
              </a:rPr>
              <a:t>todos los UI (hoja manual), se tendrá un Footer con datos de contacto de la empresa partner.</a:t>
            </a:r>
          </a:p>
          <a:p>
            <a:pPr algn="just"/>
            <a:endParaRPr lang="es-CO" dirty="0">
              <a:solidFill>
                <a:schemeClr val="tx1"/>
              </a:solidFill>
            </a:endParaRPr>
          </a:p>
        </p:txBody>
      </p:sp>
      <p:sp>
        <p:nvSpPr>
          <p:cNvPr id="46" name="Rectángulo 45"/>
          <p:cNvSpPr/>
          <p:nvPr/>
        </p:nvSpPr>
        <p:spPr>
          <a:xfrm>
            <a:off x="4461510" y="1798320"/>
            <a:ext cx="3234690" cy="3317502"/>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5" name="Rectángulo redondeado 54"/>
          <p:cNvSpPr/>
          <p:nvPr/>
        </p:nvSpPr>
        <p:spPr>
          <a:xfrm>
            <a:off x="1282765" y="1246227"/>
            <a:ext cx="1522546" cy="322730"/>
          </a:xfrm>
          <a:prstGeom prst="round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slop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Capítulo#1</a:t>
            </a:r>
            <a:endParaRPr lang="es-CO" dirty="0"/>
          </a:p>
        </p:txBody>
      </p:sp>
      <p:sp>
        <p:nvSpPr>
          <p:cNvPr id="56" name="Rectángulo redondeado 55"/>
          <p:cNvSpPr/>
          <p:nvPr/>
        </p:nvSpPr>
        <p:spPr>
          <a:xfrm>
            <a:off x="1292301" y="2827492"/>
            <a:ext cx="1522546" cy="3227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Capítulo#2</a:t>
            </a:r>
            <a:endParaRPr lang="es-CO" dirty="0"/>
          </a:p>
        </p:txBody>
      </p:sp>
      <p:sp>
        <p:nvSpPr>
          <p:cNvPr id="57" name="Rectángulo redondeado 56"/>
          <p:cNvSpPr/>
          <p:nvPr/>
        </p:nvSpPr>
        <p:spPr>
          <a:xfrm>
            <a:off x="1433377" y="1646052"/>
            <a:ext cx="1674946" cy="292237"/>
          </a:xfrm>
          <a:prstGeom prst="roundRect">
            <a:avLst/>
          </a:prstGeom>
          <a:solidFill>
            <a:srgbClr val="00B050"/>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Ítem 1</a:t>
            </a:r>
            <a:endParaRPr lang="es-CO" dirty="0"/>
          </a:p>
        </p:txBody>
      </p:sp>
      <p:sp>
        <p:nvSpPr>
          <p:cNvPr id="58" name="Rectángulo redondeado 57"/>
          <p:cNvSpPr/>
          <p:nvPr/>
        </p:nvSpPr>
        <p:spPr>
          <a:xfrm>
            <a:off x="1433377" y="2053050"/>
            <a:ext cx="1674946" cy="292237"/>
          </a:xfrm>
          <a:prstGeom prst="roundRect">
            <a:avLst/>
          </a:prstGeom>
          <a:solidFill>
            <a:srgbClr val="00B050"/>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Ítem 2</a:t>
            </a:r>
          </a:p>
        </p:txBody>
      </p:sp>
      <p:sp>
        <p:nvSpPr>
          <p:cNvPr id="59" name="Rectángulo redondeado 58"/>
          <p:cNvSpPr/>
          <p:nvPr/>
        </p:nvSpPr>
        <p:spPr>
          <a:xfrm>
            <a:off x="1433377" y="2440271"/>
            <a:ext cx="1674946" cy="292237"/>
          </a:xfrm>
          <a:prstGeom prst="roundRect">
            <a:avLst/>
          </a:prstGeom>
          <a:solidFill>
            <a:srgbClr val="00B050"/>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Ítem 3</a:t>
            </a:r>
          </a:p>
        </p:txBody>
      </p:sp>
      <p:sp>
        <p:nvSpPr>
          <p:cNvPr id="60" name="Rectángulo redondeado 59"/>
          <p:cNvSpPr/>
          <p:nvPr/>
        </p:nvSpPr>
        <p:spPr>
          <a:xfrm>
            <a:off x="1292301" y="3243577"/>
            <a:ext cx="1522546" cy="322730"/>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Capítulo#3</a:t>
            </a:r>
            <a:endParaRPr lang="es-CO" dirty="0"/>
          </a:p>
        </p:txBody>
      </p:sp>
      <p:sp>
        <p:nvSpPr>
          <p:cNvPr id="61" name="Rectángulo redondeado 60"/>
          <p:cNvSpPr/>
          <p:nvPr/>
        </p:nvSpPr>
        <p:spPr>
          <a:xfrm>
            <a:off x="1292301" y="3691348"/>
            <a:ext cx="1522546" cy="322730"/>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Capítulo#4</a:t>
            </a:r>
            <a:endParaRPr lang="es-CO" dirty="0"/>
          </a:p>
        </p:txBody>
      </p:sp>
      <p:sp>
        <p:nvSpPr>
          <p:cNvPr id="62" name="Rectángulo redondeado 61"/>
          <p:cNvSpPr/>
          <p:nvPr/>
        </p:nvSpPr>
        <p:spPr>
          <a:xfrm>
            <a:off x="1292301" y="4147220"/>
            <a:ext cx="1522546" cy="322730"/>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Capítulo#5</a:t>
            </a:r>
            <a:endParaRPr lang="es-CO" dirty="0"/>
          </a:p>
        </p:txBody>
      </p:sp>
      <p:sp>
        <p:nvSpPr>
          <p:cNvPr id="63" name="Rectángulo redondeado 62"/>
          <p:cNvSpPr/>
          <p:nvPr/>
        </p:nvSpPr>
        <p:spPr>
          <a:xfrm>
            <a:off x="1420401" y="4600767"/>
            <a:ext cx="1136040" cy="238499"/>
          </a:xfrm>
          <a:prstGeom prst="roundRect">
            <a:avLst/>
          </a:prstGeom>
          <a:solidFill>
            <a:schemeClr val="bg1">
              <a:lumMod val="6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100" dirty="0" smtClean="0">
                <a:solidFill>
                  <a:schemeClr val="bg1"/>
                </a:solidFill>
              </a:rPr>
              <a:t>Crear</a:t>
            </a:r>
            <a:endParaRPr lang="es-CO" sz="1100" dirty="0">
              <a:solidFill>
                <a:schemeClr val="bg1"/>
              </a:solidFill>
            </a:endParaRPr>
          </a:p>
        </p:txBody>
      </p:sp>
      <p:sp>
        <p:nvSpPr>
          <p:cNvPr id="64" name="Rectángulo redondeado 63"/>
          <p:cNvSpPr/>
          <p:nvPr/>
        </p:nvSpPr>
        <p:spPr>
          <a:xfrm>
            <a:off x="1420401" y="4887238"/>
            <a:ext cx="1136040" cy="238499"/>
          </a:xfrm>
          <a:prstGeom prst="roundRect">
            <a:avLst/>
          </a:prstGeom>
          <a:solidFill>
            <a:schemeClr val="bg1">
              <a:lumMod val="6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100" dirty="0" smtClean="0">
                <a:solidFill>
                  <a:schemeClr val="bg1"/>
                </a:solidFill>
              </a:rPr>
              <a:t>Editar</a:t>
            </a:r>
            <a:endParaRPr lang="es-CO" sz="1100" dirty="0">
              <a:solidFill>
                <a:schemeClr val="bg1"/>
              </a:solidFill>
            </a:endParaRPr>
          </a:p>
        </p:txBody>
      </p:sp>
      <p:sp>
        <p:nvSpPr>
          <p:cNvPr id="65" name="Rectángulo redondeado 64"/>
          <p:cNvSpPr/>
          <p:nvPr/>
        </p:nvSpPr>
        <p:spPr>
          <a:xfrm>
            <a:off x="1420401" y="5179475"/>
            <a:ext cx="1136040" cy="238499"/>
          </a:xfrm>
          <a:prstGeom prst="roundRect">
            <a:avLst/>
          </a:prstGeom>
          <a:solidFill>
            <a:schemeClr val="bg1">
              <a:lumMod val="6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100" dirty="0" smtClean="0">
                <a:solidFill>
                  <a:schemeClr val="bg1"/>
                </a:solidFill>
              </a:rPr>
              <a:t>Eliminar</a:t>
            </a:r>
            <a:endParaRPr lang="es-CO" sz="1100" dirty="0">
              <a:solidFill>
                <a:schemeClr val="bg1"/>
              </a:solidFill>
            </a:endParaRPr>
          </a:p>
        </p:txBody>
      </p:sp>
      <p:sp>
        <p:nvSpPr>
          <p:cNvPr id="49" name="Llamada rectangular 48"/>
          <p:cNvSpPr/>
          <p:nvPr/>
        </p:nvSpPr>
        <p:spPr>
          <a:xfrm>
            <a:off x="1167299" y="1769675"/>
            <a:ext cx="2284533" cy="1014368"/>
          </a:xfrm>
          <a:prstGeom prst="wedgeRectCallout">
            <a:avLst>
              <a:gd name="adj1" fmla="val 95241"/>
              <a:gd name="adj2" fmla="val 87290"/>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tx1"/>
                </a:solidFill>
              </a:rPr>
              <a:t>En ésta </a:t>
            </a:r>
            <a:r>
              <a:rPr lang="es-CO" dirty="0">
                <a:solidFill>
                  <a:schemeClr val="tx1"/>
                </a:solidFill>
              </a:rPr>
              <a:t>se muestra el contenido </a:t>
            </a:r>
            <a:r>
              <a:rPr lang="es-CO" dirty="0" smtClean="0">
                <a:solidFill>
                  <a:schemeClr val="tx1"/>
                </a:solidFill>
              </a:rPr>
              <a:t>del manual. Se puede modificar </a:t>
            </a:r>
            <a:endParaRPr lang="es-CO" dirty="0">
              <a:solidFill>
                <a:schemeClr val="tx1"/>
              </a:solidFill>
            </a:endParaRPr>
          </a:p>
          <a:p>
            <a:pPr algn="ctr"/>
            <a:endParaRPr lang="es-CO" dirty="0">
              <a:solidFill>
                <a:schemeClr val="tx1"/>
              </a:solidFill>
            </a:endParaRPr>
          </a:p>
        </p:txBody>
      </p:sp>
    </p:spTree>
    <p:extLst>
      <p:ext uri="{BB962C8B-B14F-4D97-AF65-F5344CB8AC3E}">
        <p14:creationId xmlns:p14="http://schemas.microsoft.com/office/powerpoint/2010/main" val="16438120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198223" y="671155"/>
            <a:ext cx="1947134" cy="528387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5" name="Rectángulo redondeado 4"/>
          <p:cNvSpPr/>
          <p:nvPr/>
        </p:nvSpPr>
        <p:spPr>
          <a:xfrm>
            <a:off x="1282765" y="1246227"/>
            <a:ext cx="1522546" cy="322730"/>
          </a:xfrm>
          <a:prstGeom prst="round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slop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Capítulo#1</a:t>
            </a:r>
            <a:endParaRPr lang="es-CO" dirty="0"/>
          </a:p>
        </p:txBody>
      </p:sp>
      <p:sp>
        <p:nvSpPr>
          <p:cNvPr id="6" name="Rectángulo redondeado 5"/>
          <p:cNvSpPr/>
          <p:nvPr/>
        </p:nvSpPr>
        <p:spPr>
          <a:xfrm>
            <a:off x="1292301" y="2827492"/>
            <a:ext cx="1522546" cy="3227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Capítulo#2</a:t>
            </a:r>
            <a:endParaRPr lang="es-CO" dirty="0"/>
          </a:p>
        </p:txBody>
      </p:sp>
      <p:sp>
        <p:nvSpPr>
          <p:cNvPr id="7" name="Rectángulo redondeado 6"/>
          <p:cNvSpPr/>
          <p:nvPr/>
        </p:nvSpPr>
        <p:spPr>
          <a:xfrm>
            <a:off x="1433377" y="1646052"/>
            <a:ext cx="1674946" cy="292237"/>
          </a:xfrm>
          <a:prstGeom prst="roundRect">
            <a:avLst/>
          </a:prstGeom>
          <a:solidFill>
            <a:srgbClr val="00B050"/>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Ítem 1</a:t>
            </a:r>
            <a:endParaRPr lang="es-CO" dirty="0"/>
          </a:p>
        </p:txBody>
      </p:sp>
      <p:sp>
        <p:nvSpPr>
          <p:cNvPr id="8" name="Rectángulo redondeado 7"/>
          <p:cNvSpPr/>
          <p:nvPr/>
        </p:nvSpPr>
        <p:spPr>
          <a:xfrm>
            <a:off x="1433377" y="2053050"/>
            <a:ext cx="1674946" cy="292237"/>
          </a:xfrm>
          <a:prstGeom prst="roundRect">
            <a:avLst/>
          </a:prstGeom>
          <a:solidFill>
            <a:srgbClr val="00B050"/>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Ítem 2</a:t>
            </a:r>
          </a:p>
        </p:txBody>
      </p:sp>
      <p:sp>
        <p:nvSpPr>
          <p:cNvPr id="9" name="Rectángulo redondeado 8"/>
          <p:cNvSpPr/>
          <p:nvPr/>
        </p:nvSpPr>
        <p:spPr>
          <a:xfrm>
            <a:off x="1433377" y="2440271"/>
            <a:ext cx="1674946" cy="292237"/>
          </a:xfrm>
          <a:prstGeom prst="roundRect">
            <a:avLst/>
          </a:prstGeom>
          <a:solidFill>
            <a:srgbClr val="00B050"/>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Ítem 3</a:t>
            </a:r>
          </a:p>
        </p:txBody>
      </p:sp>
      <p:sp>
        <p:nvSpPr>
          <p:cNvPr id="10" name="Rectángulo redondeado 9"/>
          <p:cNvSpPr/>
          <p:nvPr/>
        </p:nvSpPr>
        <p:spPr>
          <a:xfrm>
            <a:off x="1292301" y="3243577"/>
            <a:ext cx="1522546" cy="322730"/>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Capítulo#3</a:t>
            </a:r>
            <a:endParaRPr lang="es-CO" dirty="0"/>
          </a:p>
        </p:txBody>
      </p:sp>
      <p:sp>
        <p:nvSpPr>
          <p:cNvPr id="11" name="Rectángulo redondeado 10"/>
          <p:cNvSpPr/>
          <p:nvPr/>
        </p:nvSpPr>
        <p:spPr>
          <a:xfrm>
            <a:off x="1292301" y="3691348"/>
            <a:ext cx="1522546" cy="322730"/>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Capítulo#4</a:t>
            </a:r>
            <a:endParaRPr lang="es-CO" dirty="0"/>
          </a:p>
        </p:txBody>
      </p:sp>
      <p:sp>
        <p:nvSpPr>
          <p:cNvPr id="12" name="Rectángulo redondeado 11"/>
          <p:cNvSpPr/>
          <p:nvPr/>
        </p:nvSpPr>
        <p:spPr>
          <a:xfrm>
            <a:off x="1292301" y="4147220"/>
            <a:ext cx="1522546" cy="322730"/>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Capítulo#5</a:t>
            </a:r>
            <a:endParaRPr lang="es-CO" dirty="0"/>
          </a:p>
        </p:txBody>
      </p:sp>
      <p:sp>
        <p:nvSpPr>
          <p:cNvPr id="13" name="Rectángulo redondeado 12"/>
          <p:cNvSpPr/>
          <p:nvPr/>
        </p:nvSpPr>
        <p:spPr>
          <a:xfrm>
            <a:off x="1420401" y="4600767"/>
            <a:ext cx="1136040" cy="238499"/>
          </a:xfrm>
          <a:prstGeom prst="roundRect">
            <a:avLst/>
          </a:prstGeom>
          <a:solidFill>
            <a:schemeClr val="bg1">
              <a:lumMod val="6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100" dirty="0" smtClean="0">
                <a:solidFill>
                  <a:schemeClr val="bg1"/>
                </a:solidFill>
              </a:rPr>
              <a:t>Crear</a:t>
            </a:r>
            <a:endParaRPr lang="es-CO" sz="1100" dirty="0">
              <a:solidFill>
                <a:schemeClr val="bg1"/>
              </a:solidFill>
            </a:endParaRPr>
          </a:p>
        </p:txBody>
      </p:sp>
      <p:sp>
        <p:nvSpPr>
          <p:cNvPr id="14" name="Rectángulo redondeado 13"/>
          <p:cNvSpPr/>
          <p:nvPr/>
        </p:nvSpPr>
        <p:spPr>
          <a:xfrm>
            <a:off x="1420401" y="4887238"/>
            <a:ext cx="1136040" cy="238499"/>
          </a:xfrm>
          <a:prstGeom prst="roundRect">
            <a:avLst/>
          </a:prstGeom>
          <a:solidFill>
            <a:schemeClr val="bg1">
              <a:lumMod val="6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100" dirty="0" smtClean="0">
                <a:solidFill>
                  <a:schemeClr val="bg1"/>
                </a:solidFill>
              </a:rPr>
              <a:t>Editar</a:t>
            </a:r>
            <a:endParaRPr lang="es-CO" sz="1100" dirty="0">
              <a:solidFill>
                <a:schemeClr val="bg1"/>
              </a:solidFill>
            </a:endParaRPr>
          </a:p>
        </p:txBody>
      </p:sp>
      <p:sp>
        <p:nvSpPr>
          <p:cNvPr id="15" name="Rectángulo redondeado 14"/>
          <p:cNvSpPr/>
          <p:nvPr/>
        </p:nvSpPr>
        <p:spPr>
          <a:xfrm>
            <a:off x="1420401" y="5179475"/>
            <a:ext cx="1136040" cy="238499"/>
          </a:xfrm>
          <a:prstGeom prst="roundRect">
            <a:avLst/>
          </a:prstGeom>
          <a:solidFill>
            <a:schemeClr val="bg1">
              <a:lumMod val="6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100" dirty="0" smtClean="0">
                <a:solidFill>
                  <a:schemeClr val="bg1"/>
                </a:solidFill>
              </a:rPr>
              <a:t>Eliminar</a:t>
            </a:r>
            <a:endParaRPr lang="es-CO" sz="1100" dirty="0">
              <a:solidFill>
                <a:schemeClr val="bg1"/>
              </a:solidFill>
            </a:endParaRPr>
          </a:p>
        </p:txBody>
      </p:sp>
      <p:sp>
        <p:nvSpPr>
          <p:cNvPr id="16" name="Rectángulo 15"/>
          <p:cNvSpPr/>
          <p:nvPr/>
        </p:nvSpPr>
        <p:spPr>
          <a:xfrm>
            <a:off x="3145356" y="671155"/>
            <a:ext cx="5747184" cy="528387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18" name="Rectángulo 17"/>
          <p:cNvSpPr/>
          <p:nvPr/>
        </p:nvSpPr>
        <p:spPr>
          <a:xfrm>
            <a:off x="8892540" y="671156"/>
            <a:ext cx="1947134" cy="528387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19" name="Elipse 18"/>
          <p:cNvSpPr/>
          <p:nvPr/>
        </p:nvSpPr>
        <p:spPr>
          <a:xfrm>
            <a:off x="4173898" y="766062"/>
            <a:ext cx="360000" cy="3600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0" name="Elipse 19"/>
          <p:cNvSpPr/>
          <p:nvPr/>
        </p:nvSpPr>
        <p:spPr>
          <a:xfrm>
            <a:off x="4756118" y="766062"/>
            <a:ext cx="360000" cy="3600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Elipse 20"/>
          <p:cNvSpPr/>
          <p:nvPr/>
        </p:nvSpPr>
        <p:spPr>
          <a:xfrm>
            <a:off x="5338338" y="766062"/>
            <a:ext cx="360000" cy="36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2" name="Elipse 21"/>
          <p:cNvSpPr/>
          <p:nvPr/>
        </p:nvSpPr>
        <p:spPr>
          <a:xfrm>
            <a:off x="6502778" y="766062"/>
            <a:ext cx="360000" cy="360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3" name="Elipse 22"/>
          <p:cNvSpPr/>
          <p:nvPr/>
        </p:nvSpPr>
        <p:spPr>
          <a:xfrm>
            <a:off x="7084998" y="766062"/>
            <a:ext cx="360000" cy="360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4" name="Elipse 23"/>
          <p:cNvSpPr/>
          <p:nvPr/>
        </p:nvSpPr>
        <p:spPr>
          <a:xfrm>
            <a:off x="5920558" y="766062"/>
            <a:ext cx="360000" cy="360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5" name="CuadroTexto 24"/>
          <p:cNvSpPr txBox="1"/>
          <p:nvPr/>
        </p:nvSpPr>
        <p:spPr>
          <a:xfrm>
            <a:off x="3494926" y="-75419"/>
            <a:ext cx="4851264" cy="369332"/>
          </a:xfrm>
          <a:prstGeom prst="rect">
            <a:avLst/>
          </a:prstGeom>
          <a:noFill/>
        </p:spPr>
        <p:txBody>
          <a:bodyPr wrap="none" rtlCol="0">
            <a:spAutoFit/>
          </a:bodyPr>
          <a:lstStyle/>
          <a:p>
            <a:r>
              <a:rPr lang="es-CO" dirty="0" smtClean="0"/>
              <a:t>MANUAL DE PROTECCION DE DATOS PERSONALES</a:t>
            </a:r>
            <a:endParaRPr lang="es-CO" dirty="0"/>
          </a:p>
        </p:txBody>
      </p:sp>
      <p:sp>
        <p:nvSpPr>
          <p:cNvPr id="26" name="Rectángulo 25"/>
          <p:cNvSpPr/>
          <p:nvPr/>
        </p:nvSpPr>
        <p:spPr>
          <a:xfrm>
            <a:off x="4317918" y="1246227"/>
            <a:ext cx="3470823" cy="4491633"/>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6"/>
          </a:lnRef>
          <a:fillRef idx="1">
            <a:schemeClr val="lt1"/>
          </a:fillRef>
          <a:effectRef idx="0">
            <a:schemeClr val="accent6"/>
          </a:effectRef>
          <a:fontRef idx="minor">
            <a:schemeClr val="dk1"/>
          </a:fontRef>
        </p:style>
        <p:txBody>
          <a:bodyPr rtlCol="0" anchor="ctr"/>
          <a:lstStyle/>
          <a:p>
            <a:pPr algn="ctr"/>
            <a:endParaRPr lang="es-CO" dirty="0"/>
          </a:p>
        </p:txBody>
      </p:sp>
      <p:sp>
        <p:nvSpPr>
          <p:cNvPr id="33" name="Rectángulo 32"/>
          <p:cNvSpPr/>
          <p:nvPr/>
        </p:nvSpPr>
        <p:spPr>
          <a:xfrm>
            <a:off x="4446270" y="1337310"/>
            <a:ext cx="3234690" cy="41148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4" name="Rectángulo 33"/>
          <p:cNvSpPr/>
          <p:nvPr/>
        </p:nvSpPr>
        <p:spPr>
          <a:xfrm>
            <a:off x="4446431" y="5221101"/>
            <a:ext cx="3234690" cy="41148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5" name="CuadroTexto 34"/>
          <p:cNvSpPr txBox="1"/>
          <p:nvPr/>
        </p:nvSpPr>
        <p:spPr>
          <a:xfrm>
            <a:off x="5550839" y="5236502"/>
            <a:ext cx="936218" cy="369332"/>
          </a:xfrm>
          <a:prstGeom prst="rect">
            <a:avLst/>
          </a:prstGeom>
          <a:noFill/>
        </p:spPr>
        <p:txBody>
          <a:bodyPr wrap="none" rtlCol="0">
            <a:spAutoFit/>
          </a:bodyPr>
          <a:lstStyle/>
          <a:p>
            <a:r>
              <a:rPr lang="es-CO" dirty="0" smtClean="0">
                <a:solidFill>
                  <a:schemeClr val="bg1">
                    <a:lumMod val="75000"/>
                  </a:schemeClr>
                </a:solidFill>
              </a:rPr>
              <a:t>FOOTER</a:t>
            </a:r>
            <a:endParaRPr lang="es-CO" dirty="0">
              <a:solidFill>
                <a:schemeClr val="bg1">
                  <a:lumMod val="75000"/>
                </a:schemeClr>
              </a:solidFill>
            </a:endParaRPr>
          </a:p>
        </p:txBody>
      </p:sp>
      <p:sp>
        <p:nvSpPr>
          <p:cNvPr id="36" name="CuadroTexto 35"/>
          <p:cNvSpPr txBox="1"/>
          <p:nvPr/>
        </p:nvSpPr>
        <p:spPr>
          <a:xfrm>
            <a:off x="5612910" y="1379459"/>
            <a:ext cx="951607" cy="369332"/>
          </a:xfrm>
          <a:prstGeom prst="rect">
            <a:avLst/>
          </a:prstGeom>
          <a:noFill/>
        </p:spPr>
        <p:txBody>
          <a:bodyPr wrap="none" rtlCol="0">
            <a:spAutoFit/>
          </a:bodyPr>
          <a:lstStyle/>
          <a:p>
            <a:r>
              <a:rPr lang="es-CO" dirty="0" smtClean="0">
                <a:solidFill>
                  <a:schemeClr val="bg1">
                    <a:lumMod val="75000"/>
                  </a:schemeClr>
                </a:solidFill>
              </a:rPr>
              <a:t>HEADER</a:t>
            </a:r>
            <a:endParaRPr lang="es-CO" dirty="0">
              <a:solidFill>
                <a:schemeClr val="bg1">
                  <a:lumMod val="75000"/>
                </a:schemeClr>
              </a:solidFill>
            </a:endParaRPr>
          </a:p>
        </p:txBody>
      </p:sp>
      <p:sp>
        <p:nvSpPr>
          <p:cNvPr id="37" name="Rectángulo 36"/>
          <p:cNvSpPr/>
          <p:nvPr/>
        </p:nvSpPr>
        <p:spPr>
          <a:xfrm>
            <a:off x="4533898" y="1407592"/>
            <a:ext cx="582220" cy="293542"/>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1" name="Llamada rectangular 40"/>
          <p:cNvSpPr/>
          <p:nvPr/>
        </p:nvSpPr>
        <p:spPr>
          <a:xfrm>
            <a:off x="6361732" y="959951"/>
            <a:ext cx="2284533" cy="2523005"/>
          </a:xfrm>
          <a:prstGeom prst="wedgeRectCallout">
            <a:avLst>
              <a:gd name="adj1" fmla="val 87735"/>
              <a:gd name="adj2" fmla="val -20672"/>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CO" dirty="0" smtClean="0">
                <a:solidFill>
                  <a:schemeClr val="tx1"/>
                </a:solidFill>
              </a:rPr>
              <a:t>Esta sección muestra las herramientas que servirán de insumo hacia la plantilla (hoja) del manual. Se usa </a:t>
            </a:r>
            <a:r>
              <a:rPr lang="es-CO" dirty="0" err="1" smtClean="0">
                <a:solidFill>
                  <a:schemeClr val="tx1"/>
                </a:solidFill>
              </a:rPr>
              <a:t>drag</a:t>
            </a:r>
            <a:r>
              <a:rPr lang="es-CO" dirty="0" smtClean="0">
                <a:solidFill>
                  <a:schemeClr val="tx1"/>
                </a:solidFill>
              </a:rPr>
              <a:t> and </a:t>
            </a:r>
            <a:r>
              <a:rPr lang="es-CO" dirty="0" err="1" smtClean="0">
                <a:solidFill>
                  <a:schemeClr val="tx1"/>
                </a:solidFill>
              </a:rPr>
              <a:t>Drop</a:t>
            </a:r>
            <a:r>
              <a:rPr lang="es-CO" dirty="0" smtClean="0">
                <a:solidFill>
                  <a:schemeClr val="tx1"/>
                </a:solidFill>
              </a:rPr>
              <a:t> para incluir los diagramas y/o tablas dentro de la plantilla (hoja)</a:t>
            </a:r>
            <a:endParaRPr lang="es-CO" dirty="0">
              <a:solidFill>
                <a:schemeClr val="tx1"/>
              </a:solidFill>
            </a:endParaRPr>
          </a:p>
        </p:txBody>
      </p:sp>
      <p:sp>
        <p:nvSpPr>
          <p:cNvPr id="44" name="Llamada rectangular 43"/>
          <p:cNvSpPr/>
          <p:nvPr/>
        </p:nvSpPr>
        <p:spPr>
          <a:xfrm>
            <a:off x="8635029" y="3813025"/>
            <a:ext cx="2284533" cy="1677185"/>
          </a:xfrm>
          <a:prstGeom prst="wedgeRectCallout">
            <a:avLst>
              <a:gd name="adj1" fmla="val -149416"/>
              <a:gd name="adj2" fmla="val -22559"/>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CO" dirty="0" smtClean="0">
                <a:solidFill>
                  <a:schemeClr val="tx1"/>
                </a:solidFill>
              </a:rPr>
              <a:t>En </a:t>
            </a:r>
            <a:r>
              <a:rPr lang="es-CO" dirty="0">
                <a:solidFill>
                  <a:schemeClr val="tx1"/>
                </a:solidFill>
              </a:rPr>
              <a:t>todos los UI (hoja manual), se tendrá un Footer con datos de contacto de la empresa partner.</a:t>
            </a:r>
          </a:p>
          <a:p>
            <a:pPr algn="just"/>
            <a:endParaRPr lang="es-CO" dirty="0">
              <a:solidFill>
                <a:schemeClr val="tx1"/>
              </a:solidFill>
            </a:endParaRPr>
          </a:p>
        </p:txBody>
      </p:sp>
      <p:sp>
        <p:nvSpPr>
          <p:cNvPr id="46" name="Rectángulo 45"/>
          <p:cNvSpPr/>
          <p:nvPr/>
        </p:nvSpPr>
        <p:spPr>
          <a:xfrm>
            <a:off x="4461510" y="1798320"/>
            <a:ext cx="3234690" cy="3317502"/>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8" name="Llamada rectangular 37"/>
          <p:cNvSpPr/>
          <p:nvPr/>
        </p:nvSpPr>
        <p:spPr>
          <a:xfrm>
            <a:off x="3674492" y="1379459"/>
            <a:ext cx="2284533" cy="2311889"/>
          </a:xfrm>
          <a:prstGeom prst="wedgeRectCallout">
            <a:avLst>
              <a:gd name="adj1" fmla="val -91879"/>
              <a:gd name="adj2" fmla="val 19058"/>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CO" dirty="0" smtClean="0">
                <a:solidFill>
                  <a:schemeClr val="tx1"/>
                </a:solidFill>
              </a:rPr>
              <a:t>Al seleccionar un capítulo se mostrarán sus ítem o secciones que deberán ser completadas para poder continuar con los capítulos que le siguen.</a:t>
            </a:r>
            <a:endParaRPr lang="es-CO" dirty="0">
              <a:solidFill>
                <a:schemeClr val="tx1"/>
              </a:solidFill>
            </a:endParaRPr>
          </a:p>
        </p:txBody>
      </p:sp>
    </p:spTree>
    <p:extLst>
      <p:ext uri="{BB962C8B-B14F-4D97-AF65-F5344CB8AC3E}">
        <p14:creationId xmlns:p14="http://schemas.microsoft.com/office/powerpoint/2010/main" val="18516097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198223" y="671155"/>
            <a:ext cx="1947134" cy="528387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7" name="Rectángulo redondeado 6"/>
          <p:cNvSpPr/>
          <p:nvPr/>
        </p:nvSpPr>
        <p:spPr>
          <a:xfrm>
            <a:off x="1433377" y="1646052"/>
            <a:ext cx="1674946" cy="292237"/>
          </a:xfrm>
          <a:prstGeom prst="roundRect">
            <a:avLst/>
          </a:prstGeom>
          <a:solidFill>
            <a:schemeClr val="bg1">
              <a:lumMod val="6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Sub Categoría 1</a:t>
            </a:r>
            <a:endParaRPr lang="es-CO" dirty="0"/>
          </a:p>
        </p:txBody>
      </p:sp>
      <p:sp>
        <p:nvSpPr>
          <p:cNvPr id="8" name="Rectángulo redondeado 7"/>
          <p:cNvSpPr/>
          <p:nvPr/>
        </p:nvSpPr>
        <p:spPr>
          <a:xfrm>
            <a:off x="1433377" y="2053050"/>
            <a:ext cx="1674946" cy="292237"/>
          </a:xfrm>
          <a:prstGeom prst="roundRect">
            <a:avLst/>
          </a:prstGeom>
          <a:solidFill>
            <a:schemeClr val="bg1">
              <a:lumMod val="6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Sub Categoría 2</a:t>
            </a:r>
          </a:p>
        </p:txBody>
      </p:sp>
      <p:sp>
        <p:nvSpPr>
          <p:cNvPr id="9" name="Rectángulo redondeado 8"/>
          <p:cNvSpPr/>
          <p:nvPr/>
        </p:nvSpPr>
        <p:spPr>
          <a:xfrm>
            <a:off x="1433377" y="2440271"/>
            <a:ext cx="1674946" cy="292237"/>
          </a:xfrm>
          <a:prstGeom prst="roundRect">
            <a:avLst/>
          </a:prstGeom>
          <a:solidFill>
            <a:schemeClr val="bg1">
              <a:lumMod val="6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Sub Categoría 3</a:t>
            </a:r>
            <a:endParaRPr lang="es-CO" dirty="0"/>
          </a:p>
        </p:txBody>
      </p:sp>
      <p:sp>
        <p:nvSpPr>
          <p:cNvPr id="16" name="Rectángulo 15"/>
          <p:cNvSpPr/>
          <p:nvPr/>
        </p:nvSpPr>
        <p:spPr>
          <a:xfrm>
            <a:off x="3145356" y="671155"/>
            <a:ext cx="5747184" cy="528387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18" name="Rectángulo 17"/>
          <p:cNvSpPr/>
          <p:nvPr/>
        </p:nvSpPr>
        <p:spPr>
          <a:xfrm>
            <a:off x="8892540" y="671156"/>
            <a:ext cx="1947134" cy="528387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19" name="Elipse 18"/>
          <p:cNvSpPr/>
          <p:nvPr/>
        </p:nvSpPr>
        <p:spPr>
          <a:xfrm>
            <a:off x="4173898" y="766062"/>
            <a:ext cx="360000" cy="3600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0" name="Elipse 19"/>
          <p:cNvSpPr/>
          <p:nvPr/>
        </p:nvSpPr>
        <p:spPr>
          <a:xfrm>
            <a:off x="4756118" y="766062"/>
            <a:ext cx="360000" cy="3600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Elipse 20"/>
          <p:cNvSpPr/>
          <p:nvPr/>
        </p:nvSpPr>
        <p:spPr>
          <a:xfrm>
            <a:off x="5338338" y="766062"/>
            <a:ext cx="360000" cy="36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2" name="Elipse 21"/>
          <p:cNvSpPr/>
          <p:nvPr/>
        </p:nvSpPr>
        <p:spPr>
          <a:xfrm>
            <a:off x="6502778" y="766062"/>
            <a:ext cx="360000" cy="360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3" name="Elipse 22"/>
          <p:cNvSpPr/>
          <p:nvPr/>
        </p:nvSpPr>
        <p:spPr>
          <a:xfrm>
            <a:off x="7084998" y="766062"/>
            <a:ext cx="360000" cy="360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4" name="Elipse 23"/>
          <p:cNvSpPr/>
          <p:nvPr/>
        </p:nvSpPr>
        <p:spPr>
          <a:xfrm>
            <a:off x="5920558" y="766062"/>
            <a:ext cx="360000" cy="360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5" name="CuadroTexto 24"/>
          <p:cNvSpPr txBox="1"/>
          <p:nvPr/>
        </p:nvSpPr>
        <p:spPr>
          <a:xfrm>
            <a:off x="3494926" y="-75419"/>
            <a:ext cx="4851264" cy="369332"/>
          </a:xfrm>
          <a:prstGeom prst="rect">
            <a:avLst/>
          </a:prstGeom>
          <a:noFill/>
        </p:spPr>
        <p:txBody>
          <a:bodyPr wrap="none" rtlCol="0">
            <a:spAutoFit/>
          </a:bodyPr>
          <a:lstStyle/>
          <a:p>
            <a:r>
              <a:rPr lang="es-CO" dirty="0" smtClean="0"/>
              <a:t>MANUAL DE PROTECCION DE DATOS PERSONALES</a:t>
            </a:r>
            <a:endParaRPr lang="es-CO" dirty="0"/>
          </a:p>
        </p:txBody>
      </p:sp>
      <p:sp>
        <p:nvSpPr>
          <p:cNvPr id="37" name="Rectángulo 36"/>
          <p:cNvSpPr/>
          <p:nvPr/>
        </p:nvSpPr>
        <p:spPr>
          <a:xfrm>
            <a:off x="4317918" y="1246227"/>
            <a:ext cx="3470823" cy="4491633"/>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6"/>
          </a:lnRef>
          <a:fillRef idx="1">
            <a:schemeClr val="lt1"/>
          </a:fillRef>
          <a:effectRef idx="0">
            <a:schemeClr val="accent6"/>
          </a:effectRef>
          <a:fontRef idx="minor">
            <a:schemeClr val="dk1"/>
          </a:fontRef>
        </p:style>
        <p:txBody>
          <a:bodyPr rtlCol="0" anchor="ctr"/>
          <a:lstStyle/>
          <a:p>
            <a:pPr algn="ctr"/>
            <a:r>
              <a:rPr lang="es-ES" sz="1100" b="1" dirty="0">
                <a:latin typeface="Arial" panose="020B0604020202020204" pitchFamily="34" charset="0"/>
                <a:cs typeface="Arial" panose="020B0604020202020204" pitchFamily="34" charset="0"/>
              </a:rPr>
              <a:t>EMPRESA</a:t>
            </a:r>
            <a:endParaRPr lang="es-CO" sz="1100" dirty="0">
              <a:latin typeface="Arial" panose="020B0604020202020204" pitchFamily="34" charset="0"/>
              <a:cs typeface="Arial" panose="020B0604020202020204" pitchFamily="34" charset="0"/>
            </a:endParaRPr>
          </a:p>
          <a:p>
            <a:pPr algn="ctr"/>
            <a:r>
              <a:rPr lang="es-ES" sz="1100" b="1" dirty="0">
                <a:latin typeface="Arial" panose="020B0604020202020204" pitchFamily="34" charset="0"/>
                <a:cs typeface="Arial" panose="020B0604020202020204" pitchFamily="34" charset="0"/>
              </a:rPr>
              <a:t> </a:t>
            </a:r>
            <a:endParaRPr lang="es-CO" sz="1100" dirty="0">
              <a:latin typeface="Arial" panose="020B0604020202020204" pitchFamily="34" charset="0"/>
              <a:cs typeface="Arial" panose="020B0604020202020204" pitchFamily="34" charset="0"/>
            </a:endParaRPr>
          </a:p>
          <a:p>
            <a:pPr algn="ctr"/>
            <a:endParaRPr lang="es-CO" sz="1100" dirty="0">
              <a:latin typeface="Arial" panose="020B0604020202020204" pitchFamily="34" charset="0"/>
              <a:cs typeface="Arial" panose="020B0604020202020204" pitchFamily="34" charset="0"/>
            </a:endParaRPr>
          </a:p>
          <a:p>
            <a:pPr algn="ctr"/>
            <a:r>
              <a:rPr lang="es-ES" sz="1100" dirty="0">
                <a:latin typeface="Arial" panose="020B0604020202020204" pitchFamily="34" charset="0"/>
                <a:cs typeface="Arial" panose="020B0604020202020204" pitchFamily="34" charset="0"/>
              </a:rPr>
              <a:t> </a:t>
            </a:r>
            <a:endParaRPr lang="es-CO" sz="1100" dirty="0">
              <a:latin typeface="Arial" panose="020B0604020202020204" pitchFamily="34" charset="0"/>
              <a:cs typeface="Arial" panose="020B0604020202020204" pitchFamily="34" charset="0"/>
            </a:endParaRPr>
          </a:p>
          <a:p>
            <a:pPr algn="ctr"/>
            <a:r>
              <a:rPr lang="es-ES" sz="1100" dirty="0">
                <a:latin typeface="Arial" panose="020B0604020202020204" pitchFamily="34" charset="0"/>
                <a:cs typeface="Arial" panose="020B0604020202020204" pitchFamily="34" charset="0"/>
              </a:rPr>
              <a:t> </a:t>
            </a:r>
            <a:endParaRPr lang="es-CO" sz="1100" dirty="0">
              <a:latin typeface="Arial" panose="020B0604020202020204" pitchFamily="34" charset="0"/>
              <a:cs typeface="Arial" panose="020B0604020202020204" pitchFamily="34" charset="0"/>
            </a:endParaRPr>
          </a:p>
          <a:p>
            <a:pPr algn="ctr"/>
            <a:r>
              <a:rPr lang="es-ES" sz="1100" dirty="0">
                <a:latin typeface="Arial" panose="020B0604020202020204" pitchFamily="34" charset="0"/>
                <a:cs typeface="Arial" panose="020B0604020202020204" pitchFamily="34" charset="0"/>
              </a:rPr>
              <a:t> </a:t>
            </a:r>
            <a:endParaRPr lang="es-CO" sz="1100" dirty="0">
              <a:latin typeface="Arial" panose="020B0604020202020204" pitchFamily="34" charset="0"/>
              <a:cs typeface="Arial" panose="020B0604020202020204" pitchFamily="34" charset="0"/>
            </a:endParaRPr>
          </a:p>
          <a:p>
            <a:pPr algn="ctr"/>
            <a:r>
              <a:rPr lang="es-ES" sz="1100" dirty="0">
                <a:latin typeface="Arial" panose="020B0604020202020204" pitchFamily="34" charset="0"/>
                <a:cs typeface="Arial" panose="020B0604020202020204" pitchFamily="34" charset="0"/>
              </a:rPr>
              <a:t> </a:t>
            </a:r>
            <a:endParaRPr lang="es-CO" sz="1100" dirty="0">
              <a:latin typeface="Arial" panose="020B0604020202020204" pitchFamily="34" charset="0"/>
              <a:cs typeface="Arial" panose="020B0604020202020204" pitchFamily="34" charset="0"/>
            </a:endParaRPr>
          </a:p>
          <a:p>
            <a:pPr algn="ctr"/>
            <a:r>
              <a:rPr lang="es-ES" sz="1100" b="1" dirty="0">
                <a:latin typeface="Arial" panose="020B0604020202020204" pitchFamily="34" charset="0"/>
                <a:cs typeface="Arial" panose="020B0604020202020204" pitchFamily="34" charset="0"/>
              </a:rPr>
              <a:t>MANUAL DE POLÍTICAS Y PROCEDIMIENTOS </a:t>
            </a:r>
            <a:endParaRPr lang="es-CO" sz="1100" dirty="0">
              <a:latin typeface="Arial" panose="020B0604020202020204" pitchFamily="34" charset="0"/>
              <a:cs typeface="Arial" panose="020B0604020202020204" pitchFamily="34" charset="0"/>
            </a:endParaRPr>
          </a:p>
          <a:p>
            <a:pPr algn="ctr"/>
            <a:r>
              <a:rPr lang="es-ES" sz="1100" b="1" dirty="0">
                <a:latin typeface="Arial" panose="020B0604020202020204" pitchFamily="34" charset="0"/>
                <a:cs typeface="Arial" panose="020B0604020202020204" pitchFamily="34" charset="0"/>
              </a:rPr>
              <a:t> </a:t>
            </a:r>
            <a:endParaRPr lang="es-CO" sz="1100" dirty="0">
              <a:latin typeface="Arial" panose="020B0604020202020204" pitchFamily="34" charset="0"/>
              <a:cs typeface="Arial" panose="020B0604020202020204" pitchFamily="34" charset="0"/>
            </a:endParaRPr>
          </a:p>
          <a:p>
            <a:pPr algn="ctr"/>
            <a:r>
              <a:rPr lang="es-ES" sz="1100" b="1" dirty="0">
                <a:latin typeface="Arial" panose="020B0604020202020204" pitchFamily="34" charset="0"/>
                <a:cs typeface="Arial" panose="020B0604020202020204" pitchFamily="34" charset="0"/>
              </a:rPr>
              <a:t>DE</a:t>
            </a:r>
            <a:endParaRPr lang="es-CO" sz="1100" dirty="0">
              <a:latin typeface="Arial" panose="020B0604020202020204" pitchFamily="34" charset="0"/>
              <a:cs typeface="Arial" panose="020B0604020202020204" pitchFamily="34" charset="0"/>
            </a:endParaRPr>
          </a:p>
          <a:p>
            <a:pPr algn="ctr"/>
            <a:r>
              <a:rPr lang="es-ES" sz="1100" dirty="0">
                <a:latin typeface="Arial" panose="020B0604020202020204" pitchFamily="34" charset="0"/>
                <a:cs typeface="Arial" panose="020B0604020202020204" pitchFamily="34" charset="0"/>
              </a:rPr>
              <a:t> </a:t>
            </a:r>
            <a:endParaRPr lang="es-CO" sz="1100" dirty="0">
              <a:latin typeface="Arial" panose="020B0604020202020204" pitchFamily="34" charset="0"/>
              <a:cs typeface="Arial" panose="020B0604020202020204" pitchFamily="34" charset="0"/>
            </a:endParaRPr>
          </a:p>
          <a:p>
            <a:pPr algn="ctr"/>
            <a:r>
              <a:rPr lang="es-ES" sz="1100" dirty="0">
                <a:latin typeface="Arial" panose="020B0604020202020204" pitchFamily="34" charset="0"/>
                <a:cs typeface="Arial" panose="020B0604020202020204" pitchFamily="34" charset="0"/>
              </a:rPr>
              <a:t> </a:t>
            </a:r>
            <a:endParaRPr lang="es-CO" sz="1100" dirty="0">
              <a:latin typeface="Arial" panose="020B0604020202020204" pitchFamily="34" charset="0"/>
              <a:cs typeface="Arial" panose="020B0604020202020204" pitchFamily="34" charset="0"/>
            </a:endParaRPr>
          </a:p>
          <a:p>
            <a:pPr algn="ctr"/>
            <a:r>
              <a:rPr lang="es-ES" sz="1100" b="1" dirty="0">
                <a:latin typeface="Arial" panose="020B0604020202020204" pitchFamily="34" charset="0"/>
                <a:cs typeface="Arial" panose="020B0604020202020204" pitchFamily="34" charset="0"/>
              </a:rPr>
              <a:t>PROTECCIÓN DE DATOS PERSONALES</a:t>
            </a:r>
          </a:p>
        </p:txBody>
      </p:sp>
      <p:sp>
        <p:nvSpPr>
          <p:cNvPr id="38" name="Rectángulo 37"/>
          <p:cNvSpPr/>
          <p:nvPr/>
        </p:nvSpPr>
        <p:spPr>
          <a:xfrm>
            <a:off x="4446270" y="1337310"/>
            <a:ext cx="3234690" cy="41148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9" name="Rectángulo 38"/>
          <p:cNvSpPr/>
          <p:nvPr/>
        </p:nvSpPr>
        <p:spPr>
          <a:xfrm>
            <a:off x="4446431" y="5221101"/>
            <a:ext cx="3234690" cy="41148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0" name="CuadroTexto 39"/>
          <p:cNvSpPr txBox="1"/>
          <p:nvPr/>
        </p:nvSpPr>
        <p:spPr>
          <a:xfrm>
            <a:off x="4773336" y="5226550"/>
            <a:ext cx="2587568" cy="369332"/>
          </a:xfrm>
          <a:prstGeom prst="rect">
            <a:avLst/>
          </a:prstGeom>
          <a:noFill/>
        </p:spPr>
        <p:txBody>
          <a:bodyPr wrap="none" rtlCol="0">
            <a:spAutoFit/>
          </a:bodyPr>
          <a:lstStyle/>
          <a:p>
            <a:r>
              <a:rPr lang="es-CO" dirty="0">
                <a:solidFill>
                  <a:schemeClr val="bg1">
                    <a:lumMod val="75000"/>
                  </a:schemeClr>
                </a:solidFill>
              </a:rPr>
              <a:t>WWW.EMPRESA.COM.CO</a:t>
            </a:r>
          </a:p>
        </p:txBody>
      </p:sp>
      <p:sp>
        <p:nvSpPr>
          <p:cNvPr id="41" name="CuadroTexto 40"/>
          <p:cNvSpPr txBox="1"/>
          <p:nvPr/>
        </p:nvSpPr>
        <p:spPr>
          <a:xfrm>
            <a:off x="5612910" y="1379459"/>
            <a:ext cx="646331" cy="369332"/>
          </a:xfrm>
          <a:prstGeom prst="rect">
            <a:avLst/>
          </a:prstGeom>
          <a:noFill/>
        </p:spPr>
        <p:txBody>
          <a:bodyPr wrap="none" rtlCol="0">
            <a:spAutoFit/>
          </a:bodyPr>
          <a:lstStyle/>
          <a:p>
            <a:r>
              <a:rPr lang="es-CO" dirty="0" smtClean="0">
                <a:solidFill>
                  <a:schemeClr val="bg1">
                    <a:lumMod val="75000"/>
                  </a:schemeClr>
                </a:solidFill>
              </a:rPr>
              <a:t>____</a:t>
            </a:r>
            <a:endParaRPr lang="es-CO" dirty="0">
              <a:solidFill>
                <a:schemeClr val="bg1">
                  <a:lumMod val="75000"/>
                </a:schemeClr>
              </a:solidFill>
            </a:endParaRPr>
          </a:p>
        </p:txBody>
      </p:sp>
      <p:sp>
        <p:nvSpPr>
          <p:cNvPr id="42" name="Rectángulo 41"/>
          <p:cNvSpPr/>
          <p:nvPr/>
        </p:nvSpPr>
        <p:spPr>
          <a:xfrm>
            <a:off x="4533898" y="1407592"/>
            <a:ext cx="582220" cy="293542"/>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3" name="Rectángulo 42"/>
          <p:cNvSpPr/>
          <p:nvPr/>
        </p:nvSpPr>
        <p:spPr>
          <a:xfrm>
            <a:off x="4461510" y="1798320"/>
            <a:ext cx="3234690" cy="3317502"/>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30" name="Imagen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7688" y="1473979"/>
            <a:ext cx="586048" cy="180000"/>
          </a:xfrm>
          <a:prstGeom prst="rect">
            <a:avLst/>
          </a:prstGeom>
        </p:spPr>
      </p:pic>
      <p:sp>
        <p:nvSpPr>
          <p:cNvPr id="44" name="Rectángulo 43"/>
          <p:cNvSpPr/>
          <p:nvPr/>
        </p:nvSpPr>
        <p:spPr>
          <a:xfrm>
            <a:off x="5743748" y="2588861"/>
            <a:ext cx="582220" cy="293542"/>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31" name="Imagen 30"/>
          <p:cNvPicPr>
            <a:picLocks noChangeAspect="1"/>
          </p:cNvPicPr>
          <p:nvPr/>
        </p:nvPicPr>
        <p:blipFill rotWithShape="1">
          <a:blip r:embed="rId2">
            <a:extLst>
              <a:ext uri="{28A0092B-C50C-407E-A947-70E740481C1C}">
                <a14:useLocalDpi xmlns:a14="http://schemas.microsoft.com/office/drawing/2010/main" val="0"/>
              </a:ext>
            </a:extLst>
          </a:blip>
          <a:srcRect r="67608" b="3942"/>
          <a:stretch/>
        </p:blipFill>
        <p:spPr>
          <a:xfrm>
            <a:off x="5772426" y="2528191"/>
            <a:ext cx="431932" cy="393431"/>
          </a:xfrm>
          <a:prstGeom prst="rect">
            <a:avLst/>
          </a:prstGeom>
        </p:spPr>
      </p:pic>
      <p:sp>
        <p:nvSpPr>
          <p:cNvPr id="46" name="Llamada rectangular 45"/>
          <p:cNvSpPr/>
          <p:nvPr/>
        </p:nvSpPr>
        <p:spPr>
          <a:xfrm>
            <a:off x="7824552" y="277736"/>
            <a:ext cx="2171787" cy="5056264"/>
          </a:xfrm>
          <a:prstGeom prst="wedgeRectCallout">
            <a:avLst>
              <a:gd name="adj1" fmla="val -117329"/>
              <a:gd name="adj2" fmla="val -6616"/>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CO" dirty="0" smtClean="0">
                <a:solidFill>
                  <a:schemeClr val="tx1"/>
                </a:solidFill>
              </a:rPr>
              <a:t>El nombre o razón social de la empresa y demás </a:t>
            </a:r>
            <a:r>
              <a:rPr lang="es-CO" dirty="0" err="1" smtClean="0">
                <a:solidFill>
                  <a:schemeClr val="tx1"/>
                </a:solidFill>
              </a:rPr>
              <a:t>info</a:t>
            </a:r>
            <a:r>
              <a:rPr lang="es-CO" dirty="0" smtClean="0">
                <a:solidFill>
                  <a:schemeClr val="tx1"/>
                </a:solidFill>
              </a:rPr>
              <a:t>. se obtendrá y visualizará en su momento para cada empresa partner.</a:t>
            </a:r>
          </a:p>
          <a:p>
            <a:pPr algn="just"/>
            <a:r>
              <a:rPr lang="es-CO" dirty="0" smtClean="0">
                <a:solidFill>
                  <a:schemeClr val="tx1"/>
                </a:solidFill>
              </a:rPr>
              <a:t>Esta </a:t>
            </a:r>
            <a:r>
              <a:rPr lang="es-CO" dirty="0" err="1" smtClean="0">
                <a:solidFill>
                  <a:schemeClr val="tx1"/>
                </a:solidFill>
              </a:rPr>
              <a:t>info</a:t>
            </a:r>
            <a:r>
              <a:rPr lang="es-CO" dirty="0" smtClean="0">
                <a:solidFill>
                  <a:schemeClr val="tx1"/>
                </a:solidFill>
              </a:rPr>
              <a:t> no podrá ser editable en su contenido pero si en su visualización. </a:t>
            </a:r>
            <a:r>
              <a:rPr lang="es-CO" dirty="0" smtClean="0">
                <a:solidFill>
                  <a:schemeClr val="tx1"/>
                </a:solidFill>
              </a:rPr>
              <a:t>Color, cursiva, negrita </a:t>
            </a:r>
            <a:r>
              <a:rPr lang="es-CO" dirty="0" err="1" smtClean="0">
                <a:solidFill>
                  <a:schemeClr val="tx1"/>
                </a:solidFill>
              </a:rPr>
              <a:t>etc</a:t>
            </a:r>
            <a:r>
              <a:rPr lang="es-CO" dirty="0" smtClean="0">
                <a:solidFill>
                  <a:schemeClr val="tx1"/>
                </a:solidFill>
              </a:rPr>
              <a:t> (limitar a blanco?) (generar como </a:t>
            </a:r>
            <a:r>
              <a:rPr lang="es-CO" dirty="0" err="1" smtClean="0">
                <a:solidFill>
                  <a:schemeClr val="tx1"/>
                </a:solidFill>
              </a:rPr>
              <a:t>pdf</a:t>
            </a:r>
            <a:r>
              <a:rPr lang="es-CO" dirty="0" smtClean="0">
                <a:solidFill>
                  <a:schemeClr val="tx1"/>
                </a:solidFill>
              </a:rPr>
              <a:t> estas áreas?)</a:t>
            </a:r>
          </a:p>
        </p:txBody>
      </p:sp>
      <p:sp>
        <p:nvSpPr>
          <p:cNvPr id="47" name="Rectángulo redondeado 46"/>
          <p:cNvSpPr/>
          <p:nvPr/>
        </p:nvSpPr>
        <p:spPr>
          <a:xfrm>
            <a:off x="1282765" y="1246227"/>
            <a:ext cx="1522546" cy="322730"/>
          </a:xfrm>
          <a:prstGeom prst="round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slop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Capítulo#1</a:t>
            </a:r>
            <a:endParaRPr lang="es-CO" dirty="0"/>
          </a:p>
        </p:txBody>
      </p:sp>
      <p:sp>
        <p:nvSpPr>
          <p:cNvPr id="48" name="Rectángulo redondeado 47"/>
          <p:cNvSpPr/>
          <p:nvPr/>
        </p:nvSpPr>
        <p:spPr>
          <a:xfrm>
            <a:off x="1292301" y="2827492"/>
            <a:ext cx="1522546" cy="3227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Capítulo#2</a:t>
            </a:r>
            <a:endParaRPr lang="es-CO" dirty="0"/>
          </a:p>
        </p:txBody>
      </p:sp>
      <p:sp>
        <p:nvSpPr>
          <p:cNvPr id="49" name="Rectángulo redondeado 48"/>
          <p:cNvSpPr/>
          <p:nvPr/>
        </p:nvSpPr>
        <p:spPr>
          <a:xfrm>
            <a:off x="1433377" y="1646052"/>
            <a:ext cx="1674946" cy="292237"/>
          </a:xfrm>
          <a:prstGeom prst="roundRect">
            <a:avLst/>
          </a:prstGeom>
          <a:solidFill>
            <a:srgbClr val="00B050"/>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Ítem 1</a:t>
            </a:r>
            <a:endParaRPr lang="es-CO" dirty="0"/>
          </a:p>
        </p:txBody>
      </p:sp>
      <p:sp>
        <p:nvSpPr>
          <p:cNvPr id="50" name="Rectángulo redondeado 49"/>
          <p:cNvSpPr/>
          <p:nvPr/>
        </p:nvSpPr>
        <p:spPr>
          <a:xfrm>
            <a:off x="1433377" y="2053050"/>
            <a:ext cx="1674946" cy="292237"/>
          </a:xfrm>
          <a:prstGeom prst="roundRect">
            <a:avLst/>
          </a:prstGeom>
          <a:solidFill>
            <a:srgbClr val="00B050"/>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Ítem 2</a:t>
            </a:r>
          </a:p>
        </p:txBody>
      </p:sp>
      <p:sp>
        <p:nvSpPr>
          <p:cNvPr id="51" name="Rectángulo redondeado 50"/>
          <p:cNvSpPr/>
          <p:nvPr/>
        </p:nvSpPr>
        <p:spPr>
          <a:xfrm>
            <a:off x="1433377" y="2440271"/>
            <a:ext cx="1674946" cy="292237"/>
          </a:xfrm>
          <a:prstGeom prst="roundRect">
            <a:avLst/>
          </a:prstGeom>
          <a:solidFill>
            <a:srgbClr val="00B050"/>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Ítem 3</a:t>
            </a:r>
          </a:p>
        </p:txBody>
      </p:sp>
      <p:sp>
        <p:nvSpPr>
          <p:cNvPr id="52" name="Rectángulo redondeado 51"/>
          <p:cNvSpPr/>
          <p:nvPr/>
        </p:nvSpPr>
        <p:spPr>
          <a:xfrm>
            <a:off x="1292301" y="3243577"/>
            <a:ext cx="1522546" cy="322730"/>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Capítulo#3</a:t>
            </a:r>
            <a:endParaRPr lang="es-CO" dirty="0"/>
          </a:p>
        </p:txBody>
      </p:sp>
      <p:sp>
        <p:nvSpPr>
          <p:cNvPr id="53" name="Rectángulo redondeado 52"/>
          <p:cNvSpPr/>
          <p:nvPr/>
        </p:nvSpPr>
        <p:spPr>
          <a:xfrm>
            <a:off x="1292301" y="3691348"/>
            <a:ext cx="1522546" cy="322730"/>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Capítulo#4</a:t>
            </a:r>
            <a:endParaRPr lang="es-CO" dirty="0"/>
          </a:p>
        </p:txBody>
      </p:sp>
      <p:sp>
        <p:nvSpPr>
          <p:cNvPr id="54" name="Rectángulo redondeado 53"/>
          <p:cNvSpPr/>
          <p:nvPr/>
        </p:nvSpPr>
        <p:spPr>
          <a:xfrm>
            <a:off x="1292301" y="4147220"/>
            <a:ext cx="1522546" cy="322730"/>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Capítulo#5</a:t>
            </a:r>
            <a:endParaRPr lang="es-CO" dirty="0"/>
          </a:p>
        </p:txBody>
      </p:sp>
      <p:sp>
        <p:nvSpPr>
          <p:cNvPr id="55" name="Rectángulo redondeado 54"/>
          <p:cNvSpPr/>
          <p:nvPr/>
        </p:nvSpPr>
        <p:spPr>
          <a:xfrm>
            <a:off x="1420401" y="4600767"/>
            <a:ext cx="1136040" cy="238499"/>
          </a:xfrm>
          <a:prstGeom prst="roundRect">
            <a:avLst/>
          </a:prstGeom>
          <a:solidFill>
            <a:schemeClr val="bg1">
              <a:lumMod val="6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100" dirty="0" smtClean="0">
                <a:solidFill>
                  <a:schemeClr val="bg1"/>
                </a:solidFill>
              </a:rPr>
              <a:t>Crear</a:t>
            </a:r>
            <a:endParaRPr lang="es-CO" sz="1100" dirty="0">
              <a:solidFill>
                <a:schemeClr val="bg1"/>
              </a:solidFill>
            </a:endParaRPr>
          </a:p>
        </p:txBody>
      </p:sp>
      <p:sp>
        <p:nvSpPr>
          <p:cNvPr id="56" name="Rectángulo redondeado 55"/>
          <p:cNvSpPr/>
          <p:nvPr/>
        </p:nvSpPr>
        <p:spPr>
          <a:xfrm>
            <a:off x="1420401" y="4887238"/>
            <a:ext cx="1136040" cy="238499"/>
          </a:xfrm>
          <a:prstGeom prst="roundRect">
            <a:avLst/>
          </a:prstGeom>
          <a:solidFill>
            <a:schemeClr val="bg1">
              <a:lumMod val="6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100" dirty="0" smtClean="0">
                <a:solidFill>
                  <a:schemeClr val="bg1"/>
                </a:solidFill>
              </a:rPr>
              <a:t>Editar</a:t>
            </a:r>
            <a:endParaRPr lang="es-CO" sz="1100" dirty="0">
              <a:solidFill>
                <a:schemeClr val="bg1"/>
              </a:solidFill>
            </a:endParaRPr>
          </a:p>
        </p:txBody>
      </p:sp>
      <p:sp>
        <p:nvSpPr>
          <p:cNvPr id="57" name="Rectángulo redondeado 56"/>
          <p:cNvSpPr/>
          <p:nvPr/>
        </p:nvSpPr>
        <p:spPr>
          <a:xfrm>
            <a:off x="1420401" y="5179475"/>
            <a:ext cx="1136040" cy="238499"/>
          </a:xfrm>
          <a:prstGeom prst="roundRect">
            <a:avLst/>
          </a:prstGeom>
          <a:solidFill>
            <a:schemeClr val="bg1">
              <a:lumMod val="6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100" dirty="0" smtClean="0">
                <a:solidFill>
                  <a:schemeClr val="bg1"/>
                </a:solidFill>
              </a:rPr>
              <a:t>Eliminar</a:t>
            </a:r>
            <a:endParaRPr lang="es-CO" sz="1100" dirty="0">
              <a:solidFill>
                <a:schemeClr val="bg1"/>
              </a:solidFill>
            </a:endParaRPr>
          </a:p>
        </p:txBody>
      </p:sp>
      <p:sp>
        <p:nvSpPr>
          <p:cNvPr id="45" name="Llamada rectangular 44"/>
          <p:cNvSpPr/>
          <p:nvPr/>
        </p:nvSpPr>
        <p:spPr>
          <a:xfrm>
            <a:off x="1167299" y="1040130"/>
            <a:ext cx="2284533" cy="2203445"/>
          </a:xfrm>
          <a:prstGeom prst="wedgeRectCallout">
            <a:avLst>
              <a:gd name="adj1" fmla="val 161784"/>
              <a:gd name="adj2" fmla="val 28731"/>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CO" dirty="0" smtClean="0">
                <a:solidFill>
                  <a:schemeClr val="tx1"/>
                </a:solidFill>
              </a:rPr>
              <a:t>El Logo se obtendrá en su momento para cada empresa. Se solicitará esta imagen y otra información en el registro del módulo de Usuarios</a:t>
            </a:r>
            <a:endParaRPr lang="es-CO" dirty="0">
              <a:solidFill>
                <a:schemeClr val="tx1"/>
              </a:solidFill>
            </a:endParaRPr>
          </a:p>
        </p:txBody>
      </p:sp>
    </p:spTree>
    <p:extLst>
      <p:ext uri="{BB962C8B-B14F-4D97-AF65-F5344CB8AC3E}">
        <p14:creationId xmlns:p14="http://schemas.microsoft.com/office/powerpoint/2010/main" val="39012334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198223" y="671155"/>
            <a:ext cx="1947134" cy="528387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16" name="Rectángulo 15"/>
          <p:cNvSpPr/>
          <p:nvPr/>
        </p:nvSpPr>
        <p:spPr>
          <a:xfrm>
            <a:off x="3145356" y="671155"/>
            <a:ext cx="5747184" cy="528387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18" name="Rectángulo 17"/>
          <p:cNvSpPr/>
          <p:nvPr/>
        </p:nvSpPr>
        <p:spPr>
          <a:xfrm>
            <a:off x="8892540" y="671156"/>
            <a:ext cx="1947134" cy="528387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19" name="Elipse 18"/>
          <p:cNvSpPr/>
          <p:nvPr/>
        </p:nvSpPr>
        <p:spPr>
          <a:xfrm>
            <a:off x="4173898" y="766062"/>
            <a:ext cx="360000" cy="3600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0" name="Elipse 19"/>
          <p:cNvSpPr/>
          <p:nvPr/>
        </p:nvSpPr>
        <p:spPr>
          <a:xfrm>
            <a:off x="4756118" y="766062"/>
            <a:ext cx="360000" cy="3600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Elipse 20"/>
          <p:cNvSpPr/>
          <p:nvPr/>
        </p:nvSpPr>
        <p:spPr>
          <a:xfrm>
            <a:off x="5338338" y="766062"/>
            <a:ext cx="360000" cy="36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2" name="Elipse 21"/>
          <p:cNvSpPr/>
          <p:nvPr/>
        </p:nvSpPr>
        <p:spPr>
          <a:xfrm>
            <a:off x="6502778" y="766062"/>
            <a:ext cx="360000" cy="360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3" name="Elipse 22"/>
          <p:cNvSpPr/>
          <p:nvPr/>
        </p:nvSpPr>
        <p:spPr>
          <a:xfrm>
            <a:off x="7084998" y="766062"/>
            <a:ext cx="360000" cy="360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4" name="Elipse 23"/>
          <p:cNvSpPr/>
          <p:nvPr/>
        </p:nvSpPr>
        <p:spPr>
          <a:xfrm>
            <a:off x="5920558" y="766062"/>
            <a:ext cx="360000" cy="360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5" name="CuadroTexto 24"/>
          <p:cNvSpPr txBox="1"/>
          <p:nvPr/>
        </p:nvSpPr>
        <p:spPr>
          <a:xfrm>
            <a:off x="3494926" y="-75419"/>
            <a:ext cx="4851264" cy="369332"/>
          </a:xfrm>
          <a:prstGeom prst="rect">
            <a:avLst/>
          </a:prstGeom>
          <a:noFill/>
        </p:spPr>
        <p:txBody>
          <a:bodyPr wrap="none" rtlCol="0">
            <a:spAutoFit/>
          </a:bodyPr>
          <a:lstStyle/>
          <a:p>
            <a:r>
              <a:rPr lang="es-CO" dirty="0" smtClean="0"/>
              <a:t>MANUAL DE PROTECCION DE DATOS PERSONALES</a:t>
            </a:r>
            <a:endParaRPr lang="es-CO" dirty="0"/>
          </a:p>
        </p:txBody>
      </p:sp>
      <p:sp>
        <p:nvSpPr>
          <p:cNvPr id="37" name="Rectángulo 36"/>
          <p:cNvSpPr/>
          <p:nvPr/>
        </p:nvSpPr>
        <p:spPr>
          <a:xfrm>
            <a:off x="4317918" y="1246227"/>
            <a:ext cx="3470823" cy="4491633"/>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6"/>
          </a:lnRef>
          <a:fillRef idx="1">
            <a:schemeClr val="lt1"/>
          </a:fillRef>
          <a:effectRef idx="0">
            <a:schemeClr val="accent6"/>
          </a:effectRef>
          <a:fontRef idx="minor">
            <a:schemeClr val="dk1"/>
          </a:fontRef>
        </p:style>
        <p:txBody>
          <a:bodyPr rtlCol="0" anchor="ctr"/>
          <a:lstStyle/>
          <a:p>
            <a:pPr algn="ctr"/>
            <a:r>
              <a:rPr lang="es-ES" sz="1100" b="1" dirty="0">
                <a:latin typeface="Arial" panose="020B0604020202020204" pitchFamily="34" charset="0"/>
                <a:cs typeface="Arial" panose="020B0604020202020204" pitchFamily="34" charset="0"/>
              </a:rPr>
              <a:t>EMPRESA</a:t>
            </a:r>
            <a:endParaRPr lang="es-CO" sz="1100" dirty="0">
              <a:latin typeface="Arial" panose="020B0604020202020204" pitchFamily="34" charset="0"/>
              <a:cs typeface="Arial" panose="020B0604020202020204" pitchFamily="34" charset="0"/>
            </a:endParaRPr>
          </a:p>
          <a:p>
            <a:pPr algn="ctr"/>
            <a:r>
              <a:rPr lang="es-ES" sz="1100" b="1" dirty="0">
                <a:latin typeface="Arial" panose="020B0604020202020204" pitchFamily="34" charset="0"/>
                <a:cs typeface="Arial" panose="020B0604020202020204" pitchFamily="34" charset="0"/>
              </a:rPr>
              <a:t> </a:t>
            </a:r>
            <a:endParaRPr lang="es-CO" sz="1100" dirty="0">
              <a:latin typeface="Arial" panose="020B0604020202020204" pitchFamily="34" charset="0"/>
              <a:cs typeface="Arial" panose="020B0604020202020204" pitchFamily="34" charset="0"/>
            </a:endParaRPr>
          </a:p>
          <a:p>
            <a:pPr algn="ctr"/>
            <a:endParaRPr lang="es-CO" sz="1100" dirty="0">
              <a:latin typeface="Arial" panose="020B0604020202020204" pitchFamily="34" charset="0"/>
              <a:cs typeface="Arial" panose="020B0604020202020204" pitchFamily="34" charset="0"/>
            </a:endParaRPr>
          </a:p>
          <a:p>
            <a:pPr algn="ctr"/>
            <a:r>
              <a:rPr lang="es-ES" sz="1100" dirty="0">
                <a:latin typeface="Arial" panose="020B0604020202020204" pitchFamily="34" charset="0"/>
                <a:cs typeface="Arial" panose="020B0604020202020204" pitchFamily="34" charset="0"/>
              </a:rPr>
              <a:t> </a:t>
            </a:r>
            <a:endParaRPr lang="es-CO" sz="1100" dirty="0">
              <a:latin typeface="Arial" panose="020B0604020202020204" pitchFamily="34" charset="0"/>
              <a:cs typeface="Arial" panose="020B0604020202020204" pitchFamily="34" charset="0"/>
            </a:endParaRPr>
          </a:p>
          <a:p>
            <a:pPr algn="ctr"/>
            <a:r>
              <a:rPr lang="es-ES" sz="1100" dirty="0">
                <a:latin typeface="Arial" panose="020B0604020202020204" pitchFamily="34" charset="0"/>
                <a:cs typeface="Arial" panose="020B0604020202020204" pitchFamily="34" charset="0"/>
              </a:rPr>
              <a:t> </a:t>
            </a:r>
            <a:endParaRPr lang="es-CO" sz="1100" dirty="0">
              <a:latin typeface="Arial" panose="020B0604020202020204" pitchFamily="34" charset="0"/>
              <a:cs typeface="Arial" panose="020B0604020202020204" pitchFamily="34" charset="0"/>
            </a:endParaRPr>
          </a:p>
          <a:p>
            <a:pPr algn="ctr"/>
            <a:r>
              <a:rPr lang="es-ES" sz="1100" dirty="0">
                <a:latin typeface="Arial" panose="020B0604020202020204" pitchFamily="34" charset="0"/>
                <a:cs typeface="Arial" panose="020B0604020202020204" pitchFamily="34" charset="0"/>
              </a:rPr>
              <a:t> </a:t>
            </a:r>
            <a:endParaRPr lang="es-CO" sz="1100" dirty="0">
              <a:latin typeface="Arial" panose="020B0604020202020204" pitchFamily="34" charset="0"/>
              <a:cs typeface="Arial" panose="020B0604020202020204" pitchFamily="34" charset="0"/>
            </a:endParaRPr>
          </a:p>
          <a:p>
            <a:pPr algn="ctr"/>
            <a:r>
              <a:rPr lang="es-ES" sz="1100" dirty="0">
                <a:latin typeface="Arial" panose="020B0604020202020204" pitchFamily="34" charset="0"/>
                <a:cs typeface="Arial" panose="020B0604020202020204" pitchFamily="34" charset="0"/>
              </a:rPr>
              <a:t> </a:t>
            </a:r>
            <a:endParaRPr lang="es-CO" sz="1100" dirty="0">
              <a:latin typeface="Arial" panose="020B0604020202020204" pitchFamily="34" charset="0"/>
              <a:cs typeface="Arial" panose="020B0604020202020204" pitchFamily="34" charset="0"/>
            </a:endParaRPr>
          </a:p>
          <a:p>
            <a:pPr algn="ctr"/>
            <a:r>
              <a:rPr lang="es-ES" sz="1100" b="1" dirty="0">
                <a:latin typeface="Arial" panose="020B0604020202020204" pitchFamily="34" charset="0"/>
                <a:cs typeface="Arial" panose="020B0604020202020204" pitchFamily="34" charset="0"/>
              </a:rPr>
              <a:t>MANUAL DE POLÍTICAS Y PROCEDIMIENTOS </a:t>
            </a:r>
            <a:endParaRPr lang="es-CO" sz="1100" dirty="0">
              <a:latin typeface="Arial" panose="020B0604020202020204" pitchFamily="34" charset="0"/>
              <a:cs typeface="Arial" panose="020B0604020202020204" pitchFamily="34" charset="0"/>
            </a:endParaRPr>
          </a:p>
          <a:p>
            <a:pPr algn="ctr"/>
            <a:r>
              <a:rPr lang="es-ES" sz="1100" b="1" dirty="0">
                <a:latin typeface="Arial" panose="020B0604020202020204" pitchFamily="34" charset="0"/>
                <a:cs typeface="Arial" panose="020B0604020202020204" pitchFamily="34" charset="0"/>
              </a:rPr>
              <a:t> </a:t>
            </a:r>
            <a:endParaRPr lang="es-CO" sz="1100" dirty="0">
              <a:latin typeface="Arial" panose="020B0604020202020204" pitchFamily="34" charset="0"/>
              <a:cs typeface="Arial" panose="020B0604020202020204" pitchFamily="34" charset="0"/>
            </a:endParaRPr>
          </a:p>
          <a:p>
            <a:pPr algn="ctr"/>
            <a:r>
              <a:rPr lang="es-ES" sz="1100" b="1" dirty="0">
                <a:latin typeface="Arial" panose="020B0604020202020204" pitchFamily="34" charset="0"/>
                <a:cs typeface="Arial" panose="020B0604020202020204" pitchFamily="34" charset="0"/>
              </a:rPr>
              <a:t>DE</a:t>
            </a:r>
            <a:endParaRPr lang="es-CO" sz="1100" dirty="0">
              <a:latin typeface="Arial" panose="020B0604020202020204" pitchFamily="34" charset="0"/>
              <a:cs typeface="Arial" panose="020B0604020202020204" pitchFamily="34" charset="0"/>
            </a:endParaRPr>
          </a:p>
          <a:p>
            <a:pPr algn="ctr"/>
            <a:r>
              <a:rPr lang="es-ES" sz="1100" dirty="0">
                <a:latin typeface="Arial" panose="020B0604020202020204" pitchFamily="34" charset="0"/>
                <a:cs typeface="Arial" panose="020B0604020202020204" pitchFamily="34" charset="0"/>
              </a:rPr>
              <a:t> </a:t>
            </a:r>
            <a:endParaRPr lang="es-CO" sz="1100" dirty="0">
              <a:latin typeface="Arial" panose="020B0604020202020204" pitchFamily="34" charset="0"/>
              <a:cs typeface="Arial" panose="020B0604020202020204" pitchFamily="34" charset="0"/>
            </a:endParaRPr>
          </a:p>
          <a:p>
            <a:pPr algn="ctr"/>
            <a:r>
              <a:rPr lang="es-ES" sz="1100" dirty="0">
                <a:latin typeface="Arial" panose="020B0604020202020204" pitchFamily="34" charset="0"/>
                <a:cs typeface="Arial" panose="020B0604020202020204" pitchFamily="34" charset="0"/>
              </a:rPr>
              <a:t> </a:t>
            </a:r>
            <a:endParaRPr lang="es-CO" sz="1100" dirty="0">
              <a:latin typeface="Arial" panose="020B0604020202020204" pitchFamily="34" charset="0"/>
              <a:cs typeface="Arial" panose="020B0604020202020204" pitchFamily="34" charset="0"/>
            </a:endParaRPr>
          </a:p>
          <a:p>
            <a:pPr algn="ctr"/>
            <a:r>
              <a:rPr lang="es-ES" sz="1100" b="1" dirty="0">
                <a:latin typeface="Arial" panose="020B0604020202020204" pitchFamily="34" charset="0"/>
                <a:cs typeface="Arial" panose="020B0604020202020204" pitchFamily="34" charset="0"/>
              </a:rPr>
              <a:t>PROTECCIÓN DE DATOS PERSONALES</a:t>
            </a:r>
          </a:p>
        </p:txBody>
      </p:sp>
      <p:sp>
        <p:nvSpPr>
          <p:cNvPr id="38" name="Rectángulo 37"/>
          <p:cNvSpPr/>
          <p:nvPr/>
        </p:nvSpPr>
        <p:spPr>
          <a:xfrm>
            <a:off x="4446270" y="1337310"/>
            <a:ext cx="3234690" cy="41148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9" name="Rectángulo 38"/>
          <p:cNvSpPr/>
          <p:nvPr/>
        </p:nvSpPr>
        <p:spPr>
          <a:xfrm>
            <a:off x="4446431" y="5221101"/>
            <a:ext cx="3234690" cy="41148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0" name="CuadroTexto 39"/>
          <p:cNvSpPr txBox="1"/>
          <p:nvPr/>
        </p:nvSpPr>
        <p:spPr>
          <a:xfrm>
            <a:off x="4773336" y="5226550"/>
            <a:ext cx="2587568" cy="369332"/>
          </a:xfrm>
          <a:prstGeom prst="rect">
            <a:avLst/>
          </a:prstGeom>
          <a:noFill/>
        </p:spPr>
        <p:txBody>
          <a:bodyPr wrap="none" rtlCol="0">
            <a:spAutoFit/>
          </a:bodyPr>
          <a:lstStyle/>
          <a:p>
            <a:r>
              <a:rPr lang="es-CO" dirty="0">
                <a:solidFill>
                  <a:schemeClr val="bg1">
                    <a:lumMod val="75000"/>
                  </a:schemeClr>
                </a:solidFill>
              </a:rPr>
              <a:t>WWW.EMPRESA.COM.CO</a:t>
            </a:r>
          </a:p>
        </p:txBody>
      </p:sp>
      <p:sp>
        <p:nvSpPr>
          <p:cNvPr id="41" name="CuadroTexto 40"/>
          <p:cNvSpPr txBox="1"/>
          <p:nvPr/>
        </p:nvSpPr>
        <p:spPr>
          <a:xfrm>
            <a:off x="5612910" y="1379459"/>
            <a:ext cx="646331" cy="369332"/>
          </a:xfrm>
          <a:prstGeom prst="rect">
            <a:avLst/>
          </a:prstGeom>
          <a:noFill/>
        </p:spPr>
        <p:txBody>
          <a:bodyPr wrap="none" rtlCol="0">
            <a:spAutoFit/>
          </a:bodyPr>
          <a:lstStyle/>
          <a:p>
            <a:r>
              <a:rPr lang="es-CO" dirty="0" smtClean="0">
                <a:solidFill>
                  <a:schemeClr val="bg1">
                    <a:lumMod val="75000"/>
                  </a:schemeClr>
                </a:solidFill>
              </a:rPr>
              <a:t>____</a:t>
            </a:r>
            <a:endParaRPr lang="es-CO" dirty="0">
              <a:solidFill>
                <a:schemeClr val="bg1">
                  <a:lumMod val="75000"/>
                </a:schemeClr>
              </a:solidFill>
            </a:endParaRPr>
          </a:p>
        </p:txBody>
      </p:sp>
      <p:sp>
        <p:nvSpPr>
          <p:cNvPr id="42" name="Rectángulo 41"/>
          <p:cNvSpPr/>
          <p:nvPr/>
        </p:nvSpPr>
        <p:spPr>
          <a:xfrm>
            <a:off x="4533898" y="1407592"/>
            <a:ext cx="582220" cy="293542"/>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3" name="Rectángulo 42"/>
          <p:cNvSpPr/>
          <p:nvPr/>
        </p:nvSpPr>
        <p:spPr>
          <a:xfrm>
            <a:off x="4461510" y="1798320"/>
            <a:ext cx="3234690" cy="3317502"/>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30" name="Imagen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7688" y="1473979"/>
            <a:ext cx="586048" cy="180000"/>
          </a:xfrm>
          <a:prstGeom prst="rect">
            <a:avLst/>
          </a:prstGeom>
        </p:spPr>
      </p:pic>
      <p:sp>
        <p:nvSpPr>
          <p:cNvPr id="44" name="Rectángulo 43"/>
          <p:cNvSpPr/>
          <p:nvPr/>
        </p:nvSpPr>
        <p:spPr>
          <a:xfrm>
            <a:off x="5743748" y="2588861"/>
            <a:ext cx="582220" cy="293542"/>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nvGrpSpPr>
          <p:cNvPr id="35" name="Grupo 34"/>
          <p:cNvGrpSpPr/>
          <p:nvPr/>
        </p:nvGrpSpPr>
        <p:grpSpPr>
          <a:xfrm>
            <a:off x="8910339" y="2023935"/>
            <a:ext cx="1887180" cy="2970975"/>
            <a:chOff x="9729216" y="1846152"/>
            <a:chExt cx="2182987" cy="3774360"/>
          </a:xfrm>
        </p:grpSpPr>
        <p:sp>
          <p:nvSpPr>
            <p:cNvPr id="36" name="Rectángulo 35"/>
            <p:cNvSpPr/>
            <p:nvPr/>
          </p:nvSpPr>
          <p:spPr>
            <a:xfrm>
              <a:off x="9729216" y="2057400"/>
              <a:ext cx="2182987" cy="3563112"/>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47" name="Rectángulo 46"/>
            <p:cNvSpPr/>
            <p:nvPr/>
          </p:nvSpPr>
          <p:spPr>
            <a:xfrm>
              <a:off x="9729216" y="1846152"/>
              <a:ext cx="1362184" cy="21124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solidFill>
                    <a:srgbClr val="FF0000"/>
                  </a:solidFill>
                </a:rPr>
                <a:t>Diagramas</a:t>
              </a:r>
              <a:endParaRPr lang="es-CO" dirty="0"/>
            </a:p>
          </p:txBody>
        </p:sp>
      </p:grpSp>
      <p:grpSp>
        <p:nvGrpSpPr>
          <p:cNvPr id="48" name="Grupo 47"/>
          <p:cNvGrpSpPr/>
          <p:nvPr/>
        </p:nvGrpSpPr>
        <p:grpSpPr>
          <a:xfrm>
            <a:off x="9680725" y="2776475"/>
            <a:ext cx="720000" cy="720000"/>
            <a:chOff x="7644384" y="2023935"/>
            <a:chExt cx="1621536" cy="1547061"/>
          </a:xfrm>
        </p:grpSpPr>
        <p:sp>
          <p:nvSpPr>
            <p:cNvPr id="49" name="Rectángulo 48"/>
            <p:cNvSpPr/>
            <p:nvPr/>
          </p:nvSpPr>
          <p:spPr>
            <a:xfrm>
              <a:off x="7644384" y="2023935"/>
              <a:ext cx="1621536" cy="1547061"/>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0" name="Rectángulo 49"/>
            <p:cNvSpPr/>
            <p:nvPr/>
          </p:nvSpPr>
          <p:spPr>
            <a:xfrm>
              <a:off x="8286621" y="2245995"/>
              <a:ext cx="331463" cy="3162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1" name="Rectángulo 50"/>
            <p:cNvSpPr/>
            <p:nvPr/>
          </p:nvSpPr>
          <p:spPr>
            <a:xfrm>
              <a:off x="7851648" y="2750820"/>
              <a:ext cx="513733" cy="1885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2" name="Rectángulo 51"/>
            <p:cNvSpPr/>
            <p:nvPr/>
          </p:nvSpPr>
          <p:spPr>
            <a:xfrm>
              <a:off x="8558784" y="2719021"/>
              <a:ext cx="513733" cy="1885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3" name="Rectángulo 52"/>
            <p:cNvSpPr/>
            <p:nvPr/>
          </p:nvSpPr>
          <p:spPr>
            <a:xfrm>
              <a:off x="7851648" y="3067050"/>
              <a:ext cx="89947" cy="2178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4" name="Rectángulo 53"/>
            <p:cNvSpPr/>
            <p:nvPr/>
          </p:nvSpPr>
          <p:spPr>
            <a:xfrm>
              <a:off x="8201421" y="3067050"/>
              <a:ext cx="89947" cy="2178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5" name="Rectángulo 54"/>
            <p:cNvSpPr/>
            <p:nvPr/>
          </p:nvSpPr>
          <p:spPr>
            <a:xfrm>
              <a:off x="8614289" y="3021458"/>
              <a:ext cx="89947" cy="2178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6" name="Rectángulo 55"/>
            <p:cNvSpPr/>
            <p:nvPr/>
          </p:nvSpPr>
          <p:spPr>
            <a:xfrm>
              <a:off x="8916066" y="3037797"/>
              <a:ext cx="89947" cy="2178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grpSp>
        <p:nvGrpSpPr>
          <p:cNvPr id="57" name="Grupo 56"/>
          <p:cNvGrpSpPr/>
          <p:nvPr/>
        </p:nvGrpSpPr>
        <p:grpSpPr>
          <a:xfrm>
            <a:off x="9670024" y="4083213"/>
            <a:ext cx="720000" cy="720000"/>
            <a:chOff x="7528081" y="4417731"/>
            <a:chExt cx="1621536" cy="1547061"/>
          </a:xfrm>
        </p:grpSpPr>
        <p:grpSp>
          <p:nvGrpSpPr>
            <p:cNvPr id="58" name="Grupo 57"/>
            <p:cNvGrpSpPr/>
            <p:nvPr/>
          </p:nvGrpSpPr>
          <p:grpSpPr>
            <a:xfrm>
              <a:off x="7528081" y="4417731"/>
              <a:ext cx="1621536" cy="1547061"/>
              <a:chOff x="7644384" y="2023935"/>
              <a:chExt cx="1621536" cy="1547061"/>
            </a:xfrm>
          </p:grpSpPr>
          <p:sp>
            <p:nvSpPr>
              <p:cNvPr id="60" name="Rectángulo 59"/>
              <p:cNvSpPr/>
              <p:nvPr/>
            </p:nvSpPr>
            <p:spPr>
              <a:xfrm>
                <a:off x="7644384" y="2023935"/>
                <a:ext cx="1621536" cy="1547061"/>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1" name="Rectángulo 60"/>
              <p:cNvSpPr/>
              <p:nvPr/>
            </p:nvSpPr>
            <p:spPr>
              <a:xfrm>
                <a:off x="8286621" y="2245995"/>
                <a:ext cx="331463" cy="3162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2" name="Rectángulo 61"/>
              <p:cNvSpPr/>
              <p:nvPr/>
            </p:nvSpPr>
            <p:spPr>
              <a:xfrm>
                <a:off x="7851648" y="2750820"/>
                <a:ext cx="513733" cy="1885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3" name="Rectángulo 62"/>
              <p:cNvSpPr/>
              <p:nvPr/>
            </p:nvSpPr>
            <p:spPr>
              <a:xfrm>
                <a:off x="8558784" y="2719021"/>
                <a:ext cx="513733" cy="1885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
          <p:nvSpPr>
            <p:cNvPr id="59" name="Rectángulo 58"/>
            <p:cNvSpPr/>
            <p:nvPr/>
          </p:nvSpPr>
          <p:spPr>
            <a:xfrm>
              <a:off x="8079182" y="5528241"/>
              <a:ext cx="513733" cy="1885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
        <p:nvSpPr>
          <p:cNvPr id="64" name="CuadroTexto 63"/>
          <p:cNvSpPr txBox="1"/>
          <p:nvPr/>
        </p:nvSpPr>
        <p:spPr>
          <a:xfrm>
            <a:off x="8998283" y="2355574"/>
            <a:ext cx="1321196" cy="369332"/>
          </a:xfrm>
          <a:prstGeom prst="rect">
            <a:avLst/>
          </a:prstGeom>
          <a:noFill/>
        </p:spPr>
        <p:txBody>
          <a:bodyPr wrap="none" rtlCol="0">
            <a:spAutoFit/>
          </a:bodyPr>
          <a:lstStyle/>
          <a:p>
            <a:r>
              <a:rPr lang="es-CO" dirty="0" smtClean="0"/>
              <a:t>Diag</a:t>
            </a:r>
            <a:r>
              <a:rPr lang="es-CO" dirty="0"/>
              <a:t>.</a:t>
            </a:r>
            <a:r>
              <a:rPr lang="es-CO" dirty="0" smtClean="0"/>
              <a:t> Base 1</a:t>
            </a:r>
            <a:endParaRPr lang="es-CO" dirty="0"/>
          </a:p>
        </p:txBody>
      </p:sp>
      <p:sp>
        <p:nvSpPr>
          <p:cNvPr id="65" name="CuadroTexto 64"/>
          <p:cNvSpPr txBox="1"/>
          <p:nvPr/>
        </p:nvSpPr>
        <p:spPr>
          <a:xfrm>
            <a:off x="9016915" y="3608418"/>
            <a:ext cx="1321196" cy="369332"/>
          </a:xfrm>
          <a:prstGeom prst="rect">
            <a:avLst/>
          </a:prstGeom>
          <a:noFill/>
        </p:spPr>
        <p:txBody>
          <a:bodyPr wrap="none" rtlCol="0">
            <a:spAutoFit/>
          </a:bodyPr>
          <a:lstStyle/>
          <a:p>
            <a:r>
              <a:rPr lang="es-CO" dirty="0" smtClean="0"/>
              <a:t>Diag. Base 2</a:t>
            </a:r>
            <a:endParaRPr lang="es-CO" dirty="0"/>
          </a:p>
        </p:txBody>
      </p:sp>
      <p:sp>
        <p:nvSpPr>
          <p:cNvPr id="66" name="Rectángulo redondeado 65"/>
          <p:cNvSpPr/>
          <p:nvPr/>
        </p:nvSpPr>
        <p:spPr>
          <a:xfrm>
            <a:off x="1282765" y="1246227"/>
            <a:ext cx="1522546" cy="322730"/>
          </a:xfrm>
          <a:prstGeom prst="round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slop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Capítulo#1</a:t>
            </a:r>
            <a:endParaRPr lang="es-CO" dirty="0"/>
          </a:p>
        </p:txBody>
      </p:sp>
      <p:sp>
        <p:nvSpPr>
          <p:cNvPr id="67" name="Rectángulo redondeado 66"/>
          <p:cNvSpPr/>
          <p:nvPr/>
        </p:nvSpPr>
        <p:spPr>
          <a:xfrm>
            <a:off x="1292301" y="2827492"/>
            <a:ext cx="1522546" cy="3227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Capítulo#2</a:t>
            </a:r>
            <a:endParaRPr lang="es-CO" dirty="0"/>
          </a:p>
        </p:txBody>
      </p:sp>
      <p:sp>
        <p:nvSpPr>
          <p:cNvPr id="68" name="Rectángulo redondeado 67"/>
          <p:cNvSpPr/>
          <p:nvPr/>
        </p:nvSpPr>
        <p:spPr>
          <a:xfrm>
            <a:off x="1433377" y="1646052"/>
            <a:ext cx="1674946" cy="292237"/>
          </a:xfrm>
          <a:prstGeom prst="roundRect">
            <a:avLst/>
          </a:prstGeom>
          <a:solidFill>
            <a:srgbClr val="00B050"/>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Ítem 1</a:t>
            </a:r>
            <a:endParaRPr lang="es-CO" dirty="0"/>
          </a:p>
        </p:txBody>
      </p:sp>
      <p:sp>
        <p:nvSpPr>
          <p:cNvPr id="69" name="Rectángulo redondeado 68"/>
          <p:cNvSpPr/>
          <p:nvPr/>
        </p:nvSpPr>
        <p:spPr>
          <a:xfrm>
            <a:off x="1433377" y="2053050"/>
            <a:ext cx="1674946" cy="292237"/>
          </a:xfrm>
          <a:prstGeom prst="roundRect">
            <a:avLst/>
          </a:prstGeom>
          <a:solidFill>
            <a:srgbClr val="00B050"/>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Ítem 2</a:t>
            </a:r>
          </a:p>
        </p:txBody>
      </p:sp>
      <p:sp>
        <p:nvSpPr>
          <p:cNvPr id="70" name="Rectángulo redondeado 69"/>
          <p:cNvSpPr/>
          <p:nvPr/>
        </p:nvSpPr>
        <p:spPr>
          <a:xfrm>
            <a:off x="1433377" y="2440271"/>
            <a:ext cx="1674946" cy="292237"/>
          </a:xfrm>
          <a:prstGeom prst="roundRect">
            <a:avLst/>
          </a:prstGeom>
          <a:solidFill>
            <a:srgbClr val="00B050"/>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Ítem 3</a:t>
            </a:r>
          </a:p>
        </p:txBody>
      </p:sp>
      <p:sp>
        <p:nvSpPr>
          <p:cNvPr id="71" name="Rectángulo redondeado 70"/>
          <p:cNvSpPr/>
          <p:nvPr/>
        </p:nvSpPr>
        <p:spPr>
          <a:xfrm>
            <a:off x="1292301" y="3243577"/>
            <a:ext cx="1522546" cy="322730"/>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Capítulo#3</a:t>
            </a:r>
            <a:endParaRPr lang="es-CO" dirty="0"/>
          </a:p>
        </p:txBody>
      </p:sp>
      <p:sp>
        <p:nvSpPr>
          <p:cNvPr id="72" name="Rectángulo redondeado 71"/>
          <p:cNvSpPr/>
          <p:nvPr/>
        </p:nvSpPr>
        <p:spPr>
          <a:xfrm>
            <a:off x="1292301" y="3691348"/>
            <a:ext cx="1522546" cy="322730"/>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Capítulo#4</a:t>
            </a:r>
            <a:endParaRPr lang="es-CO" dirty="0"/>
          </a:p>
        </p:txBody>
      </p:sp>
      <p:sp>
        <p:nvSpPr>
          <p:cNvPr id="73" name="Rectángulo redondeado 72"/>
          <p:cNvSpPr/>
          <p:nvPr/>
        </p:nvSpPr>
        <p:spPr>
          <a:xfrm>
            <a:off x="1292301" y="4147220"/>
            <a:ext cx="1522546" cy="322730"/>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Capítulo#5</a:t>
            </a:r>
            <a:endParaRPr lang="es-CO" dirty="0"/>
          </a:p>
        </p:txBody>
      </p:sp>
      <p:sp>
        <p:nvSpPr>
          <p:cNvPr id="74" name="Rectángulo redondeado 73"/>
          <p:cNvSpPr/>
          <p:nvPr/>
        </p:nvSpPr>
        <p:spPr>
          <a:xfrm>
            <a:off x="1420401" y="4600767"/>
            <a:ext cx="1136040" cy="238499"/>
          </a:xfrm>
          <a:prstGeom prst="roundRect">
            <a:avLst/>
          </a:prstGeom>
          <a:solidFill>
            <a:schemeClr val="bg1">
              <a:lumMod val="6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100" dirty="0" smtClean="0">
                <a:solidFill>
                  <a:schemeClr val="bg1"/>
                </a:solidFill>
              </a:rPr>
              <a:t>Crear</a:t>
            </a:r>
            <a:endParaRPr lang="es-CO" sz="1100" dirty="0">
              <a:solidFill>
                <a:schemeClr val="bg1"/>
              </a:solidFill>
            </a:endParaRPr>
          </a:p>
        </p:txBody>
      </p:sp>
      <p:sp>
        <p:nvSpPr>
          <p:cNvPr id="75" name="Rectángulo redondeado 74"/>
          <p:cNvSpPr/>
          <p:nvPr/>
        </p:nvSpPr>
        <p:spPr>
          <a:xfrm>
            <a:off x="1420401" y="4887238"/>
            <a:ext cx="1136040" cy="238499"/>
          </a:xfrm>
          <a:prstGeom prst="roundRect">
            <a:avLst/>
          </a:prstGeom>
          <a:solidFill>
            <a:schemeClr val="bg1">
              <a:lumMod val="6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100" dirty="0" smtClean="0">
                <a:solidFill>
                  <a:schemeClr val="bg1"/>
                </a:solidFill>
              </a:rPr>
              <a:t>Editar</a:t>
            </a:r>
            <a:endParaRPr lang="es-CO" sz="1100" dirty="0">
              <a:solidFill>
                <a:schemeClr val="bg1"/>
              </a:solidFill>
            </a:endParaRPr>
          </a:p>
        </p:txBody>
      </p:sp>
      <p:sp>
        <p:nvSpPr>
          <p:cNvPr id="76" name="Rectángulo redondeado 75"/>
          <p:cNvSpPr/>
          <p:nvPr/>
        </p:nvSpPr>
        <p:spPr>
          <a:xfrm>
            <a:off x="1420401" y="5179475"/>
            <a:ext cx="1136040" cy="238499"/>
          </a:xfrm>
          <a:prstGeom prst="roundRect">
            <a:avLst/>
          </a:prstGeom>
          <a:solidFill>
            <a:schemeClr val="bg1">
              <a:lumMod val="6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100" dirty="0" smtClean="0">
                <a:solidFill>
                  <a:schemeClr val="bg1"/>
                </a:solidFill>
              </a:rPr>
              <a:t>Eliminar</a:t>
            </a:r>
            <a:endParaRPr lang="es-CO" sz="1100" dirty="0">
              <a:solidFill>
                <a:schemeClr val="bg1"/>
              </a:solidFill>
            </a:endParaRPr>
          </a:p>
        </p:txBody>
      </p:sp>
      <p:sp>
        <p:nvSpPr>
          <p:cNvPr id="3" name="CuadroTexto 2"/>
          <p:cNvSpPr txBox="1"/>
          <p:nvPr/>
        </p:nvSpPr>
        <p:spPr>
          <a:xfrm>
            <a:off x="5581981" y="1748790"/>
            <a:ext cx="4094197" cy="4154984"/>
          </a:xfrm>
          <a:prstGeom prst="rect">
            <a:avLst/>
          </a:prstGeom>
          <a:solidFill>
            <a:schemeClr val="accent6">
              <a:lumMod val="60000"/>
              <a:lumOff val="40000"/>
            </a:schemeClr>
          </a:solidFill>
        </p:spPr>
        <p:txBody>
          <a:bodyPr wrap="square" rtlCol="0">
            <a:spAutoFit/>
          </a:bodyPr>
          <a:lstStyle/>
          <a:p>
            <a:r>
              <a:rPr lang="es-ES" sz="1100" b="1" dirty="0">
                <a:latin typeface="Arial" panose="020B0604020202020204" pitchFamily="34" charset="0"/>
                <a:cs typeface="Arial" panose="020B0604020202020204" pitchFamily="34" charset="0"/>
              </a:rPr>
              <a:t>EL PRINCIPIO DE 'RESPONSABILIDAD DEMOSTRADA'</a:t>
            </a:r>
            <a:endParaRPr lang="es-CO" sz="1100" dirty="0">
              <a:latin typeface="Arial" panose="020B0604020202020204" pitchFamily="34" charset="0"/>
              <a:cs typeface="Arial" panose="020B0604020202020204" pitchFamily="34" charset="0"/>
            </a:endParaRPr>
          </a:p>
          <a:p>
            <a:r>
              <a:rPr lang="es-ES" sz="1100" dirty="0">
                <a:latin typeface="Arial" panose="020B0604020202020204" pitchFamily="34" charset="0"/>
                <a:cs typeface="Arial" panose="020B0604020202020204" pitchFamily="34" charset="0"/>
              </a:rPr>
              <a:t>La siguiente sección explica el principio de responsabilidad demostrada “</a:t>
            </a:r>
            <a:r>
              <a:rPr lang="es-ES" sz="1100" dirty="0" err="1">
                <a:latin typeface="Arial" panose="020B0604020202020204" pitchFamily="34" charset="0"/>
                <a:cs typeface="Arial" panose="020B0604020202020204" pitchFamily="34" charset="0"/>
              </a:rPr>
              <a:t>Accountability</a:t>
            </a:r>
            <a:r>
              <a:rPr lang="es-ES" sz="1100" dirty="0">
                <a:latin typeface="Arial" panose="020B0604020202020204" pitchFamily="34" charset="0"/>
                <a:cs typeface="Arial" panose="020B0604020202020204" pitchFamily="34" charset="0"/>
              </a:rPr>
              <a:t>” en lo que respecta a la protección de datos personales.</a:t>
            </a:r>
            <a:endParaRPr lang="es-CO" sz="1100" dirty="0">
              <a:latin typeface="Arial" panose="020B0604020202020204" pitchFamily="34" charset="0"/>
              <a:cs typeface="Arial" panose="020B0604020202020204" pitchFamily="34" charset="0"/>
            </a:endParaRPr>
          </a:p>
          <a:p>
            <a:r>
              <a:rPr lang="es-ES" sz="1100" dirty="0">
                <a:latin typeface="Arial" panose="020B0604020202020204" pitchFamily="34" charset="0"/>
                <a:cs typeface="Arial" panose="020B0604020202020204" pitchFamily="34" charset="0"/>
              </a:rPr>
              <a:t>La explosión de las nuevas tecnologías, la grabación de nuestras comunicaciones, entre otras ha abierto nuevas oportunidades para las organizaciones de extraer información acerca de nosotros, tanto a nivel individual y como para las organizaciones en su conjunto.</a:t>
            </a:r>
            <a:endParaRPr lang="es-CO" sz="1100" dirty="0">
              <a:latin typeface="Arial" panose="020B0604020202020204" pitchFamily="34" charset="0"/>
              <a:cs typeface="Arial" panose="020B0604020202020204" pitchFamily="34" charset="0"/>
            </a:endParaRPr>
          </a:p>
          <a:p>
            <a:r>
              <a:rPr lang="es-ES" sz="1100" dirty="0">
                <a:latin typeface="Arial" panose="020B0604020202020204" pitchFamily="34" charset="0"/>
                <a:cs typeface="Arial" panose="020B0604020202020204" pitchFamily="34" charset="0"/>
              </a:rPr>
              <a:t>El "Big Data" tiene un potencial de desencadenar enormes beneficios no sólo para los individuos, sino también para las comunidades y la sociedad en general, incluidos los avances en la investigación en campos como el de la salud, el desarrollo sostenible, la conservación de energía y el marketing personalizado.</a:t>
            </a:r>
            <a:endParaRPr lang="es-CO" sz="1100" dirty="0">
              <a:latin typeface="Arial" panose="020B0604020202020204" pitchFamily="34" charset="0"/>
              <a:cs typeface="Arial" panose="020B0604020202020204" pitchFamily="34" charset="0"/>
            </a:endParaRPr>
          </a:p>
          <a:p>
            <a:r>
              <a:rPr lang="es-ES" sz="1100" dirty="0">
                <a:latin typeface="Arial" panose="020B0604020202020204" pitchFamily="34" charset="0"/>
                <a:cs typeface="Arial" panose="020B0604020202020204" pitchFamily="34" charset="0"/>
              </a:rPr>
              <a:t>Por otro lado, el Big Data introduce un nuevo concepto de privacidad y una preocupación de las libertades civiles, incluyendo el “</a:t>
            </a:r>
            <a:r>
              <a:rPr lang="es-ES" sz="1100" b="1" dirty="0" err="1">
                <a:latin typeface="Arial" panose="020B0604020202020204" pitchFamily="34" charset="0"/>
                <a:cs typeface="Arial" panose="020B0604020202020204" pitchFamily="34" charset="0"/>
              </a:rPr>
              <a:t>profiling</a:t>
            </a:r>
            <a:r>
              <a:rPr lang="es-ES" sz="1100" b="1" dirty="0">
                <a:latin typeface="Arial" panose="020B0604020202020204" pitchFamily="34" charset="0"/>
                <a:cs typeface="Arial" panose="020B0604020202020204" pitchFamily="34" charset="0"/>
              </a:rPr>
              <a:t>”</a:t>
            </a:r>
            <a:r>
              <a:rPr lang="es-ES" sz="1100" dirty="0">
                <a:latin typeface="Arial" panose="020B0604020202020204" pitchFamily="34" charset="0"/>
                <a:cs typeface="Arial" panose="020B0604020202020204" pitchFamily="34" charset="0"/>
              </a:rPr>
              <a:t> de alta tecnología, la toma de decisiones automatizadas y la discriminación. Esto puede tener un impacto negativo en nuestra </a:t>
            </a:r>
            <a:r>
              <a:rPr lang="es-ES" sz="1100" dirty="0" err="1">
                <a:latin typeface="Arial" panose="020B0604020202020204" pitchFamily="34" charset="0"/>
                <a:cs typeface="Arial" panose="020B0604020202020204" pitchFamily="34" charset="0"/>
              </a:rPr>
              <a:t>privacidad.El</a:t>
            </a:r>
            <a:r>
              <a:rPr lang="es-ES" sz="1100" dirty="0">
                <a:latin typeface="Arial" panose="020B0604020202020204" pitchFamily="34" charset="0"/>
                <a:cs typeface="Arial" panose="020B0604020202020204" pitchFamily="34" charset="0"/>
              </a:rPr>
              <a:t> concepto de "</a:t>
            </a:r>
            <a:r>
              <a:rPr lang="es-ES" sz="1100" dirty="0" err="1">
                <a:latin typeface="Arial" panose="020B0604020202020204" pitchFamily="34" charset="0"/>
                <a:cs typeface="Arial" panose="020B0604020202020204" pitchFamily="34" charset="0"/>
              </a:rPr>
              <a:t>Accountability</a:t>
            </a:r>
            <a:r>
              <a:rPr lang="es-ES" sz="1100" dirty="0">
                <a:latin typeface="Arial" panose="020B0604020202020204" pitchFamily="34" charset="0"/>
                <a:cs typeface="Arial" panose="020B0604020202020204" pitchFamily="34" charset="0"/>
              </a:rPr>
              <a:t>" y cómo afecta la actitud de una organización hacia los procesos del tratamiento de datos de carácter personal se resume en el siguiente prólogo del Manual.</a:t>
            </a:r>
            <a:endParaRPr lang="es-CO" sz="1100" dirty="0">
              <a:latin typeface="Arial" panose="020B0604020202020204" pitchFamily="34" charset="0"/>
              <a:cs typeface="Arial" panose="020B0604020202020204" pitchFamily="34" charset="0"/>
            </a:endParaRPr>
          </a:p>
        </p:txBody>
      </p:sp>
      <p:sp>
        <p:nvSpPr>
          <p:cNvPr id="77" name="Llamada rectangular 76"/>
          <p:cNvSpPr/>
          <p:nvPr/>
        </p:nvSpPr>
        <p:spPr>
          <a:xfrm>
            <a:off x="1282765" y="2071431"/>
            <a:ext cx="2268607" cy="2528612"/>
          </a:xfrm>
          <a:prstGeom prst="wedgeRectCallout">
            <a:avLst>
              <a:gd name="adj1" fmla="val 140623"/>
              <a:gd name="adj2" fmla="val 2966"/>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CO" dirty="0" smtClean="0">
                <a:solidFill>
                  <a:schemeClr val="tx1"/>
                </a:solidFill>
              </a:rPr>
              <a:t>Se mostrarán </a:t>
            </a:r>
            <a:r>
              <a:rPr lang="es-CO" dirty="0" err="1" smtClean="0">
                <a:solidFill>
                  <a:schemeClr val="tx1"/>
                </a:solidFill>
              </a:rPr>
              <a:t>PopUps</a:t>
            </a:r>
            <a:r>
              <a:rPr lang="es-CO" dirty="0" smtClean="0">
                <a:solidFill>
                  <a:schemeClr val="tx1"/>
                </a:solidFill>
              </a:rPr>
              <a:t> </a:t>
            </a:r>
            <a:r>
              <a:rPr lang="es-CO" dirty="0">
                <a:solidFill>
                  <a:schemeClr val="tx1"/>
                </a:solidFill>
              </a:rPr>
              <a:t>de ayuda al mostrar por primera ves </a:t>
            </a:r>
            <a:r>
              <a:rPr lang="es-CO" dirty="0" smtClean="0">
                <a:solidFill>
                  <a:schemeClr val="tx1"/>
                </a:solidFill>
              </a:rPr>
              <a:t>la plantilla en las secciones que requieran la explicación de como completar ese capítulo. </a:t>
            </a:r>
            <a:endParaRPr lang="es-CO" dirty="0">
              <a:solidFill>
                <a:schemeClr val="tx1"/>
              </a:solidFill>
            </a:endParaRPr>
          </a:p>
        </p:txBody>
      </p:sp>
      <p:sp>
        <p:nvSpPr>
          <p:cNvPr id="78" name="Llamada rectangular 77"/>
          <p:cNvSpPr/>
          <p:nvPr/>
        </p:nvSpPr>
        <p:spPr>
          <a:xfrm>
            <a:off x="5587823" y="49317"/>
            <a:ext cx="2268607" cy="1594193"/>
          </a:xfrm>
          <a:prstGeom prst="wedgeRectCallout">
            <a:avLst>
              <a:gd name="adj1" fmla="val 163851"/>
              <a:gd name="adj2" fmla="val 6670"/>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CO" dirty="0" smtClean="0">
                <a:solidFill>
                  <a:schemeClr val="tx1"/>
                </a:solidFill>
              </a:rPr>
              <a:t>Este icono mostrara el </a:t>
            </a:r>
            <a:r>
              <a:rPr lang="es-CO" dirty="0" err="1" smtClean="0">
                <a:solidFill>
                  <a:schemeClr val="tx1"/>
                </a:solidFill>
              </a:rPr>
              <a:t>PopUp</a:t>
            </a:r>
            <a:r>
              <a:rPr lang="es-CO" dirty="0" smtClean="0">
                <a:solidFill>
                  <a:schemeClr val="tx1"/>
                </a:solidFill>
              </a:rPr>
              <a:t> de nuevo para visualizar la </a:t>
            </a:r>
            <a:r>
              <a:rPr lang="es-CO" dirty="0" err="1" smtClean="0">
                <a:solidFill>
                  <a:schemeClr val="tx1"/>
                </a:solidFill>
              </a:rPr>
              <a:t>info</a:t>
            </a:r>
            <a:r>
              <a:rPr lang="es-CO" dirty="0" smtClean="0">
                <a:solidFill>
                  <a:schemeClr val="tx1"/>
                </a:solidFill>
              </a:rPr>
              <a:t> de ayuda. Así ésta haya sido cerrada por el usuario</a:t>
            </a:r>
            <a:endParaRPr lang="es-CO" dirty="0">
              <a:solidFill>
                <a:schemeClr val="tx1"/>
              </a:solidFill>
            </a:endParaRPr>
          </a:p>
        </p:txBody>
      </p:sp>
      <p:sp>
        <p:nvSpPr>
          <p:cNvPr id="26" name="CuadroTexto 25"/>
          <p:cNvSpPr txBox="1"/>
          <p:nvPr/>
        </p:nvSpPr>
        <p:spPr>
          <a:xfrm>
            <a:off x="10400725" y="756765"/>
            <a:ext cx="316523" cy="369332"/>
          </a:xfrm>
          <a:prstGeom prst="rect">
            <a:avLst/>
          </a:prstGeom>
          <a:noFill/>
          <a:ln>
            <a:solidFill>
              <a:schemeClr val="tx1"/>
            </a:solidFill>
          </a:ln>
        </p:spPr>
        <p:txBody>
          <a:bodyPr wrap="square" rtlCol="0">
            <a:spAutoFit/>
          </a:bodyPr>
          <a:lstStyle/>
          <a:p>
            <a:r>
              <a:rPr lang="es-CO" b="1" dirty="0" smtClean="0">
                <a:solidFill>
                  <a:srgbClr val="FF0000"/>
                </a:solidFill>
                <a:latin typeface="Arial" panose="020B0604020202020204" pitchFamily="34" charset="0"/>
                <a:cs typeface="Arial" panose="020B0604020202020204" pitchFamily="34" charset="0"/>
              </a:rPr>
              <a:t>?</a:t>
            </a:r>
            <a:endParaRPr lang="es-CO" b="1" dirty="0">
              <a:solidFill>
                <a:srgbClr val="FF0000"/>
              </a:solidFill>
              <a:latin typeface="Arial" panose="020B0604020202020204" pitchFamily="34" charset="0"/>
              <a:cs typeface="Arial" panose="020B0604020202020204" pitchFamily="34" charset="0"/>
            </a:endParaRPr>
          </a:p>
        </p:txBody>
      </p:sp>
      <p:cxnSp>
        <p:nvCxnSpPr>
          <p:cNvPr id="28" name="Conector recto 27"/>
          <p:cNvCxnSpPr/>
          <p:nvPr/>
        </p:nvCxnSpPr>
        <p:spPr>
          <a:xfrm flipH="1">
            <a:off x="8042031" y="756765"/>
            <a:ext cx="2347993" cy="992025"/>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2" name="Conector recto 31"/>
          <p:cNvCxnSpPr/>
          <p:nvPr/>
        </p:nvCxnSpPr>
        <p:spPr>
          <a:xfrm flipH="1">
            <a:off x="9670024" y="1140423"/>
            <a:ext cx="1047224" cy="4763351"/>
          </a:xfrm>
          <a:prstGeom prst="line">
            <a:avLst/>
          </a:prstGeom>
        </p:spPr>
        <p:style>
          <a:lnRef idx="1">
            <a:schemeClr val="accent1"/>
          </a:lnRef>
          <a:fillRef idx="0">
            <a:schemeClr val="accent1"/>
          </a:fillRef>
          <a:effectRef idx="0">
            <a:schemeClr val="accent1"/>
          </a:effectRef>
          <a:fontRef idx="minor">
            <a:schemeClr val="tx1"/>
          </a:fontRef>
        </p:style>
      </p:cxnSp>
      <p:sp>
        <p:nvSpPr>
          <p:cNvPr id="79" name="CuadroTexto 78"/>
          <p:cNvSpPr txBox="1"/>
          <p:nvPr/>
        </p:nvSpPr>
        <p:spPr>
          <a:xfrm>
            <a:off x="9426218" y="1729101"/>
            <a:ext cx="316523" cy="276999"/>
          </a:xfrm>
          <a:prstGeom prst="rect">
            <a:avLst/>
          </a:prstGeom>
          <a:noFill/>
          <a:ln>
            <a:noFill/>
          </a:ln>
        </p:spPr>
        <p:txBody>
          <a:bodyPr wrap="square" rtlCol="0">
            <a:spAutoFit/>
          </a:bodyPr>
          <a:lstStyle/>
          <a:p>
            <a:r>
              <a:rPr lang="es-CO" sz="1200" b="1" dirty="0" smtClean="0">
                <a:solidFill>
                  <a:srgbClr val="FF0000"/>
                </a:solidFill>
                <a:latin typeface="Arial" panose="020B0604020202020204" pitchFamily="34" charset="0"/>
                <a:cs typeface="Arial" panose="020B0604020202020204" pitchFamily="34" charset="0"/>
              </a:rPr>
              <a:t>X</a:t>
            </a:r>
            <a:endParaRPr lang="es-CO"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332420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198223" y="671155"/>
            <a:ext cx="1947134" cy="528387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7" name="Rectángulo redondeado 6"/>
          <p:cNvSpPr/>
          <p:nvPr/>
        </p:nvSpPr>
        <p:spPr>
          <a:xfrm>
            <a:off x="1433377" y="1646052"/>
            <a:ext cx="1674946" cy="292237"/>
          </a:xfrm>
          <a:prstGeom prst="roundRect">
            <a:avLst/>
          </a:prstGeom>
          <a:solidFill>
            <a:schemeClr val="bg1">
              <a:lumMod val="6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Sub Categoría 1</a:t>
            </a:r>
            <a:endParaRPr lang="es-CO" dirty="0"/>
          </a:p>
        </p:txBody>
      </p:sp>
      <p:sp>
        <p:nvSpPr>
          <p:cNvPr id="8" name="Rectángulo redondeado 7"/>
          <p:cNvSpPr/>
          <p:nvPr/>
        </p:nvSpPr>
        <p:spPr>
          <a:xfrm>
            <a:off x="1433377" y="2053050"/>
            <a:ext cx="1674946" cy="292237"/>
          </a:xfrm>
          <a:prstGeom prst="roundRect">
            <a:avLst/>
          </a:prstGeom>
          <a:solidFill>
            <a:schemeClr val="bg1">
              <a:lumMod val="6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Sub Categoría 2</a:t>
            </a:r>
          </a:p>
        </p:txBody>
      </p:sp>
      <p:sp>
        <p:nvSpPr>
          <p:cNvPr id="9" name="Rectángulo redondeado 8"/>
          <p:cNvSpPr/>
          <p:nvPr/>
        </p:nvSpPr>
        <p:spPr>
          <a:xfrm>
            <a:off x="1433377" y="2440271"/>
            <a:ext cx="1674946" cy="292237"/>
          </a:xfrm>
          <a:prstGeom prst="roundRect">
            <a:avLst/>
          </a:prstGeom>
          <a:solidFill>
            <a:schemeClr val="bg1">
              <a:lumMod val="6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Sub Categoría 3</a:t>
            </a:r>
            <a:endParaRPr lang="es-CO" dirty="0"/>
          </a:p>
        </p:txBody>
      </p:sp>
      <p:sp>
        <p:nvSpPr>
          <p:cNvPr id="16" name="Rectángulo 15"/>
          <p:cNvSpPr/>
          <p:nvPr/>
        </p:nvSpPr>
        <p:spPr>
          <a:xfrm>
            <a:off x="3145356" y="671155"/>
            <a:ext cx="5747184" cy="528387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18" name="Rectángulo 17"/>
          <p:cNvSpPr/>
          <p:nvPr/>
        </p:nvSpPr>
        <p:spPr>
          <a:xfrm>
            <a:off x="8892540" y="671156"/>
            <a:ext cx="1947134" cy="528387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19" name="Elipse 18"/>
          <p:cNvSpPr/>
          <p:nvPr/>
        </p:nvSpPr>
        <p:spPr>
          <a:xfrm>
            <a:off x="4173898" y="766062"/>
            <a:ext cx="360000" cy="3600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0" name="Elipse 19"/>
          <p:cNvSpPr/>
          <p:nvPr/>
        </p:nvSpPr>
        <p:spPr>
          <a:xfrm>
            <a:off x="4756118" y="766062"/>
            <a:ext cx="360000" cy="3600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Elipse 20"/>
          <p:cNvSpPr/>
          <p:nvPr/>
        </p:nvSpPr>
        <p:spPr>
          <a:xfrm>
            <a:off x="5338338" y="766062"/>
            <a:ext cx="360000" cy="36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2" name="Elipse 21"/>
          <p:cNvSpPr/>
          <p:nvPr/>
        </p:nvSpPr>
        <p:spPr>
          <a:xfrm>
            <a:off x="6502778" y="766062"/>
            <a:ext cx="360000" cy="360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3" name="Elipse 22"/>
          <p:cNvSpPr/>
          <p:nvPr/>
        </p:nvSpPr>
        <p:spPr>
          <a:xfrm>
            <a:off x="7084998" y="766062"/>
            <a:ext cx="360000" cy="360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4" name="Elipse 23"/>
          <p:cNvSpPr/>
          <p:nvPr/>
        </p:nvSpPr>
        <p:spPr>
          <a:xfrm>
            <a:off x="5920558" y="766062"/>
            <a:ext cx="360000" cy="360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5" name="CuadroTexto 24"/>
          <p:cNvSpPr txBox="1"/>
          <p:nvPr/>
        </p:nvSpPr>
        <p:spPr>
          <a:xfrm>
            <a:off x="3494926" y="-75419"/>
            <a:ext cx="4851264" cy="369332"/>
          </a:xfrm>
          <a:prstGeom prst="rect">
            <a:avLst/>
          </a:prstGeom>
          <a:noFill/>
        </p:spPr>
        <p:txBody>
          <a:bodyPr wrap="none" rtlCol="0">
            <a:spAutoFit/>
          </a:bodyPr>
          <a:lstStyle/>
          <a:p>
            <a:r>
              <a:rPr lang="es-CO" dirty="0" smtClean="0"/>
              <a:t>MANUAL DE PROTECCION DE DATOS PERSONALES</a:t>
            </a:r>
            <a:endParaRPr lang="es-CO" dirty="0"/>
          </a:p>
        </p:txBody>
      </p:sp>
      <p:sp>
        <p:nvSpPr>
          <p:cNvPr id="37" name="Rectángulo 36"/>
          <p:cNvSpPr/>
          <p:nvPr/>
        </p:nvSpPr>
        <p:spPr>
          <a:xfrm>
            <a:off x="4317918" y="1246227"/>
            <a:ext cx="3470823" cy="4491633"/>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6"/>
          </a:lnRef>
          <a:fillRef idx="1">
            <a:schemeClr val="lt1"/>
          </a:fillRef>
          <a:effectRef idx="0">
            <a:schemeClr val="accent6"/>
          </a:effectRef>
          <a:fontRef idx="minor">
            <a:schemeClr val="dk1"/>
          </a:fontRef>
        </p:style>
        <p:txBody>
          <a:bodyPr lIns="216000" rIns="144000" rtlCol="0" anchor="t"/>
          <a:lstStyle/>
          <a:p>
            <a:pPr algn="ctr"/>
            <a:endParaRPr lang="es-ES" sz="600" b="1" dirty="0" smtClean="0">
              <a:latin typeface="Arial" panose="020B0604020202020204" pitchFamily="34" charset="0"/>
              <a:cs typeface="Arial" panose="020B0604020202020204" pitchFamily="34" charset="0"/>
            </a:endParaRPr>
          </a:p>
          <a:p>
            <a:pPr algn="ctr"/>
            <a:endParaRPr lang="es-ES" sz="600" b="1" dirty="0" smtClean="0">
              <a:latin typeface="Arial" panose="020B0604020202020204" pitchFamily="34" charset="0"/>
              <a:cs typeface="Arial" panose="020B0604020202020204" pitchFamily="34" charset="0"/>
            </a:endParaRPr>
          </a:p>
          <a:p>
            <a:pPr algn="ctr"/>
            <a:endParaRPr lang="es-ES" sz="600" b="1" dirty="0" smtClean="0">
              <a:latin typeface="Arial" panose="020B0604020202020204" pitchFamily="34" charset="0"/>
              <a:cs typeface="Arial" panose="020B0604020202020204" pitchFamily="34" charset="0"/>
            </a:endParaRPr>
          </a:p>
          <a:p>
            <a:pPr algn="ctr"/>
            <a:endParaRPr lang="es-ES" sz="600" b="1" dirty="0" smtClean="0">
              <a:latin typeface="Arial" panose="020B0604020202020204" pitchFamily="34" charset="0"/>
              <a:cs typeface="Arial" panose="020B0604020202020204" pitchFamily="34" charset="0"/>
            </a:endParaRPr>
          </a:p>
          <a:p>
            <a:pPr algn="ctr"/>
            <a:endParaRPr lang="es-ES" sz="600" b="1" dirty="0" smtClean="0">
              <a:latin typeface="Arial" panose="020B0604020202020204" pitchFamily="34" charset="0"/>
              <a:cs typeface="Arial" panose="020B0604020202020204" pitchFamily="34" charset="0"/>
            </a:endParaRPr>
          </a:p>
          <a:p>
            <a:pPr algn="ctr"/>
            <a:endParaRPr lang="es-ES" sz="600" b="1" dirty="0" smtClean="0">
              <a:latin typeface="Arial" panose="020B0604020202020204" pitchFamily="34" charset="0"/>
              <a:cs typeface="Arial" panose="020B0604020202020204" pitchFamily="34" charset="0"/>
            </a:endParaRPr>
          </a:p>
          <a:p>
            <a:pPr algn="ctr"/>
            <a:endParaRPr lang="es-ES" sz="600" b="1" dirty="0" smtClean="0">
              <a:latin typeface="Arial" panose="020B0604020202020204" pitchFamily="34" charset="0"/>
              <a:cs typeface="Arial" panose="020B0604020202020204" pitchFamily="34" charset="0"/>
            </a:endParaRPr>
          </a:p>
          <a:p>
            <a:pPr algn="ctr"/>
            <a:endParaRPr lang="es-ES" sz="600" b="1" dirty="0" smtClean="0">
              <a:latin typeface="Arial" panose="020B0604020202020204" pitchFamily="34" charset="0"/>
              <a:cs typeface="Arial" panose="020B0604020202020204" pitchFamily="34" charset="0"/>
            </a:endParaRPr>
          </a:p>
          <a:p>
            <a:pPr algn="ctr"/>
            <a:r>
              <a:rPr lang="es-ES" sz="600" b="1" dirty="0" smtClean="0">
                <a:latin typeface="Arial" panose="020B0604020202020204" pitchFamily="34" charset="0"/>
                <a:cs typeface="Arial" panose="020B0604020202020204" pitchFamily="34" charset="0"/>
              </a:rPr>
              <a:t>TRANSFERENCIAS INTERNACIONALES (*) (**)</a:t>
            </a:r>
          </a:p>
          <a:p>
            <a:pPr algn="ctr"/>
            <a:endParaRPr lang="es-ES" sz="600" b="1" dirty="0" smtClean="0">
              <a:latin typeface="Arial" panose="020B0604020202020204" pitchFamily="34" charset="0"/>
              <a:cs typeface="Arial" panose="020B0604020202020204" pitchFamily="34" charset="0"/>
            </a:endParaRPr>
          </a:p>
          <a:p>
            <a:pPr algn="just"/>
            <a:r>
              <a:rPr lang="es-ES" sz="600" b="1" dirty="0" smtClean="0">
                <a:latin typeface="Arial" panose="020B0604020202020204" pitchFamily="34" charset="0"/>
                <a:cs typeface="Arial" panose="020B0604020202020204" pitchFamily="34" charset="0"/>
              </a:rPr>
              <a:t>Se realizan transferencias internacionales	SI      NO</a:t>
            </a:r>
          </a:p>
          <a:p>
            <a:pPr algn="just"/>
            <a:endParaRPr lang="es-ES" sz="600" b="1" dirty="0" smtClean="0">
              <a:latin typeface="Arial" panose="020B0604020202020204" pitchFamily="34" charset="0"/>
              <a:cs typeface="Arial" panose="020B0604020202020204" pitchFamily="34" charset="0"/>
            </a:endParaRPr>
          </a:p>
          <a:p>
            <a:pPr algn="just"/>
            <a:r>
              <a:rPr lang="es-ES" sz="600" b="1" dirty="0" smtClean="0">
                <a:latin typeface="Arial" panose="020B0604020202020204" pitchFamily="34" charset="0"/>
                <a:cs typeface="Arial" panose="020B0604020202020204" pitchFamily="34" charset="0"/>
              </a:rPr>
              <a:t>¿Con qué países?...............................................................................................................</a:t>
            </a:r>
          </a:p>
          <a:p>
            <a:pPr algn="just"/>
            <a:endParaRPr lang="es-ES" sz="600" b="1" dirty="0" smtClean="0">
              <a:latin typeface="Arial" panose="020B0604020202020204" pitchFamily="34" charset="0"/>
              <a:cs typeface="Arial" panose="020B0604020202020204" pitchFamily="34" charset="0"/>
            </a:endParaRPr>
          </a:p>
          <a:p>
            <a:pPr algn="just"/>
            <a:r>
              <a:rPr lang="es-ES" sz="600" b="1" dirty="0" smtClean="0">
                <a:latin typeface="Arial" panose="020B0604020202020204" pitchFamily="34" charset="0"/>
                <a:cs typeface="Arial" panose="020B0604020202020204" pitchFamily="34" charset="0"/>
              </a:rPr>
              <a:t>Se ceden las bases de datos     Si        No x	  </a:t>
            </a:r>
          </a:p>
          <a:p>
            <a:pPr algn="just"/>
            <a:r>
              <a:rPr lang="es-ES" sz="600" b="1" dirty="0" smtClean="0">
                <a:latin typeface="Arial" panose="020B0604020202020204" pitchFamily="34" charset="0"/>
                <a:cs typeface="Arial" panose="020B0604020202020204" pitchFamily="34" charset="0"/>
              </a:rPr>
              <a:t>¿A dónde? …………………………………………………......................................................</a:t>
            </a:r>
          </a:p>
          <a:p>
            <a:pPr algn="just"/>
            <a:endParaRPr lang="es-ES" sz="600" b="1" dirty="0" smtClean="0">
              <a:latin typeface="Arial" panose="020B0604020202020204" pitchFamily="34" charset="0"/>
              <a:cs typeface="Arial" panose="020B0604020202020204" pitchFamily="34" charset="0"/>
            </a:endParaRPr>
          </a:p>
          <a:p>
            <a:pPr algn="just">
              <a:tabLst>
                <a:tab pos="180000" algn="l"/>
              </a:tabLst>
            </a:pPr>
            <a:endParaRPr lang="es-ES" sz="600" b="1" dirty="0" smtClean="0">
              <a:latin typeface="Arial" panose="020B0604020202020204" pitchFamily="34" charset="0"/>
              <a:cs typeface="Arial" panose="020B0604020202020204" pitchFamily="34" charset="0"/>
            </a:endParaRPr>
          </a:p>
          <a:p>
            <a:pPr algn="just">
              <a:tabLst>
                <a:tab pos="180000" algn="l"/>
              </a:tabLst>
            </a:pPr>
            <a:endParaRPr lang="es-ES" sz="600" b="1" dirty="0">
              <a:latin typeface="Arial" panose="020B0604020202020204" pitchFamily="34" charset="0"/>
              <a:cs typeface="Arial" panose="020B0604020202020204" pitchFamily="34" charset="0"/>
            </a:endParaRPr>
          </a:p>
          <a:p>
            <a:pPr algn="just">
              <a:tabLst>
                <a:tab pos="180000" algn="l"/>
              </a:tabLst>
            </a:pPr>
            <a:endParaRPr lang="es-ES" sz="600" b="1" dirty="0" smtClean="0">
              <a:latin typeface="Arial" panose="020B0604020202020204" pitchFamily="34" charset="0"/>
              <a:cs typeface="Arial" panose="020B0604020202020204" pitchFamily="34" charset="0"/>
            </a:endParaRPr>
          </a:p>
          <a:p>
            <a:pPr algn="just">
              <a:tabLst>
                <a:tab pos="180000" algn="l"/>
              </a:tabLst>
            </a:pPr>
            <a:endParaRPr lang="es-ES" sz="600" b="1" dirty="0">
              <a:latin typeface="Arial" panose="020B0604020202020204" pitchFamily="34" charset="0"/>
              <a:cs typeface="Arial" panose="020B0604020202020204" pitchFamily="34" charset="0"/>
            </a:endParaRPr>
          </a:p>
          <a:p>
            <a:pPr algn="just">
              <a:tabLst>
                <a:tab pos="180000" algn="l"/>
              </a:tabLst>
            </a:pPr>
            <a:endParaRPr lang="es-ES" sz="600" b="1" dirty="0" smtClean="0">
              <a:latin typeface="Arial" panose="020B0604020202020204" pitchFamily="34" charset="0"/>
              <a:cs typeface="Arial" panose="020B0604020202020204" pitchFamily="34" charset="0"/>
            </a:endParaRPr>
          </a:p>
          <a:p>
            <a:pPr algn="just">
              <a:tabLst>
                <a:tab pos="180000" algn="l"/>
              </a:tabLst>
            </a:pPr>
            <a:endParaRPr lang="es-ES" sz="600" b="1" dirty="0">
              <a:latin typeface="Arial" panose="020B0604020202020204" pitchFamily="34" charset="0"/>
              <a:cs typeface="Arial" panose="020B0604020202020204" pitchFamily="34" charset="0"/>
            </a:endParaRPr>
          </a:p>
          <a:p>
            <a:pPr algn="just">
              <a:tabLst>
                <a:tab pos="180000" algn="l"/>
              </a:tabLst>
            </a:pPr>
            <a:endParaRPr lang="es-ES" sz="600" b="1" dirty="0" smtClean="0">
              <a:latin typeface="Arial" panose="020B0604020202020204" pitchFamily="34" charset="0"/>
              <a:cs typeface="Arial" panose="020B0604020202020204" pitchFamily="34" charset="0"/>
            </a:endParaRPr>
          </a:p>
          <a:p>
            <a:pPr algn="just">
              <a:tabLst>
                <a:tab pos="180000" algn="l"/>
              </a:tabLst>
            </a:pPr>
            <a:endParaRPr lang="es-ES" sz="600" b="1" dirty="0">
              <a:latin typeface="Arial" panose="020B0604020202020204" pitchFamily="34" charset="0"/>
              <a:cs typeface="Arial" panose="020B0604020202020204" pitchFamily="34" charset="0"/>
            </a:endParaRPr>
          </a:p>
          <a:p>
            <a:pPr algn="just">
              <a:tabLst>
                <a:tab pos="180000" algn="l"/>
              </a:tabLst>
            </a:pPr>
            <a:endParaRPr lang="es-ES" sz="600" b="1" dirty="0" smtClean="0">
              <a:latin typeface="Arial" panose="020B0604020202020204" pitchFamily="34" charset="0"/>
              <a:cs typeface="Arial" panose="020B0604020202020204" pitchFamily="34" charset="0"/>
            </a:endParaRPr>
          </a:p>
          <a:p>
            <a:pPr algn="just">
              <a:tabLst>
                <a:tab pos="180000" algn="l"/>
              </a:tabLst>
            </a:pPr>
            <a:endParaRPr lang="es-ES" sz="600" b="1" dirty="0">
              <a:latin typeface="Arial" panose="020B0604020202020204" pitchFamily="34" charset="0"/>
              <a:cs typeface="Arial" panose="020B0604020202020204" pitchFamily="34" charset="0"/>
            </a:endParaRPr>
          </a:p>
          <a:p>
            <a:pPr algn="just">
              <a:tabLst>
                <a:tab pos="180000" algn="l"/>
              </a:tabLst>
            </a:pPr>
            <a:r>
              <a:rPr lang="es-ES" sz="600" b="1" dirty="0" smtClean="0">
                <a:latin typeface="Arial" panose="020B0604020202020204" pitchFamily="34" charset="0"/>
                <a:cs typeface="Arial" panose="020B0604020202020204" pitchFamily="34" charset="0"/>
              </a:rPr>
              <a:t>(*) Transferencia y transmisión de datos. Cuando las transmisiones nacionales e internacionales de datos personales ocurran entre un Responsable y un Encargado para permitir que el Encargado realice el Tratamiento por cuenta del Responsable, podrán hacerse sin informar al Titular y sin su consentimiento, cuando exista un CTD Contrato de Transmisión de Datos (Art. 25 Decreto 1377) cuando se hagan a una jurisdicción que ofrezca estándares de protección adecuados conforme a lo establecido por la Superintendencia de Industria y Comercio (**). </a:t>
            </a:r>
          </a:p>
          <a:p>
            <a:pPr algn="just"/>
            <a:endParaRPr lang="es-ES" sz="600" b="1" dirty="0" smtClean="0">
              <a:latin typeface="Arial" panose="020B0604020202020204" pitchFamily="34" charset="0"/>
              <a:cs typeface="Arial" panose="020B0604020202020204" pitchFamily="34" charset="0"/>
            </a:endParaRPr>
          </a:p>
          <a:p>
            <a:pPr algn="just"/>
            <a:r>
              <a:rPr lang="es-ES" sz="600" b="1" dirty="0" smtClean="0">
                <a:latin typeface="Arial" panose="020B0604020202020204" pitchFamily="34" charset="0"/>
                <a:cs typeface="Arial" panose="020B0604020202020204" pitchFamily="34" charset="0"/>
              </a:rPr>
              <a:t>(**) Artículo 26 Ley 1581 de 2012. Transferencia de datos a terceros países. Se prohíbe la transferencia de datos personales de cualquier tipo a países que no proporcionen niveles adecuados de protección de datos. Se entiende que un país ofrece un nivel adecuado de protección de datos cuando cumpla con los estándares fijados por la  Superintendencia de Industria y Comercio sobre la materia, los cuales en ningún caso podrán ser inferiores a los que la Ley 1581 exige a sus destinatarios..</a:t>
            </a:r>
            <a:endParaRPr lang="es-ES" sz="600" b="1" dirty="0">
              <a:latin typeface="Arial" panose="020B0604020202020204" pitchFamily="34" charset="0"/>
              <a:cs typeface="Arial" panose="020B0604020202020204" pitchFamily="34" charset="0"/>
            </a:endParaRPr>
          </a:p>
        </p:txBody>
      </p:sp>
      <p:sp>
        <p:nvSpPr>
          <p:cNvPr id="38" name="Rectángulo 37"/>
          <p:cNvSpPr/>
          <p:nvPr/>
        </p:nvSpPr>
        <p:spPr>
          <a:xfrm>
            <a:off x="4446270" y="1337310"/>
            <a:ext cx="3234690" cy="41148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9" name="Rectángulo 38"/>
          <p:cNvSpPr/>
          <p:nvPr/>
        </p:nvSpPr>
        <p:spPr>
          <a:xfrm>
            <a:off x="4446431" y="5221101"/>
            <a:ext cx="3234690" cy="41148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0" name="CuadroTexto 39"/>
          <p:cNvSpPr txBox="1"/>
          <p:nvPr/>
        </p:nvSpPr>
        <p:spPr>
          <a:xfrm>
            <a:off x="4773336" y="5226550"/>
            <a:ext cx="2587568" cy="369332"/>
          </a:xfrm>
          <a:prstGeom prst="rect">
            <a:avLst/>
          </a:prstGeom>
          <a:noFill/>
        </p:spPr>
        <p:txBody>
          <a:bodyPr wrap="none" rtlCol="0">
            <a:spAutoFit/>
          </a:bodyPr>
          <a:lstStyle/>
          <a:p>
            <a:r>
              <a:rPr lang="es-CO" dirty="0">
                <a:solidFill>
                  <a:schemeClr val="bg1">
                    <a:lumMod val="75000"/>
                  </a:schemeClr>
                </a:solidFill>
              </a:rPr>
              <a:t>WWW.EMPRESA.COM.CO</a:t>
            </a:r>
          </a:p>
        </p:txBody>
      </p:sp>
      <p:sp>
        <p:nvSpPr>
          <p:cNvPr id="41" name="CuadroTexto 40"/>
          <p:cNvSpPr txBox="1"/>
          <p:nvPr/>
        </p:nvSpPr>
        <p:spPr>
          <a:xfrm>
            <a:off x="5612910" y="1379459"/>
            <a:ext cx="646331" cy="369332"/>
          </a:xfrm>
          <a:prstGeom prst="rect">
            <a:avLst/>
          </a:prstGeom>
          <a:noFill/>
        </p:spPr>
        <p:txBody>
          <a:bodyPr wrap="none" rtlCol="0">
            <a:spAutoFit/>
          </a:bodyPr>
          <a:lstStyle/>
          <a:p>
            <a:r>
              <a:rPr lang="es-CO" dirty="0" smtClean="0">
                <a:solidFill>
                  <a:schemeClr val="bg1">
                    <a:lumMod val="75000"/>
                  </a:schemeClr>
                </a:solidFill>
              </a:rPr>
              <a:t>____</a:t>
            </a:r>
            <a:endParaRPr lang="es-CO" dirty="0">
              <a:solidFill>
                <a:schemeClr val="bg1">
                  <a:lumMod val="75000"/>
                </a:schemeClr>
              </a:solidFill>
            </a:endParaRPr>
          </a:p>
        </p:txBody>
      </p:sp>
      <p:sp>
        <p:nvSpPr>
          <p:cNvPr id="42" name="Rectángulo 41"/>
          <p:cNvSpPr/>
          <p:nvPr/>
        </p:nvSpPr>
        <p:spPr>
          <a:xfrm>
            <a:off x="4533898" y="1407592"/>
            <a:ext cx="582220" cy="293542"/>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3" name="Rectángulo 42"/>
          <p:cNvSpPr/>
          <p:nvPr/>
        </p:nvSpPr>
        <p:spPr>
          <a:xfrm>
            <a:off x="4461510" y="1798320"/>
            <a:ext cx="3234690" cy="3317502"/>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30" name="Imagen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7688" y="1473979"/>
            <a:ext cx="586048" cy="180000"/>
          </a:xfrm>
          <a:prstGeom prst="rect">
            <a:avLst/>
          </a:prstGeom>
        </p:spPr>
      </p:pic>
      <p:sp>
        <p:nvSpPr>
          <p:cNvPr id="47" name="Rectángulo redondeado 46"/>
          <p:cNvSpPr/>
          <p:nvPr/>
        </p:nvSpPr>
        <p:spPr>
          <a:xfrm>
            <a:off x="1282765" y="1246227"/>
            <a:ext cx="1522546" cy="322730"/>
          </a:xfrm>
          <a:prstGeom prst="round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slop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Capítulo#1</a:t>
            </a:r>
            <a:endParaRPr lang="es-CO" dirty="0"/>
          </a:p>
        </p:txBody>
      </p:sp>
      <p:sp>
        <p:nvSpPr>
          <p:cNvPr id="48" name="Rectángulo redondeado 47"/>
          <p:cNvSpPr/>
          <p:nvPr/>
        </p:nvSpPr>
        <p:spPr>
          <a:xfrm>
            <a:off x="1292301" y="2827492"/>
            <a:ext cx="1522546" cy="3227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Capítulo#2</a:t>
            </a:r>
            <a:endParaRPr lang="es-CO" dirty="0"/>
          </a:p>
        </p:txBody>
      </p:sp>
      <p:sp>
        <p:nvSpPr>
          <p:cNvPr id="49" name="Rectángulo redondeado 48"/>
          <p:cNvSpPr/>
          <p:nvPr/>
        </p:nvSpPr>
        <p:spPr>
          <a:xfrm>
            <a:off x="1433377" y="1646052"/>
            <a:ext cx="1674946" cy="292237"/>
          </a:xfrm>
          <a:prstGeom prst="roundRect">
            <a:avLst/>
          </a:prstGeom>
          <a:solidFill>
            <a:srgbClr val="00B050"/>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Ítem 1</a:t>
            </a:r>
            <a:endParaRPr lang="es-CO" dirty="0"/>
          </a:p>
        </p:txBody>
      </p:sp>
      <p:sp>
        <p:nvSpPr>
          <p:cNvPr id="50" name="Rectángulo redondeado 49"/>
          <p:cNvSpPr/>
          <p:nvPr/>
        </p:nvSpPr>
        <p:spPr>
          <a:xfrm>
            <a:off x="1433377" y="2053050"/>
            <a:ext cx="1674946" cy="292237"/>
          </a:xfrm>
          <a:prstGeom prst="roundRect">
            <a:avLst/>
          </a:prstGeom>
          <a:solidFill>
            <a:srgbClr val="00B050"/>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Ítem 2</a:t>
            </a:r>
          </a:p>
        </p:txBody>
      </p:sp>
      <p:sp>
        <p:nvSpPr>
          <p:cNvPr id="51" name="Rectángulo redondeado 50"/>
          <p:cNvSpPr/>
          <p:nvPr/>
        </p:nvSpPr>
        <p:spPr>
          <a:xfrm>
            <a:off x="1433377" y="2440271"/>
            <a:ext cx="1674946" cy="292237"/>
          </a:xfrm>
          <a:prstGeom prst="roundRect">
            <a:avLst/>
          </a:prstGeom>
          <a:solidFill>
            <a:srgbClr val="00B050"/>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Ítem 3</a:t>
            </a:r>
          </a:p>
        </p:txBody>
      </p:sp>
      <p:sp>
        <p:nvSpPr>
          <p:cNvPr id="52" name="Rectángulo redondeado 51"/>
          <p:cNvSpPr/>
          <p:nvPr/>
        </p:nvSpPr>
        <p:spPr>
          <a:xfrm>
            <a:off x="1292301" y="3243577"/>
            <a:ext cx="1522546" cy="322730"/>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Capítulo#3</a:t>
            </a:r>
            <a:endParaRPr lang="es-CO" dirty="0"/>
          </a:p>
        </p:txBody>
      </p:sp>
      <p:sp>
        <p:nvSpPr>
          <p:cNvPr id="53" name="Rectángulo redondeado 52"/>
          <p:cNvSpPr/>
          <p:nvPr/>
        </p:nvSpPr>
        <p:spPr>
          <a:xfrm>
            <a:off x="1292301" y="3691348"/>
            <a:ext cx="1522546" cy="322730"/>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Capítulo#4</a:t>
            </a:r>
            <a:endParaRPr lang="es-CO" dirty="0"/>
          </a:p>
        </p:txBody>
      </p:sp>
      <p:sp>
        <p:nvSpPr>
          <p:cNvPr id="54" name="Rectángulo redondeado 53"/>
          <p:cNvSpPr/>
          <p:nvPr/>
        </p:nvSpPr>
        <p:spPr>
          <a:xfrm>
            <a:off x="1292301" y="4147220"/>
            <a:ext cx="1522546" cy="322730"/>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Capítulo#5</a:t>
            </a:r>
            <a:endParaRPr lang="es-CO" dirty="0"/>
          </a:p>
        </p:txBody>
      </p:sp>
      <p:sp>
        <p:nvSpPr>
          <p:cNvPr id="55" name="Rectángulo redondeado 54"/>
          <p:cNvSpPr/>
          <p:nvPr/>
        </p:nvSpPr>
        <p:spPr>
          <a:xfrm>
            <a:off x="1420401" y="4600767"/>
            <a:ext cx="1136040" cy="238499"/>
          </a:xfrm>
          <a:prstGeom prst="roundRect">
            <a:avLst/>
          </a:prstGeom>
          <a:solidFill>
            <a:schemeClr val="bg1">
              <a:lumMod val="6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100" dirty="0" smtClean="0">
                <a:solidFill>
                  <a:schemeClr val="bg1"/>
                </a:solidFill>
              </a:rPr>
              <a:t>Crear</a:t>
            </a:r>
            <a:endParaRPr lang="es-CO" sz="1100" dirty="0">
              <a:solidFill>
                <a:schemeClr val="bg1"/>
              </a:solidFill>
            </a:endParaRPr>
          </a:p>
        </p:txBody>
      </p:sp>
      <p:sp>
        <p:nvSpPr>
          <p:cNvPr id="56" name="Rectángulo redondeado 55"/>
          <p:cNvSpPr/>
          <p:nvPr/>
        </p:nvSpPr>
        <p:spPr>
          <a:xfrm>
            <a:off x="1420401" y="4887238"/>
            <a:ext cx="1136040" cy="238499"/>
          </a:xfrm>
          <a:prstGeom prst="roundRect">
            <a:avLst/>
          </a:prstGeom>
          <a:solidFill>
            <a:schemeClr val="bg1">
              <a:lumMod val="6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100" dirty="0" smtClean="0">
                <a:solidFill>
                  <a:schemeClr val="bg1"/>
                </a:solidFill>
              </a:rPr>
              <a:t>Editar</a:t>
            </a:r>
            <a:endParaRPr lang="es-CO" sz="1100" dirty="0">
              <a:solidFill>
                <a:schemeClr val="bg1"/>
              </a:solidFill>
            </a:endParaRPr>
          </a:p>
        </p:txBody>
      </p:sp>
      <p:sp>
        <p:nvSpPr>
          <p:cNvPr id="57" name="Rectángulo redondeado 56"/>
          <p:cNvSpPr/>
          <p:nvPr/>
        </p:nvSpPr>
        <p:spPr>
          <a:xfrm>
            <a:off x="1420401" y="5179475"/>
            <a:ext cx="1136040" cy="238499"/>
          </a:xfrm>
          <a:prstGeom prst="roundRect">
            <a:avLst/>
          </a:prstGeom>
          <a:solidFill>
            <a:schemeClr val="bg1">
              <a:lumMod val="6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100" dirty="0" smtClean="0">
                <a:solidFill>
                  <a:schemeClr val="bg1"/>
                </a:solidFill>
              </a:rPr>
              <a:t>Eliminar</a:t>
            </a:r>
            <a:endParaRPr lang="es-CO" sz="1100" dirty="0">
              <a:solidFill>
                <a:schemeClr val="bg1"/>
              </a:solidFill>
            </a:endParaRPr>
          </a:p>
        </p:txBody>
      </p:sp>
      <p:sp>
        <p:nvSpPr>
          <p:cNvPr id="58" name="Rectángulo 57"/>
          <p:cNvSpPr/>
          <p:nvPr/>
        </p:nvSpPr>
        <p:spPr>
          <a:xfrm>
            <a:off x="4574873" y="1954465"/>
            <a:ext cx="2951985" cy="1944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Elipse 1"/>
          <p:cNvSpPr/>
          <p:nvPr/>
        </p:nvSpPr>
        <p:spPr>
          <a:xfrm>
            <a:off x="6453987" y="2219662"/>
            <a:ext cx="72000" cy="72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0" name="Elipse 59"/>
          <p:cNvSpPr/>
          <p:nvPr/>
        </p:nvSpPr>
        <p:spPr>
          <a:xfrm>
            <a:off x="6691626" y="2224831"/>
            <a:ext cx="72000" cy="7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nvGrpSpPr>
          <p:cNvPr id="61" name="Grupo 60"/>
          <p:cNvGrpSpPr/>
          <p:nvPr/>
        </p:nvGrpSpPr>
        <p:grpSpPr>
          <a:xfrm>
            <a:off x="6281405" y="2311891"/>
            <a:ext cx="575253" cy="126423"/>
            <a:chOff x="3883511" y="1667434"/>
            <a:chExt cx="900000" cy="180000"/>
          </a:xfrm>
          <a:solidFill>
            <a:schemeClr val="bg1">
              <a:lumMod val="75000"/>
            </a:schemeClr>
          </a:solidFill>
        </p:grpSpPr>
        <p:sp>
          <p:nvSpPr>
            <p:cNvPr id="62" name="Rectángulo 61"/>
            <p:cNvSpPr/>
            <p:nvPr/>
          </p:nvSpPr>
          <p:spPr>
            <a:xfrm>
              <a:off x="3883511" y="1667434"/>
              <a:ext cx="900000" cy="180000"/>
            </a:xfrm>
            <a:prstGeom prst="rect">
              <a:avLst/>
            </a:prstGeom>
            <a:grp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600">
                <a:solidFill>
                  <a:schemeClr val="tx1"/>
                </a:solidFill>
                <a:latin typeface="Arial" panose="020B0604020202020204" pitchFamily="34" charset="0"/>
                <a:cs typeface="Arial" panose="020B0604020202020204" pitchFamily="34" charset="0"/>
              </a:endParaRPr>
            </a:p>
          </p:txBody>
        </p:sp>
        <p:sp>
          <p:nvSpPr>
            <p:cNvPr id="63" name="Rectángulo 62"/>
            <p:cNvSpPr/>
            <p:nvPr/>
          </p:nvSpPr>
          <p:spPr>
            <a:xfrm>
              <a:off x="4603511" y="1667434"/>
              <a:ext cx="180000" cy="180000"/>
            </a:xfrm>
            <a:prstGeom prst="rect">
              <a:avLst/>
            </a:prstGeom>
            <a:grp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600" dirty="0">
                <a:solidFill>
                  <a:schemeClr val="tx1"/>
                </a:solidFill>
                <a:latin typeface="Arial" panose="020B0604020202020204" pitchFamily="34" charset="0"/>
                <a:cs typeface="Arial" panose="020B0604020202020204" pitchFamily="34" charset="0"/>
              </a:endParaRPr>
            </a:p>
          </p:txBody>
        </p:sp>
        <p:sp>
          <p:nvSpPr>
            <p:cNvPr id="64" name="Triángulo isósceles 63"/>
            <p:cNvSpPr/>
            <p:nvPr/>
          </p:nvSpPr>
          <p:spPr>
            <a:xfrm rot="10800000">
              <a:off x="4639511" y="1703434"/>
              <a:ext cx="108000" cy="108000"/>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600">
                <a:solidFill>
                  <a:schemeClr val="tx1"/>
                </a:solidFill>
                <a:latin typeface="Arial" panose="020B0604020202020204" pitchFamily="34" charset="0"/>
                <a:cs typeface="Arial" panose="020B0604020202020204" pitchFamily="34" charset="0"/>
              </a:endParaRPr>
            </a:p>
          </p:txBody>
        </p:sp>
      </p:grpSp>
      <p:sp>
        <p:nvSpPr>
          <p:cNvPr id="65" name="CuadroTexto 64"/>
          <p:cNvSpPr txBox="1"/>
          <p:nvPr/>
        </p:nvSpPr>
        <p:spPr>
          <a:xfrm>
            <a:off x="6298719" y="2280437"/>
            <a:ext cx="925883" cy="169277"/>
          </a:xfrm>
          <a:prstGeom prst="rect">
            <a:avLst/>
          </a:prstGeom>
          <a:noFill/>
          <a:ln>
            <a:noFill/>
          </a:ln>
        </p:spPr>
        <p:txBody>
          <a:bodyPr wrap="square" rtlCol="0">
            <a:spAutoFit/>
          </a:bodyPr>
          <a:lstStyle/>
          <a:p>
            <a:r>
              <a:rPr lang="es-CO" sz="500" b="1" dirty="0" smtClean="0">
                <a:latin typeface="Arial" panose="020B0604020202020204" pitchFamily="34" charset="0"/>
                <a:cs typeface="Arial" panose="020B0604020202020204" pitchFamily="34" charset="0"/>
              </a:rPr>
              <a:t>Países</a:t>
            </a:r>
            <a:endParaRPr lang="es-CO" sz="500" b="1" dirty="0">
              <a:latin typeface="Arial" panose="020B0604020202020204" pitchFamily="34" charset="0"/>
              <a:cs typeface="Arial" panose="020B0604020202020204" pitchFamily="34" charset="0"/>
            </a:endParaRPr>
          </a:p>
        </p:txBody>
      </p:sp>
      <p:sp>
        <p:nvSpPr>
          <p:cNvPr id="66" name="Rectángulo 65"/>
          <p:cNvSpPr/>
          <p:nvPr/>
        </p:nvSpPr>
        <p:spPr>
          <a:xfrm>
            <a:off x="6281406" y="2449360"/>
            <a:ext cx="552242" cy="2516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CO" sz="400" dirty="0" smtClean="0">
                <a:solidFill>
                  <a:schemeClr val="tx1"/>
                </a:solidFill>
                <a:latin typeface="Arial" panose="020B0604020202020204" pitchFamily="34" charset="0"/>
                <a:cs typeface="Arial" panose="020B0604020202020204" pitchFamily="34" charset="0"/>
              </a:rPr>
              <a:t>Colombia</a:t>
            </a:r>
            <a:endParaRPr lang="es-CO" sz="400" dirty="0">
              <a:solidFill>
                <a:schemeClr val="tx1"/>
              </a:solidFill>
              <a:latin typeface="Arial" panose="020B0604020202020204" pitchFamily="34" charset="0"/>
              <a:cs typeface="Arial" panose="020B0604020202020204" pitchFamily="34" charset="0"/>
            </a:endParaRPr>
          </a:p>
          <a:p>
            <a:r>
              <a:rPr lang="es-CO" sz="400" dirty="0" smtClean="0">
                <a:solidFill>
                  <a:schemeClr val="tx1"/>
                </a:solidFill>
                <a:latin typeface="Arial" panose="020B0604020202020204" pitchFamily="34" charset="0"/>
                <a:cs typeface="Arial" panose="020B0604020202020204" pitchFamily="34" charset="0"/>
              </a:rPr>
              <a:t>España</a:t>
            </a:r>
            <a:endParaRPr lang="es-CO" sz="400" dirty="0">
              <a:solidFill>
                <a:schemeClr val="tx1"/>
              </a:solidFill>
              <a:latin typeface="Arial" panose="020B0604020202020204" pitchFamily="34" charset="0"/>
              <a:cs typeface="Arial" panose="020B0604020202020204" pitchFamily="34" charset="0"/>
            </a:endParaRPr>
          </a:p>
          <a:p>
            <a:r>
              <a:rPr lang="es-CO" sz="400" dirty="0" smtClean="0">
                <a:solidFill>
                  <a:schemeClr val="tx1"/>
                </a:solidFill>
                <a:latin typeface="Arial" panose="020B0604020202020204" pitchFamily="34" charset="0"/>
                <a:cs typeface="Arial" panose="020B0604020202020204" pitchFamily="34" charset="0"/>
              </a:rPr>
              <a:t>Otros…</a:t>
            </a:r>
            <a:endParaRPr lang="es-CO" sz="400" dirty="0">
              <a:solidFill>
                <a:schemeClr val="tx1"/>
              </a:solidFill>
              <a:latin typeface="Arial" panose="020B0604020202020204" pitchFamily="34" charset="0"/>
              <a:cs typeface="Arial" panose="020B0604020202020204" pitchFamily="34" charset="0"/>
            </a:endParaRPr>
          </a:p>
        </p:txBody>
      </p:sp>
      <p:sp>
        <p:nvSpPr>
          <p:cNvPr id="68" name="Rectángulo 67"/>
          <p:cNvSpPr/>
          <p:nvPr/>
        </p:nvSpPr>
        <p:spPr>
          <a:xfrm>
            <a:off x="6324436" y="2489788"/>
            <a:ext cx="440182" cy="652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600">
              <a:solidFill>
                <a:schemeClr val="tx1"/>
              </a:solidFill>
              <a:latin typeface="Arial" panose="020B0604020202020204" pitchFamily="34" charset="0"/>
              <a:cs typeface="Arial" panose="020B0604020202020204" pitchFamily="34" charset="0"/>
            </a:endParaRPr>
          </a:p>
        </p:txBody>
      </p:sp>
      <p:sp>
        <p:nvSpPr>
          <p:cNvPr id="69" name="Elipse 68"/>
          <p:cNvSpPr/>
          <p:nvPr/>
        </p:nvSpPr>
        <p:spPr>
          <a:xfrm>
            <a:off x="6028558" y="2586389"/>
            <a:ext cx="72000" cy="72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0" name="Elipse 69"/>
          <p:cNvSpPr/>
          <p:nvPr/>
        </p:nvSpPr>
        <p:spPr>
          <a:xfrm>
            <a:off x="5788900" y="2586389"/>
            <a:ext cx="72000" cy="7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nvGrpSpPr>
          <p:cNvPr id="71" name="Grupo 70"/>
          <p:cNvGrpSpPr/>
          <p:nvPr/>
        </p:nvGrpSpPr>
        <p:grpSpPr>
          <a:xfrm>
            <a:off x="8910339" y="1985205"/>
            <a:ext cx="1887180" cy="3009705"/>
            <a:chOff x="9729216" y="1796949"/>
            <a:chExt cx="2182987" cy="3823563"/>
          </a:xfrm>
        </p:grpSpPr>
        <p:sp>
          <p:nvSpPr>
            <p:cNvPr id="72" name="Rectángulo 71"/>
            <p:cNvSpPr/>
            <p:nvPr/>
          </p:nvSpPr>
          <p:spPr>
            <a:xfrm>
              <a:off x="9729216" y="2057400"/>
              <a:ext cx="2182987" cy="3563112"/>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73" name="Rectángulo 72"/>
            <p:cNvSpPr/>
            <p:nvPr/>
          </p:nvSpPr>
          <p:spPr>
            <a:xfrm>
              <a:off x="9729216" y="1796949"/>
              <a:ext cx="1723995" cy="260451"/>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bg1"/>
                  </a:solidFill>
                </a:rPr>
                <a:t>Controles</a:t>
              </a:r>
              <a:endParaRPr lang="es-CO" dirty="0">
                <a:solidFill>
                  <a:schemeClr val="bg1"/>
                </a:solidFill>
              </a:endParaRPr>
            </a:p>
          </p:txBody>
        </p:sp>
      </p:grpSp>
      <p:sp>
        <p:nvSpPr>
          <p:cNvPr id="74" name="Elipse 73"/>
          <p:cNvSpPr/>
          <p:nvPr/>
        </p:nvSpPr>
        <p:spPr>
          <a:xfrm>
            <a:off x="10357770" y="2361218"/>
            <a:ext cx="144000" cy="144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CuadroTexto 2"/>
          <p:cNvSpPr txBox="1"/>
          <p:nvPr/>
        </p:nvSpPr>
        <p:spPr>
          <a:xfrm>
            <a:off x="9002638" y="2337176"/>
            <a:ext cx="1123063" cy="577081"/>
          </a:xfrm>
          <a:prstGeom prst="rect">
            <a:avLst/>
          </a:prstGeom>
          <a:noFill/>
        </p:spPr>
        <p:txBody>
          <a:bodyPr wrap="square" rtlCol="0">
            <a:spAutoFit/>
          </a:bodyPr>
          <a:lstStyle/>
          <a:p>
            <a:r>
              <a:rPr lang="es-CO" sz="1050" dirty="0" err="1" smtClean="0">
                <a:latin typeface="Arial" panose="020B0604020202020204" pitchFamily="34" charset="0"/>
                <a:cs typeface="Arial" panose="020B0604020202020204" pitchFamily="34" charset="0"/>
              </a:rPr>
              <a:t>Select</a:t>
            </a:r>
            <a:r>
              <a:rPr lang="es-CO" sz="1050" dirty="0" smtClean="0">
                <a:latin typeface="Arial" panose="020B0604020202020204" pitchFamily="34" charset="0"/>
                <a:cs typeface="Arial" panose="020B0604020202020204" pitchFamily="34" charset="0"/>
              </a:rPr>
              <a:t> </a:t>
            </a:r>
            <a:r>
              <a:rPr lang="es-CO" sz="1050" dirty="0" err="1" smtClean="0">
                <a:latin typeface="Arial" panose="020B0604020202020204" pitchFamily="34" charset="0"/>
                <a:cs typeface="Arial" panose="020B0604020202020204" pitchFamily="34" charset="0"/>
              </a:rPr>
              <a:t>Options</a:t>
            </a:r>
            <a:endParaRPr lang="es-CO" sz="1050" dirty="0" smtClean="0">
              <a:latin typeface="Arial" panose="020B0604020202020204" pitchFamily="34" charset="0"/>
              <a:cs typeface="Arial" panose="020B0604020202020204" pitchFamily="34" charset="0"/>
            </a:endParaRPr>
          </a:p>
          <a:p>
            <a:r>
              <a:rPr lang="es-CO" sz="1050" dirty="0" err="1" smtClean="0">
                <a:latin typeface="Arial" panose="020B0604020202020204" pitchFamily="34" charset="0"/>
                <a:cs typeface="Arial" panose="020B0604020202020204" pitchFamily="34" charset="0"/>
              </a:rPr>
              <a:t>ListBox</a:t>
            </a:r>
            <a:endParaRPr lang="es-CO" sz="1050" dirty="0" smtClean="0">
              <a:latin typeface="Arial" panose="020B0604020202020204" pitchFamily="34" charset="0"/>
              <a:cs typeface="Arial" panose="020B0604020202020204" pitchFamily="34" charset="0"/>
            </a:endParaRPr>
          </a:p>
          <a:p>
            <a:r>
              <a:rPr lang="es-CO" sz="1050" dirty="0" smtClean="0">
                <a:latin typeface="Arial" panose="020B0604020202020204" pitchFamily="34" charset="0"/>
                <a:cs typeface="Arial" panose="020B0604020202020204" pitchFamily="34" charset="0"/>
              </a:rPr>
              <a:t>IMG </a:t>
            </a:r>
            <a:r>
              <a:rPr lang="es-CO" sz="1050" dirty="0" err="1" smtClean="0">
                <a:latin typeface="Arial" panose="020B0604020202020204" pitchFamily="34" charset="0"/>
                <a:cs typeface="Arial" panose="020B0604020202020204" pitchFamily="34" charset="0"/>
              </a:rPr>
              <a:t>Area</a:t>
            </a:r>
            <a:endParaRPr lang="es-CO" sz="1050" dirty="0">
              <a:latin typeface="Arial" panose="020B0604020202020204" pitchFamily="34" charset="0"/>
              <a:cs typeface="Arial" panose="020B0604020202020204" pitchFamily="34" charset="0"/>
            </a:endParaRPr>
          </a:p>
        </p:txBody>
      </p:sp>
      <p:grpSp>
        <p:nvGrpSpPr>
          <p:cNvPr id="76" name="Grupo 75"/>
          <p:cNvGrpSpPr/>
          <p:nvPr/>
        </p:nvGrpSpPr>
        <p:grpSpPr>
          <a:xfrm>
            <a:off x="10173464" y="2524372"/>
            <a:ext cx="575253" cy="126423"/>
            <a:chOff x="3883511" y="1667434"/>
            <a:chExt cx="900000" cy="180000"/>
          </a:xfrm>
          <a:solidFill>
            <a:schemeClr val="bg1">
              <a:lumMod val="75000"/>
            </a:schemeClr>
          </a:solidFill>
        </p:grpSpPr>
        <p:sp>
          <p:nvSpPr>
            <p:cNvPr id="77" name="Rectángulo 76"/>
            <p:cNvSpPr/>
            <p:nvPr/>
          </p:nvSpPr>
          <p:spPr>
            <a:xfrm>
              <a:off x="3883511" y="1667434"/>
              <a:ext cx="900000" cy="180000"/>
            </a:xfrm>
            <a:prstGeom prst="rect">
              <a:avLst/>
            </a:prstGeom>
            <a:grp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600">
                <a:solidFill>
                  <a:schemeClr val="tx1"/>
                </a:solidFill>
                <a:latin typeface="Arial" panose="020B0604020202020204" pitchFamily="34" charset="0"/>
                <a:cs typeface="Arial" panose="020B0604020202020204" pitchFamily="34" charset="0"/>
              </a:endParaRPr>
            </a:p>
          </p:txBody>
        </p:sp>
        <p:sp>
          <p:nvSpPr>
            <p:cNvPr id="78" name="Rectángulo 77"/>
            <p:cNvSpPr/>
            <p:nvPr/>
          </p:nvSpPr>
          <p:spPr>
            <a:xfrm>
              <a:off x="4603511" y="1667434"/>
              <a:ext cx="180000" cy="180000"/>
            </a:xfrm>
            <a:prstGeom prst="rect">
              <a:avLst/>
            </a:prstGeom>
            <a:grp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600" dirty="0">
                <a:solidFill>
                  <a:schemeClr val="tx1"/>
                </a:solidFill>
                <a:latin typeface="Arial" panose="020B0604020202020204" pitchFamily="34" charset="0"/>
                <a:cs typeface="Arial" panose="020B0604020202020204" pitchFamily="34" charset="0"/>
              </a:endParaRPr>
            </a:p>
          </p:txBody>
        </p:sp>
        <p:sp>
          <p:nvSpPr>
            <p:cNvPr id="79" name="Triángulo isósceles 78"/>
            <p:cNvSpPr/>
            <p:nvPr/>
          </p:nvSpPr>
          <p:spPr>
            <a:xfrm rot="10800000">
              <a:off x="4639511" y="1703434"/>
              <a:ext cx="108000" cy="108000"/>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600">
                <a:solidFill>
                  <a:schemeClr val="tx1"/>
                </a:solidFill>
                <a:latin typeface="Arial" panose="020B0604020202020204" pitchFamily="34" charset="0"/>
                <a:cs typeface="Arial" panose="020B0604020202020204" pitchFamily="34" charset="0"/>
              </a:endParaRPr>
            </a:p>
          </p:txBody>
        </p:sp>
      </p:grpSp>
      <p:cxnSp>
        <p:nvCxnSpPr>
          <p:cNvPr id="6" name="Conector recto de flecha 5"/>
          <p:cNvCxnSpPr/>
          <p:nvPr/>
        </p:nvCxnSpPr>
        <p:spPr>
          <a:xfrm flipH="1" flipV="1">
            <a:off x="6761660" y="2280437"/>
            <a:ext cx="3596110" cy="18707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0" name="Conector recto de flecha 79"/>
          <p:cNvCxnSpPr/>
          <p:nvPr/>
        </p:nvCxnSpPr>
        <p:spPr>
          <a:xfrm flipH="1" flipV="1">
            <a:off x="6914060" y="2432837"/>
            <a:ext cx="3596110" cy="18707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Llamada rectangular 44"/>
          <p:cNvSpPr/>
          <p:nvPr/>
        </p:nvSpPr>
        <p:spPr>
          <a:xfrm>
            <a:off x="3612409" y="2971879"/>
            <a:ext cx="4092503" cy="2143944"/>
          </a:xfrm>
          <a:prstGeom prst="wedgeRectCallout">
            <a:avLst>
              <a:gd name="adj1" fmla="val 99806"/>
              <a:gd name="adj2" fmla="val -58986"/>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CO" dirty="0" smtClean="0">
                <a:solidFill>
                  <a:schemeClr val="tx1"/>
                </a:solidFill>
              </a:rPr>
              <a:t>El creador de manual podrá hacer </a:t>
            </a:r>
            <a:r>
              <a:rPr lang="es-CO" dirty="0" err="1" smtClean="0">
                <a:solidFill>
                  <a:schemeClr val="tx1"/>
                </a:solidFill>
              </a:rPr>
              <a:t>drag</a:t>
            </a:r>
            <a:r>
              <a:rPr lang="es-CO" dirty="0" smtClean="0">
                <a:solidFill>
                  <a:schemeClr val="tx1"/>
                </a:solidFill>
              </a:rPr>
              <a:t> and </a:t>
            </a:r>
            <a:r>
              <a:rPr lang="es-CO" dirty="0" err="1" smtClean="0">
                <a:solidFill>
                  <a:schemeClr val="tx1"/>
                </a:solidFill>
              </a:rPr>
              <a:t>drop</a:t>
            </a:r>
            <a:r>
              <a:rPr lang="es-CO" dirty="0" smtClean="0">
                <a:solidFill>
                  <a:schemeClr val="tx1"/>
                </a:solidFill>
              </a:rPr>
              <a:t> sobre estos tipos de control y así crear el manual con las opciones que requieran que sean registradas por sus partners. (Serán limitados)</a:t>
            </a:r>
            <a:endParaRPr lang="es-CO" dirty="0">
              <a:solidFill>
                <a:schemeClr val="tx1"/>
              </a:solidFill>
            </a:endParaRPr>
          </a:p>
        </p:txBody>
      </p:sp>
      <p:sp>
        <p:nvSpPr>
          <p:cNvPr id="10" name="Botón de acción: Inicio 9">
            <a:hlinkClick r:id="" action="ppaction://hlinkshowjump?jump=firstslide" highlightClick="1"/>
          </p:cNvPr>
          <p:cNvSpPr/>
          <p:nvPr/>
        </p:nvSpPr>
        <p:spPr>
          <a:xfrm>
            <a:off x="10354301" y="2678902"/>
            <a:ext cx="180000" cy="180000"/>
          </a:xfrm>
          <a:prstGeom prst="actionButtonHom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6105226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198223" y="671155"/>
            <a:ext cx="1947134" cy="528387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7" name="Rectángulo redondeado 6"/>
          <p:cNvSpPr/>
          <p:nvPr/>
        </p:nvSpPr>
        <p:spPr>
          <a:xfrm>
            <a:off x="1433377" y="1646052"/>
            <a:ext cx="1674946" cy="292237"/>
          </a:xfrm>
          <a:prstGeom prst="roundRect">
            <a:avLst/>
          </a:prstGeom>
          <a:solidFill>
            <a:schemeClr val="bg1">
              <a:lumMod val="6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Sub Categoría 1</a:t>
            </a:r>
            <a:endParaRPr lang="es-CO" dirty="0"/>
          </a:p>
        </p:txBody>
      </p:sp>
      <p:sp>
        <p:nvSpPr>
          <p:cNvPr id="8" name="Rectángulo redondeado 7"/>
          <p:cNvSpPr/>
          <p:nvPr/>
        </p:nvSpPr>
        <p:spPr>
          <a:xfrm>
            <a:off x="1433377" y="2053050"/>
            <a:ext cx="1674946" cy="292237"/>
          </a:xfrm>
          <a:prstGeom prst="roundRect">
            <a:avLst/>
          </a:prstGeom>
          <a:solidFill>
            <a:schemeClr val="bg1">
              <a:lumMod val="6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Sub Categoría 2</a:t>
            </a:r>
          </a:p>
        </p:txBody>
      </p:sp>
      <p:sp>
        <p:nvSpPr>
          <p:cNvPr id="9" name="Rectángulo redondeado 8"/>
          <p:cNvSpPr/>
          <p:nvPr/>
        </p:nvSpPr>
        <p:spPr>
          <a:xfrm>
            <a:off x="1433377" y="2440271"/>
            <a:ext cx="1674946" cy="292237"/>
          </a:xfrm>
          <a:prstGeom prst="roundRect">
            <a:avLst/>
          </a:prstGeom>
          <a:solidFill>
            <a:schemeClr val="bg1">
              <a:lumMod val="6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Sub Categoría 3</a:t>
            </a:r>
            <a:endParaRPr lang="es-CO" dirty="0"/>
          </a:p>
        </p:txBody>
      </p:sp>
      <p:sp>
        <p:nvSpPr>
          <p:cNvPr id="16" name="Rectángulo 15"/>
          <p:cNvSpPr/>
          <p:nvPr/>
        </p:nvSpPr>
        <p:spPr>
          <a:xfrm>
            <a:off x="3145356" y="671155"/>
            <a:ext cx="5747184" cy="528387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18" name="Rectángulo 17"/>
          <p:cNvSpPr/>
          <p:nvPr/>
        </p:nvSpPr>
        <p:spPr>
          <a:xfrm>
            <a:off x="8892540" y="671156"/>
            <a:ext cx="1947134" cy="528387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19" name="Elipse 18"/>
          <p:cNvSpPr/>
          <p:nvPr/>
        </p:nvSpPr>
        <p:spPr>
          <a:xfrm>
            <a:off x="4173898" y="766062"/>
            <a:ext cx="360000" cy="3600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0" name="Elipse 19"/>
          <p:cNvSpPr/>
          <p:nvPr/>
        </p:nvSpPr>
        <p:spPr>
          <a:xfrm>
            <a:off x="4756118" y="766062"/>
            <a:ext cx="360000" cy="3600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Elipse 20"/>
          <p:cNvSpPr/>
          <p:nvPr/>
        </p:nvSpPr>
        <p:spPr>
          <a:xfrm>
            <a:off x="5338338" y="766062"/>
            <a:ext cx="360000" cy="36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2" name="Elipse 21"/>
          <p:cNvSpPr/>
          <p:nvPr/>
        </p:nvSpPr>
        <p:spPr>
          <a:xfrm>
            <a:off x="6502778" y="766062"/>
            <a:ext cx="360000" cy="360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3" name="Elipse 22"/>
          <p:cNvSpPr/>
          <p:nvPr/>
        </p:nvSpPr>
        <p:spPr>
          <a:xfrm>
            <a:off x="7084998" y="766062"/>
            <a:ext cx="360000" cy="360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4" name="Elipse 23"/>
          <p:cNvSpPr/>
          <p:nvPr/>
        </p:nvSpPr>
        <p:spPr>
          <a:xfrm>
            <a:off x="5920558" y="766062"/>
            <a:ext cx="360000" cy="360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5" name="CuadroTexto 24"/>
          <p:cNvSpPr txBox="1"/>
          <p:nvPr/>
        </p:nvSpPr>
        <p:spPr>
          <a:xfrm>
            <a:off x="3494926" y="-75419"/>
            <a:ext cx="4851264" cy="369332"/>
          </a:xfrm>
          <a:prstGeom prst="rect">
            <a:avLst/>
          </a:prstGeom>
          <a:noFill/>
        </p:spPr>
        <p:txBody>
          <a:bodyPr wrap="none" rtlCol="0">
            <a:spAutoFit/>
          </a:bodyPr>
          <a:lstStyle/>
          <a:p>
            <a:r>
              <a:rPr lang="es-CO" dirty="0" smtClean="0"/>
              <a:t>MANUAL DE PROTECCION DE DATOS PERSONALES</a:t>
            </a:r>
            <a:endParaRPr lang="es-CO" dirty="0"/>
          </a:p>
        </p:txBody>
      </p:sp>
      <p:sp>
        <p:nvSpPr>
          <p:cNvPr id="37" name="Rectángulo 36"/>
          <p:cNvSpPr/>
          <p:nvPr/>
        </p:nvSpPr>
        <p:spPr>
          <a:xfrm>
            <a:off x="4317918" y="1246227"/>
            <a:ext cx="3470823" cy="4491633"/>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6"/>
          </a:lnRef>
          <a:fillRef idx="1">
            <a:schemeClr val="lt1"/>
          </a:fillRef>
          <a:effectRef idx="0">
            <a:schemeClr val="accent6"/>
          </a:effectRef>
          <a:fontRef idx="minor">
            <a:schemeClr val="dk1"/>
          </a:fontRef>
        </p:style>
        <p:txBody>
          <a:bodyPr lIns="216000" rIns="144000" rtlCol="0" anchor="t"/>
          <a:lstStyle/>
          <a:p>
            <a:pPr algn="ctr"/>
            <a:endParaRPr lang="es-ES" sz="600" b="1" dirty="0" smtClean="0">
              <a:latin typeface="Arial" panose="020B0604020202020204" pitchFamily="34" charset="0"/>
              <a:cs typeface="Arial" panose="020B0604020202020204" pitchFamily="34" charset="0"/>
            </a:endParaRPr>
          </a:p>
          <a:p>
            <a:pPr algn="ctr"/>
            <a:endParaRPr lang="es-ES" sz="600" b="1" dirty="0" smtClean="0">
              <a:latin typeface="Arial" panose="020B0604020202020204" pitchFamily="34" charset="0"/>
              <a:cs typeface="Arial" panose="020B0604020202020204" pitchFamily="34" charset="0"/>
            </a:endParaRPr>
          </a:p>
          <a:p>
            <a:pPr algn="ctr"/>
            <a:endParaRPr lang="es-ES" sz="600" b="1" dirty="0" smtClean="0">
              <a:latin typeface="Arial" panose="020B0604020202020204" pitchFamily="34" charset="0"/>
              <a:cs typeface="Arial" panose="020B0604020202020204" pitchFamily="34" charset="0"/>
            </a:endParaRPr>
          </a:p>
          <a:p>
            <a:pPr algn="ctr"/>
            <a:endParaRPr lang="es-ES" sz="600" b="1" dirty="0" smtClean="0">
              <a:latin typeface="Arial" panose="020B0604020202020204" pitchFamily="34" charset="0"/>
              <a:cs typeface="Arial" panose="020B0604020202020204" pitchFamily="34" charset="0"/>
            </a:endParaRPr>
          </a:p>
          <a:p>
            <a:pPr algn="ctr"/>
            <a:endParaRPr lang="es-ES" sz="600" b="1" dirty="0" smtClean="0">
              <a:latin typeface="Arial" panose="020B0604020202020204" pitchFamily="34" charset="0"/>
              <a:cs typeface="Arial" panose="020B0604020202020204" pitchFamily="34" charset="0"/>
            </a:endParaRPr>
          </a:p>
          <a:p>
            <a:pPr algn="ctr"/>
            <a:endParaRPr lang="es-ES" sz="600" b="1" dirty="0" smtClean="0">
              <a:latin typeface="Arial" panose="020B0604020202020204" pitchFamily="34" charset="0"/>
              <a:cs typeface="Arial" panose="020B0604020202020204" pitchFamily="34" charset="0"/>
            </a:endParaRPr>
          </a:p>
          <a:p>
            <a:pPr algn="ctr"/>
            <a:endParaRPr lang="es-ES" sz="600" b="1" dirty="0" smtClean="0">
              <a:latin typeface="Arial" panose="020B0604020202020204" pitchFamily="34" charset="0"/>
              <a:cs typeface="Arial" panose="020B0604020202020204" pitchFamily="34" charset="0"/>
            </a:endParaRPr>
          </a:p>
          <a:p>
            <a:pPr algn="ctr"/>
            <a:endParaRPr lang="es-ES" sz="600" b="1" dirty="0" smtClean="0">
              <a:latin typeface="Arial" panose="020B0604020202020204" pitchFamily="34" charset="0"/>
              <a:cs typeface="Arial" panose="020B0604020202020204" pitchFamily="34" charset="0"/>
            </a:endParaRPr>
          </a:p>
          <a:p>
            <a:pPr algn="ctr"/>
            <a:r>
              <a:rPr lang="es-ES" sz="600" b="1" dirty="0" smtClean="0">
                <a:latin typeface="Arial" panose="020B0604020202020204" pitchFamily="34" charset="0"/>
                <a:cs typeface="Arial" panose="020B0604020202020204" pitchFamily="34" charset="0"/>
              </a:rPr>
              <a:t>TRANSFERENCIAS INTERNACIONALES (*) (**)</a:t>
            </a:r>
          </a:p>
          <a:p>
            <a:pPr algn="ctr"/>
            <a:endParaRPr lang="es-ES" sz="600" b="1" dirty="0" smtClean="0">
              <a:latin typeface="Arial" panose="020B0604020202020204" pitchFamily="34" charset="0"/>
              <a:cs typeface="Arial" panose="020B0604020202020204" pitchFamily="34" charset="0"/>
            </a:endParaRPr>
          </a:p>
          <a:p>
            <a:pPr algn="just"/>
            <a:r>
              <a:rPr lang="es-ES" sz="600" b="1" dirty="0" smtClean="0">
                <a:latin typeface="Arial" panose="020B0604020202020204" pitchFamily="34" charset="0"/>
                <a:cs typeface="Arial" panose="020B0604020202020204" pitchFamily="34" charset="0"/>
              </a:rPr>
              <a:t>Se realizan transferencias internacionales	SI      NO</a:t>
            </a:r>
          </a:p>
          <a:p>
            <a:pPr algn="just"/>
            <a:endParaRPr lang="es-ES" sz="600" b="1" dirty="0" smtClean="0">
              <a:latin typeface="Arial" panose="020B0604020202020204" pitchFamily="34" charset="0"/>
              <a:cs typeface="Arial" panose="020B0604020202020204" pitchFamily="34" charset="0"/>
            </a:endParaRPr>
          </a:p>
          <a:p>
            <a:pPr algn="just"/>
            <a:r>
              <a:rPr lang="es-ES" sz="600" b="1" dirty="0" smtClean="0">
                <a:latin typeface="Arial" panose="020B0604020202020204" pitchFamily="34" charset="0"/>
                <a:cs typeface="Arial" panose="020B0604020202020204" pitchFamily="34" charset="0"/>
              </a:rPr>
              <a:t>¿Con qué países?...............................................................................................................</a:t>
            </a:r>
          </a:p>
          <a:p>
            <a:pPr algn="just"/>
            <a:endParaRPr lang="es-ES" sz="600" b="1" dirty="0" smtClean="0">
              <a:latin typeface="Arial" panose="020B0604020202020204" pitchFamily="34" charset="0"/>
              <a:cs typeface="Arial" panose="020B0604020202020204" pitchFamily="34" charset="0"/>
            </a:endParaRPr>
          </a:p>
          <a:p>
            <a:pPr algn="just"/>
            <a:r>
              <a:rPr lang="es-ES" sz="600" b="1" dirty="0" smtClean="0">
                <a:latin typeface="Arial" panose="020B0604020202020204" pitchFamily="34" charset="0"/>
                <a:cs typeface="Arial" panose="020B0604020202020204" pitchFamily="34" charset="0"/>
              </a:rPr>
              <a:t>Se ceden las bases de datos     Si        No x	  </a:t>
            </a:r>
          </a:p>
          <a:p>
            <a:pPr algn="just"/>
            <a:r>
              <a:rPr lang="es-ES" sz="600" b="1" dirty="0" smtClean="0">
                <a:latin typeface="Arial" panose="020B0604020202020204" pitchFamily="34" charset="0"/>
                <a:cs typeface="Arial" panose="020B0604020202020204" pitchFamily="34" charset="0"/>
              </a:rPr>
              <a:t>¿A dónde? …………………………………………………......................................................</a:t>
            </a:r>
          </a:p>
          <a:p>
            <a:pPr algn="just"/>
            <a:endParaRPr lang="es-ES" sz="600" b="1" dirty="0" smtClean="0">
              <a:latin typeface="Arial" panose="020B0604020202020204" pitchFamily="34" charset="0"/>
              <a:cs typeface="Arial" panose="020B0604020202020204" pitchFamily="34" charset="0"/>
            </a:endParaRPr>
          </a:p>
          <a:p>
            <a:pPr algn="just">
              <a:tabLst>
                <a:tab pos="180000" algn="l"/>
              </a:tabLst>
            </a:pPr>
            <a:endParaRPr lang="es-ES" sz="600" b="1" dirty="0" smtClean="0">
              <a:latin typeface="Arial" panose="020B0604020202020204" pitchFamily="34" charset="0"/>
              <a:cs typeface="Arial" panose="020B0604020202020204" pitchFamily="34" charset="0"/>
            </a:endParaRPr>
          </a:p>
          <a:p>
            <a:pPr algn="just">
              <a:tabLst>
                <a:tab pos="180000" algn="l"/>
              </a:tabLst>
            </a:pPr>
            <a:endParaRPr lang="es-ES" sz="600" b="1" dirty="0">
              <a:latin typeface="Arial" panose="020B0604020202020204" pitchFamily="34" charset="0"/>
              <a:cs typeface="Arial" panose="020B0604020202020204" pitchFamily="34" charset="0"/>
            </a:endParaRPr>
          </a:p>
          <a:p>
            <a:pPr algn="just">
              <a:tabLst>
                <a:tab pos="180000" algn="l"/>
              </a:tabLst>
            </a:pPr>
            <a:endParaRPr lang="es-ES" sz="600" b="1" dirty="0" smtClean="0">
              <a:latin typeface="Arial" panose="020B0604020202020204" pitchFamily="34" charset="0"/>
              <a:cs typeface="Arial" panose="020B0604020202020204" pitchFamily="34" charset="0"/>
            </a:endParaRPr>
          </a:p>
          <a:p>
            <a:pPr algn="just">
              <a:tabLst>
                <a:tab pos="180000" algn="l"/>
              </a:tabLst>
            </a:pPr>
            <a:endParaRPr lang="es-ES" sz="600" b="1" dirty="0">
              <a:latin typeface="Arial" panose="020B0604020202020204" pitchFamily="34" charset="0"/>
              <a:cs typeface="Arial" panose="020B0604020202020204" pitchFamily="34" charset="0"/>
            </a:endParaRPr>
          </a:p>
          <a:p>
            <a:pPr algn="just">
              <a:tabLst>
                <a:tab pos="180000" algn="l"/>
              </a:tabLst>
            </a:pPr>
            <a:endParaRPr lang="es-ES" sz="600" b="1" dirty="0" smtClean="0">
              <a:latin typeface="Arial" panose="020B0604020202020204" pitchFamily="34" charset="0"/>
              <a:cs typeface="Arial" panose="020B0604020202020204" pitchFamily="34" charset="0"/>
            </a:endParaRPr>
          </a:p>
          <a:p>
            <a:pPr algn="just">
              <a:tabLst>
                <a:tab pos="180000" algn="l"/>
              </a:tabLst>
            </a:pPr>
            <a:endParaRPr lang="es-ES" sz="600" b="1" dirty="0">
              <a:latin typeface="Arial" panose="020B0604020202020204" pitchFamily="34" charset="0"/>
              <a:cs typeface="Arial" panose="020B0604020202020204" pitchFamily="34" charset="0"/>
            </a:endParaRPr>
          </a:p>
          <a:p>
            <a:pPr algn="just">
              <a:tabLst>
                <a:tab pos="180000" algn="l"/>
              </a:tabLst>
            </a:pPr>
            <a:endParaRPr lang="es-ES" sz="600" b="1" dirty="0" smtClean="0">
              <a:latin typeface="Arial" panose="020B0604020202020204" pitchFamily="34" charset="0"/>
              <a:cs typeface="Arial" panose="020B0604020202020204" pitchFamily="34" charset="0"/>
            </a:endParaRPr>
          </a:p>
          <a:p>
            <a:pPr algn="just">
              <a:tabLst>
                <a:tab pos="180000" algn="l"/>
              </a:tabLst>
            </a:pPr>
            <a:endParaRPr lang="es-ES" sz="600" b="1" dirty="0">
              <a:latin typeface="Arial" panose="020B0604020202020204" pitchFamily="34" charset="0"/>
              <a:cs typeface="Arial" panose="020B0604020202020204" pitchFamily="34" charset="0"/>
            </a:endParaRPr>
          </a:p>
          <a:p>
            <a:pPr algn="just">
              <a:tabLst>
                <a:tab pos="180000" algn="l"/>
              </a:tabLst>
            </a:pPr>
            <a:endParaRPr lang="es-ES" sz="600" b="1" dirty="0" smtClean="0">
              <a:latin typeface="Arial" panose="020B0604020202020204" pitchFamily="34" charset="0"/>
              <a:cs typeface="Arial" panose="020B0604020202020204" pitchFamily="34" charset="0"/>
            </a:endParaRPr>
          </a:p>
          <a:p>
            <a:pPr algn="just">
              <a:tabLst>
                <a:tab pos="180000" algn="l"/>
              </a:tabLst>
            </a:pPr>
            <a:endParaRPr lang="es-ES" sz="600" b="1" dirty="0">
              <a:latin typeface="Arial" panose="020B0604020202020204" pitchFamily="34" charset="0"/>
              <a:cs typeface="Arial" panose="020B0604020202020204" pitchFamily="34" charset="0"/>
            </a:endParaRPr>
          </a:p>
          <a:p>
            <a:pPr algn="just">
              <a:tabLst>
                <a:tab pos="180000" algn="l"/>
              </a:tabLst>
            </a:pPr>
            <a:r>
              <a:rPr lang="es-ES" sz="600" b="1" dirty="0" smtClean="0">
                <a:latin typeface="Arial" panose="020B0604020202020204" pitchFamily="34" charset="0"/>
                <a:cs typeface="Arial" panose="020B0604020202020204" pitchFamily="34" charset="0"/>
              </a:rPr>
              <a:t>(*) Transferencia y transmisión de datos. Cuando las transmisiones nacionales e internacionales de datos personales ocurran entre un Responsable y un Encargado para permitir que el Encargado realice el Tratamiento por cuenta del Responsable, podrán hacerse sin informar al Titular y sin su consentimiento, cuando exista un CTD Contrato de Transmisión de Datos (Art. 25 Decreto 1377) cuando se hagan a una jurisdicción que ofrezca estándares de protección adecuados conforme a lo establecido por la Superintendencia de Industria y Comercio (**). </a:t>
            </a:r>
          </a:p>
          <a:p>
            <a:pPr algn="just"/>
            <a:endParaRPr lang="es-ES" sz="600" b="1" dirty="0" smtClean="0">
              <a:latin typeface="Arial" panose="020B0604020202020204" pitchFamily="34" charset="0"/>
              <a:cs typeface="Arial" panose="020B0604020202020204" pitchFamily="34" charset="0"/>
            </a:endParaRPr>
          </a:p>
          <a:p>
            <a:pPr algn="just"/>
            <a:r>
              <a:rPr lang="es-ES" sz="600" b="1" dirty="0" smtClean="0">
                <a:latin typeface="Arial" panose="020B0604020202020204" pitchFamily="34" charset="0"/>
                <a:cs typeface="Arial" panose="020B0604020202020204" pitchFamily="34" charset="0"/>
              </a:rPr>
              <a:t>(**) Artículo 26 Ley 1581 de 2012. Transferencia de datos a terceros países. Se prohíbe la transferencia de datos personales de cualquier tipo a países que no proporcionen niveles adecuados de protección de datos. Se entiende que un país ofrece un nivel adecuado de protección de datos cuando cumpla con los estándares fijados por la  Superintendencia de Industria y Comercio sobre la materia, los cuales en ningún caso podrán ser inferiores a los que la Ley 1581 exige a sus destinatarios..</a:t>
            </a:r>
            <a:endParaRPr lang="es-ES" sz="600" b="1" dirty="0">
              <a:latin typeface="Arial" panose="020B0604020202020204" pitchFamily="34" charset="0"/>
              <a:cs typeface="Arial" panose="020B0604020202020204" pitchFamily="34" charset="0"/>
            </a:endParaRPr>
          </a:p>
        </p:txBody>
      </p:sp>
      <p:sp>
        <p:nvSpPr>
          <p:cNvPr id="38" name="Rectángulo 37"/>
          <p:cNvSpPr/>
          <p:nvPr/>
        </p:nvSpPr>
        <p:spPr>
          <a:xfrm>
            <a:off x="4446270" y="1337310"/>
            <a:ext cx="3234690" cy="41148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9" name="Rectángulo 38"/>
          <p:cNvSpPr/>
          <p:nvPr/>
        </p:nvSpPr>
        <p:spPr>
          <a:xfrm>
            <a:off x="4446431" y="5221101"/>
            <a:ext cx="3234690" cy="41148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0" name="CuadroTexto 39"/>
          <p:cNvSpPr txBox="1"/>
          <p:nvPr/>
        </p:nvSpPr>
        <p:spPr>
          <a:xfrm>
            <a:off x="4773336" y="5226550"/>
            <a:ext cx="2587568" cy="369332"/>
          </a:xfrm>
          <a:prstGeom prst="rect">
            <a:avLst/>
          </a:prstGeom>
          <a:noFill/>
        </p:spPr>
        <p:txBody>
          <a:bodyPr wrap="none" rtlCol="0">
            <a:spAutoFit/>
          </a:bodyPr>
          <a:lstStyle/>
          <a:p>
            <a:r>
              <a:rPr lang="es-CO" dirty="0">
                <a:solidFill>
                  <a:schemeClr val="bg1">
                    <a:lumMod val="75000"/>
                  </a:schemeClr>
                </a:solidFill>
              </a:rPr>
              <a:t>WWW.EMPRESA.COM.CO</a:t>
            </a:r>
          </a:p>
        </p:txBody>
      </p:sp>
      <p:sp>
        <p:nvSpPr>
          <p:cNvPr id="41" name="CuadroTexto 40"/>
          <p:cNvSpPr txBox="1"/>
          <p:nvPr/>
        </p:nvSpPr>
        <p:spPr>
          <a:xfrm>
            <a:off x="5612910" y="1379459"/>
            <a:ext cx="646331" cy="369332"/>
          </a:xfrm>
          <a:prstGeom prst="rect">
            <a:avLst/>
          </a:prstGeom>
          <a:noFill/>
        </p:spPr>
        <p:txBody>
          <a:bodyPr wrap="none" rtlCol="0">
            <a:spAutoFit/>
          </a:bodyPr>
          <a:lstStyle/>
          <a:p>
            <a:r>
              <a:rPr lang="es-CO" dirty="0" smtClean="0">
                <a:solidFill>
                  <a:schemeClr val="bg1">
                    <a:lumMod val="75000"/>
                  </a:schemeClr>
                </a:solidFill>
              </a:rPr>
              <a:t>____</a:t>
            </a:r>
            <a:endParaRPr lang="es-CO" dirty="0">
              <a:solidFill>
                <a:schemeClr val="bg1">
                  <a:lumMod val="75000"/>
                </a:schemeClr>
              </a:solidFill>
            </a:endParaRPr>
          </a:p>
        </p:txBody>
      </p:sp>
      <p:sp>
        <p:nvSpPr>
          <p:cNvPr id="42" name="Rectángulo 41"/>
          <p:cNvSpPr/>
          <p:nvPr/>
        </p:nvSpPr>
        <p:spPr>
          <a:xfrm>
            <a:off x="4533898" y="1407592"/>
            <a:ext cx="582220" cy="293542"/>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3" name="Rectángulo 42"/>
          <p:cNvSpPr/>
          <p:nvPr/>
        </p:nvSpPr>
        <p:spPr>
          <a:xfrm>
            <a:off x="4461510" y="1798320"/>
            <a:ext cx="3234690" cy="3317502"/>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30" name="Imagen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7688" y="1473979"/>
            <a:ext cx="586048" cy="180000"/>
          </a:xfrm>
          <a:prstGeom prst="rect">
            <a:avLst/>
          </a:prstGeom>
        </p:spPr>
      </p:pic>
      <p:sp>
        <p:nvSpPr>
          <p:cNvPr id="47" name="Rectángulo redondeado 46"/>
          <p:cNvSpPr/>
          <p:nvPr/>
        </p:nvSpPr>
        <p:spPr>
          <a:xfrm>
            <a:off x="1282765" y="1246227"/>
            <a:ext cx="1522546" cy="322730"/>
          </a:xfrm>
          <a:prstGeom prst="round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slop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Capítulo#1</a:t>
            </a:r>
            <a:endParaRPr lang="es-CO" dirty="0"/>
          </a:p>
        </p:txBody>
      </p:sp>
      <p:sp>
        <p:nvSpPr>
          <p:cNvPr id="48" name="Rectángulo redondeado 47"/>
          <p:cNvSpPr/>
          <p:nvPr/>
        </p:nvSpPr>
        <p:spPr>
          <a:xfrm>
            <a:off x="1292301" y="2827492"/>
            <a:ext cx="1522546" cy="3227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Capítulo#2</a:t>
            </a:r>
            <a:endParaRPr lang="es-CO" dirty="0"/>
          </a:p>
        </p:txBody>
      </p:sp>
      <p:sp>
        <p:nvSpPr>
          <p:cNvPr id="49" name="Rectángulo redondeado 48"/>
          <p:cNvSpPr/>
          <p:nvPr/>
        </p:nvSpPr>
        <p:spPr>
          <a:xfrm>
            <a:off x="1433377" y="1646052"/>
            <a:ext cx="1674946" cy="292237"/>
          </a:xfrm>
          <a:prstGeom prst="roundRect">
            <a:avLst/>
          </a:prstGeom>
          <a:solidFill>
            <a:srgbClr val="00B050"/>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Ítem 1</a:t>
            </a:r>
            <a:endParaRPr lang="es-CO" dirty="0"/>
          </a:p>
        </p:txBody>
      </p:sp>
      <p:sp>
        <p:nvSpPr>
          <p:cNvPr id="50" name="Rectángulo redondeado 49"/>
          <p:cNvSpPr/>
          <p:nvPr/>
        </p:nvSpPr>
        <p:spPr>
          <a:xfrm>
            <a:off x="1433377" y="2053050"/>
            <a:ext cx="1674946" cy="292237"/>
          </a:xfrm>
          <a:prstGeom prst="roundRect">
            <a:avLst/>
          </a:prstGeom>
          <a:solidFill>
            <a:srgbClr val="00B050"/>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Ítem 2</a:t>
            </a:r>
          </a:p>
        </p:txBody>
      </p:sp>
      <p:sp>
        <p:nvSpPr>
          <p:cNvPr id="51" name="Rectángulo redondeado 50"/>
          <p:cNvSpPr/>
          <p:nvPr/>
        </p:nvSpPr>
        <p:spPr>
          <a:xfrm>
            <a:off x="1433377" y="2440271"/>
            <a:ext cx="1674946" cy="292237"/>
          </a:xfrm>
          <a:prstGeom prst="roundRect">
            <a:avLst/>
          </a:prstGeom>
          <a:solidFill>
            <a:srgbClr val="00B050"/>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Ítem 3</a:t>
            </a:r>
          </a:p>
        </p:txBody>
      </p:sp>
      <p:sp>
        <p:nvSpPr>
          <p:cNvPr id="52" name="Rectángulo redondeado 51"/>
          <p:cNvSpPr/>
          <p:nvPr/>
        </p:nvSpPr>
        <p:spPr>
          <a:xfrm>
            <a:off x="1292301" y="3243577"/>
            <a:ext cx="1522546" cy="322730"/>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Capítulo#3</a:t>
            </a:r>
            <a:endParaRPr lang="es-CO" dirty="0"/>
          </a:p>
        </p:txBody>
      </p:sp>
      <p:sp>
        <p:nvSpPr>
          <p:cNvPr id="53" name="Rectángulo redondeado 52"/>
          <p:cNvSpPr/>
          <p:nvPr/>
        </p:nvSpPr>
        <p:spPr>
          <a:xfrm>
            <a:off x="1292301" y="3691348"/>
            <a:ext cx="1522546" cy="322730"/>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Capítulo#4</a:t>
            </a:r>
            <a:endParaRPr lang="es-CO" dirty="0"/>
          </a:p>
        </p:txBody>
      </p:sp>
      <p:sp>
        <p:nvSpPr>
          <p:cNvPr id="54" name="Rectángulo redondeado 53"/>
          <p:cNvSpPr/>
          <p:nvPr/>
        </p:nvSpPr>
        <p:spPr>
          <a:xfrm>
            <a:off x="1292301" y="4147220"/>
            <a:ext cx="1522546" cy="322730"/>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Capítulo#5</a:t>
            </a:r>
            <a:endParaRPr lang="es-CO" dirty="0"/>
          </a:p>
        </p:txBody>
      </p:sp>
      <p:sp>
        <p:nvSpPr>
          <p:cNvPr id="55" name="Rectángulo redondeado 54"/>
          <p:cNvSpPr/>
          <p:nvPr/>
        </p:nvSpPr>
        <p:spPr>
          <a:xfrm>
            <a:off x="1420401" y="4600767"/>
            <a:ext cx="1136040" cy="238499"/>
          </a:xfrm>
          <a:prstGeom prst="roundRect">
            <a:avLst/>
          </a:prstGeom>
          <a:solidFill>
            <a:schemeClr val="bg1">
              <a:lumMod val="6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100" dirty="0" smtClean="0">
                <a:solidFill>
                  <a:schemeClr val="bg1"/>
                </a:solidFill>
              </a:rPr>
              <a:t>Crear</a:t>
            </a:r>
            <a:endParaRPr lang="es-CO" sz="1100" dirty="0">
              <a:solidFill>
                <a:schemeClr val="bg1"/>
              </a:solidFill>
            </a:endParaRPr>
          </a:p>
        </p:txBody>
      </p:sp>
      <p:sp>
        <p:nvSpPr>
          <p:cNvPr id="56" name="Rectángulo redondeado 55"/>
          <p:cNvSpPr/>
          <p:nvPr/>
        </p:nvSpPr>
        <p:spPr>
          <a:xfrm>
            <a:off x="1420401" y="4887238"/>
            <a:ext cx="1136040" cy="238499"/>
          </a:xfrm>
          <a:prstGeom prst="roundRect">
            <a:avLst/>
          </a:prstGeom>
          <a:solidFill>
            <a:schemeClr val="bg1">
              <a:lumMod val="6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100" dirty="0" smtClean="0">
                <a:solidFill>
                  <a:schemeClr val="bg1"/>
                </a:solidFill>
              </a:rPr>
              <a:t>Editar</a:t>
            </a:r>
            <a:endParaRPr lang="es-CO" sz="1100" dirty="0">
              <a:solidFill>
                <a:schemeClr val="bg1"/>
              </a:solidFill>
            </a:endParaRPr>
          </a:p>
        </p:txBody>
      </p:sp>
      <p:sp>
        <p:nvSpPr>
          <p:cNvPr id="57" name="Rectángulo redondeado 56"/>
          <p:cNvSpPr/>
          <p:nvPr/>
        </p:nvSpPr>
        <p:spPr>
          <a:xfrm>
            <a:off x="1420401" y="5179475"/>
            <a:ext cx="1136040" cy="238499"/>
          </a:xfrm>
          <a:prstGeom prst="roundRect">
            <a:avLst/>
          </a:prstGeom>
          <a:solidFill>
            <a:schemeClr val="bg1">
              <a:lumMod val="6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100" dirty="0" smtClean="0">
                <a:solidFill>
                  <a:schemeClr val="bg1"/>
                </a:solidFill>
              </a:rPr>
              <a:t>Eliminar</a:t>
            </a:r>
            <a:endParaRPr lang="es-CO" sz="1100" dirty="0">
              <a:solidFill>
                <a:schemeClr val="bg1"/>
              </a:solidFill>
            </a:endParaRPr>
          </a:p>
        </p:txBody>
      </p:sp>
      <p:sp>
        <p:nvSpPr>
          <p:cNvPr id="45" name="Llamada rectangular 44"/>
          <p:cNvSpPr/>
          <p:nvPr/>
        </p:nvSpPr>
        <p:spPr>
          <a:xfrm>
            <a:off x="8324277" y="901757"/>
            <a:ext cx="2490154" cy="4836103"/>
          </a:xfrm>
          <a:prstGeom prst="wedgeRectCallout">
            <a:avLst>
              <a:gd name="adj1" fmla="val -122104"/>
              <a:gd name="adj2" fmla="val -21916"/>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CO" dirty="0" smtClean="0">
                <a:solidFill>
                  <a:schemeClr val="tx1"/>
                </a:solidFill>
              </a:rPr>
              <a:t>Al escoger esta Opción me habilita el campo para seleccionar los países.</a:t>
            </a:r>
          </a:p>
          <a:p>
            <a:pPr algn="just"/>
            <a:r>
              <a:rPr lang="es-CO" dirty="0" smtClean="0">
                <a:solidFill>
                  <a:schemeClr val="tx1"/>
                </a:solidFill>
              </a:rPr>
              <a:t>Estos campos son editables ya que corresponden a la información que esta diligenciando el partner para el cumplimiento por medio del manual</a:t>
            </a:r>
            <a:endParaRPr lang="es-CO" dirty="0">
              <a:solidFill>
                <a:schemeClr val="tx1"/>
              </a:solidFill>
            </a:endParaRPr>
          </a:p>
        </p:txBody>
      </p:sp>
      <p:sp>
        <p:nvSpPr>
          <p:cNvPr id="58" name="Rectángulo 57"/>
          <p:cNvSpPr/>
          <p:nvPr/>
        </p:nvSpPr>
        <p:spPr>
          <a:xfrm>
            <a:off x="4574873" y="1954465"/>
            <a:ext cx="2951985" cy="1944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Elipse 1"/>
          <p:cNvSpPr/>
          <p:nvPr/>
        </p:nvSpPr>
        <p:spPr>
          <a:xfrm>
            <a:off x="6453987" y="2219662"/>
            <a:ext cx="72000" cy="72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0" name="Elipse 59"/>
          <p:cNvSpPr/>
          <p:nvPr/>
        </p:nvSpPr>
        <p:spPr>
          <a:xfrm>
            <a:off x="6691626" y="2224831"/>
            <a:ext cx="72000" cy="7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nvGrpSpPr>
          <p:cNvPr id="61" name="Grupo 60"/>
          <p:cNvGrpSpPr/>
          <p:nvPr/>
        </p:nvGrpSpPr>
        <p:grpSpPr>
          <a:xfrm>
            <a:off x="6281405" y="2311891"/>
            <a:ext cx="575253" cy="126423"/>
            <a:chOff x="3883511" y="1667434"/>
            <a:chExt cx="900000" cy="180000"/>
          </a:xfrm>
          <a:solidFill>
            <a:schemeClr val="bg1">
              <a:lumMod val="75000"/>
            </a:schemeClr>
          </a:solidFill>
        </p:grpSpPr>
        <p:sp>
          <p:nvSpPr>
            <p:cNvPr id="62" name="Rectángulo 61"/>
            <p:cNvSpPr/>
            <p:nvPr/>
          </p:nvSpPr>
          <p:spPr>
            <a:xfrm>
              <a:off x="3883511" y="1667434"/>
              <a:ext cx="900000" cy="180000"/>
            </a:xfrm>
            <a:prstGeom prst="rect">
              <a:avLst/>
            </a:prstGeom>
            <a:grp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600">
                <a:solidFill>
                  <a:schemeClr val="tx1"/>
                </a:solidFill>
                <a:latin typeface="Arial" panose="020B0604020202020204" pitchFamily="34" charset="0"/>
                <a:cs typeface="Arial" panose="020B0604020202020204" pitchFamily="34" charset="0"/>
              </a:endParaRPr>
            </a:p>
          </p:txBody>
        </p:sp>
        <p:sp>
          <p:nvSpPr>
            <p:cNvPr id="63" name="Rectángulo 62"/>
            <p:cNvSpPr/>
            <p:nvPr/>
          </p:nvSpPr>
          <p:spPr>
            <a:xfrm>
              <a:off x="4603511" y="1667434"/>
              <a:ext cx="180000" cy="180000"/>
            </a:xfrm>
            <a:prstGeom prst="rect">
              <a:avLst/>
            </a:prstGeom>
            <a:grp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600" dirty="0">
                <a:solidFill>
                  <a:schemeClr val="tx1"/>
                </a:solidFill>
                <a:latin typeface="Arial" panose="020B0604020202020204" pitchFamily="34" charset="0"/>
                <a:cs typeface="Arial" panose="020B0604020202020204" pitchFamily="34" charset="0"/>
              </a:endParaRPr>
            </a:p>
          </p:txBody>
        </p:sp>
        <p:sp>
          <p:nvSpPr>
            <p:cNvPr id="64" name="Triángulo isósceles 63"/>
            <p:cNvSpPr/>
            <p:nvPr/>
          </p:nvSpPr>
          <p:spPr>
            <a:xfrm rot="10800000">
              <a:off x="4639511" y="1703434"/>
              <a:ext cx="108000" cy="108000"/>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600">
                <a:solidFill>
                  <a:schemeClr val="tx1"/>
                </a:solidFill>
                <a:latin typeface="Arial" panose="020B0604020202020204" pitchFamily="34" charset="0"/>
                <a:cs typeface="Arial" panose="020B0604020202020204" pitchFamily="34" charset="0"/>
              </a:endParaRPr>
            </a:p>
          </p:txBody>
        </p:sp>
      </p:grpSp>
      <p:sp>
        <p:nvSpPr>
          <p:cNvPr id="65" name="CuadroTexto 64"/>
          <p:cNvSpPr txBox="1"/>
          <p:nvPr/>
        </p:nvSpPr>
        <p:spPr>
          <a:xfrm>
            <a:off x="6298719" y="2280437"/>
            <a:ext cx="925883" cy="169277"/>
          </a:xfrm>
          <a:prstGeom prst="rect">
            <a:avLst/>
          </a:prstGeom>
          <a:noFill/>
          <a:ln>
            <a:noFill/>
          </a:ln>
        </p:spPr>
        <p:txBody>
          <a:bodyPr wrap="square" rtlCol="0">
            <a:spAutoFit/>
          </a:bodyPr>
          <a:lstStyle/>
          <a:p>
            <a:r>
              <a:rPr lang="es-CO" sz="500" b="1" dirty="0" smtClean="0">
                <a:latin typeface="Arial" panose="020B0604020202020204" pitchFamily="34" charset="0"/>
                <a:cs typeface="Arial" panose="020B0604020202020204" pitchFamily="34" charset="0"/>
              </a:rPr>
              <a:t>Países</a:t>
            </a:r>
            <a:endParaRPr lang="es-CO" sz="500" b="1" dirty="0">
              <a:latin typeface="Arial" panose="020B0604020202020204" pitchFamily="34" charset="0"/>
              <a:cs typeface="Arial" panose="020B0604020202020204" pitchFamily="34" charset="0"/>
            </a:endParaRPr>
          </a:p>
        </p:txBody>
      </p:sp>
      <p:sp>
        <p:nvSpPr>
          <p:cNvPr id="66" name="Rectángulo 65"/>
          <p:cNvSpPr/>
          <p:nvPr/>
        </p:nvSpPr>
        <p:spPr>
          <a:xfrm>
            <a:off x="6281406" y="2449360"/>
            <a:ext cx="552242" cy="2516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CO" sz="400" dirty="0" smtClean="0">
                <a:solidFill>
                  <a:schemeClr val="tx1"/>
                </a:solidFill>
                <a:latin typeface="Arial" panose="020B0604020202020204" pitchFamily="34" charset="0"/>
                <a:cs typeface="Arial" panose="020B0604020202020204" pitchFamily="34" charset="0"/>
              </a:rPr>
              <a:t>Colombia</a:t>
            </a:r>
            <a:endParaRPr lang="es-CO" sz="400" dirty="0">
              <a:solidFill>
                <a:schemeClr val="tx1"/>
              </a:solidFill>
              <a:latin typeface="Arial" panose="020B0604020202020204" pitchFamily="34" charset="0"/>
              <a:cs typeface="Arial" panose="020B0604020202020204" pitchFamily="34" charset="0"/>
            </a:endParaRPr>
          </a:p>
          <a:p>
            <a:r>
              <a:rPr lang="es-CO" sz="400" dirty="0" smtClean="0">
                <a:solidFill>
                  <a:schemeClr val="tx1"/>
                </a:solidFill>
                <a:latin typeface="Arial" panose="020B0604020202020204" pitchFamily="34" charset="0"/>
                <a:cs typeface="Arial" panose="020B0604020202020204" pitchFamily="34" charset="0"/>
              </a:rPr>
              <a:t>España</a:t>
            </a:r>
            <a:endParaRPr lang="es-CO" sz="400" dirty="0">
              <a:solidFill>
                <a:schemeClr val="tx1"/>
              </a:solidFill>
              <a:latin typeface="Arial" panose="020B0604020202020204" pitchFamily="34" charset="0"/>
              <a:cs typeface="Arial" panose="020B0604020202020204" pitchFamily="34" charset="0"/>
            </a:endParaRPr>
          </a:p>
          <a:p>
            <a:r>
              <a:rPr lang="es-CO" sz="400" dirty="0" smtClean="0">
                <a:solidFill>
                  <a:schemeClr val="tx1"/>
                </a:solidFill>
                <a:latin typeface="Arial" panose="020B0604020202020204" pitchFamily="34" charset="0"/>
                <a:cs typeface="Arial" panose="020B0604020202020204" pitchFamily="34" charset="0"/>
              </a:rPr>
              <a:t>Otros…</a:t>
            </a:r>
            <a:endParaRPr lang="es-CO" sz="400" dirty="0">
              <a:solidFill>
                <a:schemeClr val="tx1"/>
              </a:solidFill>
              <a:latin typeface="Arial" panose="020B0604020202020204" pitchFamily="34" charset="0"/>
              <a:cs typeface="Arial" panose="020B0604020202020204" pitchFamily="34" charset="0"/>
            </a:endParaRPr>
          </a:p>
        </p:txBody>
      </p:sp>
      <p:sp>
        <p:nvSpPr>
          <p:cNvPr id="68" name="Rectángulo 67"/>
          <p:cNvSpPr/>
          <p:nvPr/>
        </p:nvSpPr>
        <p:spPr>
          <a:xfrm>
            <a:off x="6324436" y="2489788"/>
            <a:ext cx="440182" cy="652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600">
              <a:solidFill>
                <a:schemeClr val="tx1"/>
              </a:solidFill>
              <a:latin typeface="Arial" panose="020B0604020202020204" pitchFamily="34" charset="0"/>
              <a:cs typeface="Arial" panose="020B0604020202020204" pitchFamily="34" charset="0"/>
            </a:endParaRPr>
          </a:p>
        </p:txBody>
      </p:sp>
      <p:sp>
        <p:nvSpPr>
          <p:cNvPr id="69" name="Elipse 68"/>
          <p:cNvSpPr/>
          <p:nvPr/>
        </p:nvSpPr>
        <p:spPr>
          <a:xfrm>
            <a:off x="6028558" y="2586389"/>
            <a:ext cx="72000" cy="72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0" name="Elipse 69"/>
          <p:cNvSpPr/>
          <p:nvPr/>
        </p:nvSpPr>
        <p:spPr>
          <a:xfrm>
            <a:off x="5788900" y="2586389"/>
            <a:ext cx="72000" cy="7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9511864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198223" y="671155"/>
            <a:ext cx="1947134" cy="528387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7" name="Rectángulo redondeado 6"/>
          <p:cNvSpPr/>
          <p:nvPr/>
        </p:nvSpPr>
        <p:spPr>
          <a:xfrm>
            <a:off x="1433377" y="1646052"/>
            <a:ext cx="1674946" cy="292237"/>
          </a:xfrm>
          <a:prstGeom prst="roundRect">
            <a:avLst/>
          </a:prstGeom>
          <a:solidFill>
            <a:schemeClr val="bg1">
              <a:lumMod val="6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Sub Categoría 1</a:t>
            </a:r>
            <a:endParaRPr lang="es-CO" dirty="0"/>
          </a:p>
        </p:txBody>
      </p:sp>
      <p:sp>
        <p:nvSpPr>
          <p:cNvPr id="8" name="Rectángulo redondeado 7"/>
          <p:cNvSpPr/>
          <p:nvPr/>
        </p:nvSpPr>
        <p:spPr>
          <a:xfrm>
            <a:off x="1433377" y="2053050"/>
            <a:ext cx="1674946" cy="292237"/>
          </a:xfrm>
          <a:prstGeom prst="roundRect">
            <a:avLst/>
          </a:prstGeom>
          <a:solidFill>
            <a:schemeClr val="bg1">
              <a:lumMod val="6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Sub Categoría 2</a:t>
            </a:r>
          </a:p>
        </p:txBody>
      </p:sp>
      <p:sp>
        <p:nvSpPr>
          <p:cNvPr id="9" name="Rectángulo redondeado 8"/>
          <p:cNvSpPr/>
          <p:nvPr/>
        </p:nvSpPr>
        <p:spPr>
          <a:xfrm>
            <a:off x="1433377" y="2440271"/>
            <a:ext cx="1674946" cy="292237"/>
          </a:xfrm>
          <a:prstGeom prst="roundRect">
            <a:avLst/>
          </a:prstGeom>
          <a:solidFill>
            <a:schemeClr val="bg1">
              <a:lumMod val="6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Sub Categoría 3</a:t>
            </a:r>
            <a:endParaRPr lang="es-CO" dirty="0"/>
          </a:p>
        </p:txBody>
      </p:sp>
      <p:sp>
        <p:nvSpPr>
          <p:cNvPr id="16" name="Rectángulo 15"/>
          <p:cNvSpPr/>
          <p:nvPr/>
        </p:nvSpPr>
        <p:spPr>
          <a:xfrm>
            <a:off x="3145356" y="671155"/>
            <a:ext cx="5747184" cy="528387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18" name="Rectángulo 17"/>
          <p:cNvSpPr/>
          <p:nvPr/>
        </p:nvSpPr>
        <p:spPr>
          <a:xfrm>
            <a:off x="8892540" y="671156"/>
            <a:ext cx="1947134" cy="528387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19" name="Elipse 18"/>
          <p:cNvSpPr/>
          <p:nvPr/>
        </p:nvSpPr>
        <p:spPr>
          <a:xfrm>
            <a:off x="4173898" y="766062"/>
            <a:ext cx="360000" cy="3600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0" name="Elipse 19"/>
          <p:cNvSpPr/>
          <p:nvPr/>
        </p:nvSpPr>
        <p:spPr>
          <a:xfrm>
            <a:off x="4756118" y="766062"/>
            <a:ext cx="360000" cy="3600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Elipse 20"/>
          <p:cNvSpPr/>
          <p:nvPr/>
        </p:nvSpPr>
        <p:spPr>
          <a:xfrm>
            <a:off x="5338338" y="766062"/>
            <a:ext cx="360000" cy="36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2" name="Elipse 21"/>
          <p:cNvSpPr/>
          <p:nvPr/>
        </p:nvSpPr>
        <p:spPr>
          <a:xfrm>
            <a:off x="6502778" y="766062"/>
            <a:ext cx="360000" cy="360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3" name="Elipse 22"/>
          <p:cNvSpPr/>
          <p:nvPr/>
        </p:nvSpPr>
        <p:spPr>
          <a:xfrm>
            <a:off x="7084998" y="766062"/>
            <a:ext cx="360000" cy="360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4" name="Elipse 23"/>
          <p:cNvSpPr/>
          <p:nvPr/>
        </p:nvSpPr>
        <p:spPr>
          <a:xfrm>
            <a:off x="5920558" y="766062"/>
            <a:ext cx="360000" cy="360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5" name="CuadroTexto 24"/>
          <p:cNvSpPr txBox="1"/>
          <p:nvPr/>
        </p:nvSpPr>
        <p:spPr>
          <a:xfrm>
            <a:off x="3494926" y="-75419"/>
            <a:ext cx="4851264" cy="369332"/>
          </a:xfrm>
          <a:prstGeom prst="rect">
            <a:avLst/>
          </a:prstGeom>
          <a:noFill/>
        </p:spPr>
        <p:txBody>
          <a:bodyPr wrap="none" rtlCol="0">
            <a:spAutoFit/>
          </a:bodyPr>
          <a:lstStyle/>
          <a:p>
            <a:r>
              <a:rPr lang="es-CO" dirty="0" smtClean="0"/>
              <a:t>MANUAL DE PROTECCION DE DATOS PERSONALES</a:t>
            </a:r>
            <a:endParaRPr lang="es-CO" dirty="0"/>
          </a:p>
        </p:txBody>
      </p:sp>
      <p:sp>
        <p:nvSpPr>
          <p:cNvPr id="37" name="Rectángulo 36"/>
          <p:cNvSpPr/>
          <p:nvPr/>
        </p:nvSpPr>
        <p:spPr>
          <a:xfrm>
            <a:off x="4365146" y="1211254"/>
            <a:ext cx="3470823" cy="4491633"/>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6"/>
          </a:lnRef>
          <a:fillRef idx="1">
            <a:schemeClr val="lt1"/>
          </a:fillRef>
          <a:effectRef idx="0">
            <a:schemeClr val="accent6"/>
          </a:effectRef>
          <a:fontRef idx="minor">
            <a:schemeClr val="dk1"/>
          </a:fontRef>
        </p:style>
        <p:txBody>
          <a:bodyPr lIns="216000" rIns="144000" rtlCol="0" anchor="t"/>
          <a:lstStyle/>
          <a:p>
            <a:pPr algn="ctr"/>
            <a:endParaRPr lang="es-ES" sz="600" b="1" dirty="0">
              <a:latin typeface="Arial" panose="020B0604020202020204" pitchFamily="34" charset="0"/>
              <a:cs typeface="Arial" panose="020B0604020202020204" pitchFamily="34" charset="0"/>
            </a:endParaRPr>
          </a:p>
        </p:txBody>
      </p:sp>
      <p:sp>
        <p:nvSpPr>
          <p:cNvPr id="38" name="Rectángulo 37"/>
          <p:cNvSpPr/>
          <p:nvPr/>
        </p:nvSpPr>
        <p:spPr>
          <a:xfrm>
            <a:off x="4446270" y="1337310"/>
            <a:ext cx="3234690" cy="41148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9" name="Rectángulo 38"/>
          <p:cNvSpPr/>
          <p:nvPr/>
        </p:nvSpPr>
        <p:spPr>
          <a:xfrm>
            <a:off x="4446431" y="5221101"/>
            <a:ext cx="3234690" cy="41148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0" name="CuadroTexto 39"/>
          <p:cNvSpPr txBox="1"/>
          <p:nvPr/>
        </p:nvSpPr>
        <p:spPr>
          <a:xfrm>
            <a:off x="4773336" y="5226550"/>
            <a:ext cx="2587568" cy="369332"/>
          </a:xfrm>
          <a:prstGeom prst="rect">
            <a:avLst/>
          </a:prstGeom>
          <a:noFill/>
        </p:spPr>
        <p:txBody>
          <a:bodyPr wrap="none" rtlCol="0">
            <a:spAutoFit/>
          </a:bodyPr>
          <a:lstStyle/>
          <a:p>
            <a:r>
              <a:rPr lang="es-CO" dirty="0">
                <a:solidFill>
                  <a:schemeClr val="bg1">
                    <a:lumMod val="75000"/>
                  </a:schemeClr>
                </a:solidFill>
              </a:rPr>
              <a:t>WWW.EMPRESA.COM.CO</a:t>
            </a:r>
          </a:p>
        </p:txBody>
      </p:sp>
      <p:sp>
        <p:nvSpPr>
          <p:cNvPr id="41" name="CuadroTexto 40"/>
          <p:cNvSpPr txBox="1"/>
          <p:nvPr/>
        </p:nvSpPr>
        <p:spPr>
          <a:xfrm>
            <a:off x="5612910" y="1379459"/>
            <a:ext cx="646331" cy="369332"/>
          </a:xfrm>
          <a:prstGeom prst="rect">
            <a:avLst/>
          </a:prstGeom>
          <a:noFill/>
        </p:spPr>
        <p:txBody>
          <a:bodyPr wrap="none" rtlCol="0">
            <a:spAutoFit/>
          </a:bodyPr>
          <a:lstStyle/>
          <a:p>
            <a:r>
              <a:rPr lang="es-CO" dirty="0" smtClean="0">
                <a:solidFill>
                  <a:schemeClr val="bg1">
                    <a:lumMod val="75000"/>
                  </a:schemeClr>
                </a:solidFill>
              </a:rPr>
              <a:t>____</a:t>
            </a:r>
            <a:endParaRPr lang="es-CO" dirty="0">
              <a:solidFill>
                <a:schemeClr val="bg1">
                  <a:lumMod val="75000"/>
                </a:schemeClr>
              </a:solidFill>
            </a:endParaRPr>
          </a:p>
        </p:txBody>
      </p:sp>
      <p:sp>
        <p:nvSpPr>
          <p:cNvPr id="42" name="Rectángulo 41"/>
          <p:cNvSpPr/>
          <p:nvPr/>
        </p:nvSpPr>
        <p:spPr>
          <a:xfrm>
            <a:off x="4533898" y="1407592"/>
            <a:ext cx="582220" cy="293542"/>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3" name="Rectángulo 42"/>
          <p:cNvSpPr/>
          <p:nvPr/>
        </p:nvSpPr>
        <p:spPr>
          <a:xfrm>
            <a:off x="4461510" y="1798320"/>
            <a:ext cx="3234690" cy="3317502"/>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30" name="Imagen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7688" y="1473979"/>
            <a:ext cx="586048" cy="180000"/>
          </a:xfrm>
          <a:prstGeom prst="rect">
            <a:avLst/>
          </a:prstGeom>
        </p:spPr>
      </p:pic>
      <p:sp>
        <p:nvSpPr>
          <p:cNvPr id="47" name="Rectángulo redondeado 46"/>
          <p:cNvSpPr/>
          <p:nvPr/>
        </p:nvSpPr>
        <p:spPr>
          <a:xfrm>
            <a:off x="1282765" y="1246227"/>
            <a:ext cx="1522546" cy="322730"/>
          </a:xfrm>
          <a:prstGeom prst="round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slop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Capítulo#1</a:t>
            </a:r>
            <a:endParaRPr lang="es-CO" dirty="0"/>
          </a:p>
        </p:txBody>
      </p:sp>
      <p:sp>
        <p:nvSpPr>
          <p:cNvPr id="48" name="Rectángulo redondeado 47"/>
          <p:cNvSpPr/>
          <p:nvPr/>
        </p:nvSpPr>
        <p:spPr>
          <a:xfrm>
            <a:off x="1292301" y="2827492"/>
            <a:ext cx="1522546" cy="3227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Capítulo#2</a:t>
            </a:r>
            <a:endParaRPr lang="es-CO" dirty="0"/>
          </a:p>
        </p:txBody>
      </p:sp>
      <p:sp>
        <p:nvSpPr>
          <p:cNvPr id="49" name="Rectángulo redondeado 48"/>
          <p:cNvSpPr/>
          <p:nvPr/>
        </p:nvSpPr>
        <p:spPr>
          <a:xfrm>
            <a:off x="1433377" y="1646052"/>
            <a:ext cx="1674946" cy="292237"/>
          </a:xfrm>
          <a:prstGeom prst="roundRect">
            <a:avLst/>
          </a:prstGeom>
          <a:solidFill>
            <a:srgbClr val="00B050"/>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Ítem 1</a:t>
            </a:r>
            <a:endParaRPr lang="es-CO" dirty="0"/>
          </a:p>
        </p:txBody>
      </p:sp>
      <p:sp>
        <p:nvSpPr>
          <p:cNvPr id="50" name="Rectángulo redondeado 49"/>
          <p:cNvSpPr/>
          <p:nvPr/>
        </p:nvSpPr>
        <p:spPr>
          <a:xfrm>
            <a:off x="1433377" y="2053050"/>
            <a:ext cx="1674946" cy="292237"/>
          </a:xfrm>
          <a:prstGeom prst="roundRect">
            <a:avLst/>
          </a:prstGeom>
          <a:solidFill>
            <a:srgbClr val="00B050"/>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Ítem 2</a:t>
            </a:r>
          </a:p>
        </p:txBody>
      </p:sp>
      <p:sp>
        <p:nvSpPr>
          <p:cNvPr id="51" name="Rectángulo redondeado 50"/>
          <p:cNvSpPr/>
          <p:nvPr/>
        </p:nvSpPr>
        <p:spPr>
          <a:xfrm>
            <a:off x="1433377" y="2440271"/>
            <a:ext cx="1674946" cy="292237"/>
          </a:xfrm>
          <a:prstGeom prst="roundRect">
            <a:avLst/>
          </a:prstGeom>
          <a:solidFill>
            <a:srgbClr val="00B050"/>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Ítem 3</a:t>
            </a:r>
          </a:p>
        </p:txBody>
      </p:sp>
      <p:sp>
        <p:nvSpPr>
          <p:cNvPr id="52" name="Rectángulo redondeado 51"/>
          <p:cNvSpPr/>
          <p:nvPr/>
        </p:nvSpPr>
        <p:spPr>
          <a:xfrm>
            <a:off x="1292301" y="3243577"/>
            <a:ext cx="1522546" cy="322730"/>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Capítulo#3</a:t>
            </a:r>
            <a:endParaRPr lang="es-CO" dirty="0"/>
          </a:p>
        </p:txBody>
      </p:sp>
      <p:sp>
        <p:nvSpPr>
          <p:cNvPr id="53" name="Rectángulo redondeado 52"/>
          <p:cNvSpPr/>
          <p:nvPr/>
        </p:nvSpPr>
        <p:spPr>
          <a:xfrm>
            <a:off x="1292301" y="3691348"/>
            <a:ext cx="1522546" cy="322730"/>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Capítulo#4</a:t>
            </a:r>
            <a:endParaRPr lang="es-CO" dirty="0"/>
          </a:p>
        </p:txBody>
      </p:sp>
      <p:sp>
        <p:nvSpPr>
          <p:cNvPr id="54" name="Rectángulo redondeado 53"/>
          <p:cNvSpPr/>
          <p:nvPr/>
        </p:nvSpPr>
        <p:spPr>
          <a:xfrm>
            <a:off x="1292301" y="4147220"/>
            <a:ext cx="1522546" cy="322730"/>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Capítulo#5</a:t>
            </a:r>
            <a:endParaRPr lang="es-CO" dirty="0"/>
          </a:p>
        </p:txBody>
      </p:sp>
      <p:sp>
        <p:nvSpPr>
          <p:cNvPr id="55" name="Rectángulo redondeado 54"/>
          <p:cNvSpPr/>
          <p:nvPr/>
        </p:nvSpPr>
        <p:spPr>
          <a:xfrm>
            <a:off x="1420401" y="4600767"/>
            <a:ext cx="1136040" cy="238499"/>
          </a:xfrm>
          <a:prstGeom prst="roundRect">
            <a:avLst/>
          </a:prstGeom>
          <a:solidFill>
            <a:schemeClr val="bg1">
              <a:lumMod val="6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100" dirty="0" smtClean="0">
                <a:solidFill>
                  <a:schemeClr val="bg1"/>
                </a:solidFill>
              </a:rPr>
              <a:t>Crear</a:t>
            </a:r>
            <a:endParaRPr lang="es-CO" sz="1100" dirty="0">
              <a:solidFill>
                <a:schemeClr val="bg1"/>
              </a:solidFill>
            </a:endParaRPr>
          </a:p>
        </p:txBody>
      </p:sp>
      <p:sp>
        <p:nvSpPr>
          <p:cNvPr id="56" name="Rectángulo redondeado 55"/>
          <p:cNvSpPr/>
          <p:nvPr/>
        </p:nvSpPr>
        <p:spPr>
          <a:xfrm>
            <a:off x="1420401" y="4887238"/>
            <a:ext cx="1136040" cy="238499"/>
          </a:xfrm>
          <a:prstGeom prst="roundRect">
            <a:avLst/>
          </a:prstGeom>
          <a:solidFill>
            <a:schemeClr val="bg1">
              <a:lumMod val="6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100" dirty="0" smtClean="0">
                <a:solidFill>
                  <a:schemeClr val="bg1"/>
                </a:solidFill>
              </a:rPr>
              <a:t>Editar</a:t>
            </a:r>
            <a:endParaRPr lang="es-CO" sz="1100" dirty="0">
              <a:solidFill>
                <a:schemeClr val="bg1"/>
              </a:solidFill>
            </a:endParaRPr>
          </a:p>
        </p:txBody>
      </p:sp>
      <p:sp>
        <p:nvSpPr>
          <p:cNvPr id="57" name="Rectángulo redondeado 56"/>
          <p:cNvSpPr/>
          <p:nvPr/>
        </p:nvSpPr>
        <p:spPr>
          <a:xfrm>
            <a:off x="1420401" y="5179475"/>
            <a:ext cx="1136040" cy="238499"/>
          </a:xfrm>
          <a:prstGeom prst="roundRect">
            <a:avLst/>
          </a:prstGeom>
          <a:solidFill>
            <a:schemeClr val="bg1">
              <a:lumMod val="6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100" dirty="0" smtClean="0">
                <a:solidFill>
                  <a:schemeClr val="bg1"/>
                </a:solidFill>
              </a:rPr>
              <a:t>Eliminar</a:t>
            </a:r>
            <a:endParaRPr lang="es-CO" sz="1100" dirty="0">
              <a:solidFill>
                <a:schemeClr val="bg1"/>
              </a:solidFill>
            </a:endParaRPr>
          </a:p>
        </p:txBody>
      </p:sp>
      <p:sp>
        <p:nvSpPr>
          <p:cNvPr id="3" name="CuadroTexto 2"/>
          <p:cNvSpPr txBox="1"/>
          <p:nvPr/>
        </p:nvSpPr>
        <p:spPr>
          <a:xfrm>
            <a:off x="4517847" y="1846555"/>
            <a:ext cx="1561008" cy="3000821"/>
          </a:xfrm>
          <a:prstGeom prst="rect">
            <a:avLst/>
          </a:prstGeom>
          <a:solidFill>
            <a:schemeClr val="accent6">
              <a:lumMod val="40000"/>
              <a:lumOff val="60000"/>
            </a:schemeClr>
          </a:solidFill>
          <a:ln>
            <a:solidFill>
              <a:schemeClr val="tx1"/>
            </a:solidFill>
          </a:ln>
        </p:spPr>
        <p:txBody>
          <a:bodyPr wrap="square" rtlCol="0">
            <a:spAutoFit/>
          </a:bodyPr>
          <a:lstStyle/>
          <a:p>
            <a:r>
              <a:rPr lang="es-ES" sz="700" b="1" dirty="0">
                <a:latin typeface="Arial" panose="020B0604020202020204" pitchFamily="34" charset="0"/>
                <a:cs typeface="Arial" panose="020B0604020202020204" pitchFamily="34" charset="0"/>
              </a:rPr>
              <a:t>SU MANUAL DE SEGURIDAD DE PROTECCIÓN DE DATOS</a:t>
            </a:r>
            <a:endParaRPr lang="es-CO" sz="700" dirty="0">
              <a:latin typeface="Arial" panose="020B0604020202020204" pitchFamily="34" charset="0"/>
              <a:cs typeface="Arial" panose="020B0604020202020204" pitchFamily="34" charset="0"/>
            </a:endParaRPr>
          </a:p>
          <a:p>
            <a:r>
              <a:rPr lang="es-ES" sz="700" b="1" dirty="0">
                <a:latin typeface="Arial" panose="020B0604020202020204" pitchFamily="34" charset="0"/>
                <a:cs typeface="Arial" panose="020B0604020202020204" pitchFamily="34" charset="0"/>
              </a:rPr>
              <a:t> </a:t>
            </a:r>
            <a:endParaRPr lang="es-CO" sz="700" dirty="0">
              <a:latin typeface="Arial" panose="020B0604020202020204" pitchFamily="34" charset="0"/>
              <a:cs typeface="Arial" panose="020B0604020202020204" pitchFamily="34" charset="0"/>
            </a:endParaRPr>
          </a:p>
          <a:p>
            <a:r>
              <a:rPr lang="es-ES" sz="700" dirty="0">
                <a:latin typeface="Arial" panose="020B0604020202020204" pitchFamily="34" charset="0"/>
                <a:cs typeface="Arial" panose="020B0604020202020204" pitchFamily="34" charset="0"/>
              </a:rPr>
              <a:t>Su manual de seguridad de protección de datos pretende ser un "documento vivo". Por eso, debemos resaltar que la protección de datos de carácter personal vas más allá de simplemente tener un Manual 'en la plataforma' - se requiere:</a:t>
            </a:r>
            <a:endParaRPr lang="es-CO" sz="700" dirty="0">
              <a:latin typeface="Arial" panose="020B0604020202020204" pitchFamily="34" charset="0"/>
              <a:cs typeface="Arial" panose="020B0604020202020204" pitchFamily="34" charset="0"/>
            </a:endParaRPr>
          </a:p>
          <a:p>
            <a:r>
              <a:rPr lang="es-ES" sz="700" dirty="0">
                <a:latin typeface="Arial" panose="020B0604020202020204" pitchFamily="34" charset="0"/>
                <a:cs typeface="Arial" panose="020B0604020202020204" pitchFamily="34" charset="0"/>
              </a:rPr>
              <a:t> </a:t>
            </a:r>
            <a:endParaRPr lang="es-CO" sz="700" dirty="0">
              <a:latin typeface="Arial" panose="020B0604020202020204" pitchFamily="34" charset="0"/>
              <a:cs typeface="Arial" panose="020B0604020202020204" pitchFamily="34" charset="0"/>
            </a:endParaRPr>
          </a:p>
          <a:p>
            <a:pPr lvl="0"/>
            <a:r>
              <a:rPr lang="es-ES" sz="700" dirty="0">
                <a:latin typeface="Arial" panose="020B0604020202020204" pitchFamily="34" charset="0"/>
                <a:cs typeface="Arial" panose="020B0604020202020204" pitchFamily="34" charset="0"/>
              </a:rPr>
              <a:t>Que usted y su </a:t>
            </a:r>
            <a:r>
              <a:rPr lang="es-ES" sz="700" b="1" dirty="0">
                <a:latin typeface="Arial" panose="020B0604020202020204" pitchFamily="34" charset="0"/>
                <a:cs typeface="Arial" panose="020B0604020202020204" pitchFamily="34" charset="0"/>
              </a:rPr>
              <a:t>personal entiendan la importancia y estén </a:t>
            </a:r>
            <a:r>
              <a:rPr lang="es-ES" sz="700" dirty="0">
                <a:latin typeface="Arial" panose="020B0604020202020204" pitchFamily="34" charset="0"/>
                <a:cs typeface="Arial" panose="020B0604020202020204" pitchFamily="34" charset="0"/>
              </a:rPr>
              <a:t>completamente </a:t>
            </a:r>
            <a:r>
              <a:rPr lang="es-ES" sz="700" b="1" dirty="0">
                <a:latin typeface="Arial" panose="020B0604020202020204" pitchFamily="34" charset="0"/>
                <a:cs typeface="Arial" panose="020B0604020202020204" pitchFamily="34" charset="0"/>
              </a:rPr>
              <a:t>capacitados</a:t>
            </a:r>
            <a:r>
              <a:rPr lang="es-ES" sz="700" dirty="0">
                <a:latin typeface="Arial" panose="020B0604020202020204" pitchFamily="34" charset="0"/>
                <a:cs typeface="Arial" panose="020B0604020202020204" pitchFamily="34" charset="0"/>
              </a:rPr>
              <a:t> para proteger los datos personales de sus clientes, proveedores y empleados que su empresa recoge, trata, puede transferir y archiva. </a:t>
            </a:r>
            <a:endParaRPr lang="es-CO" sz="700" dirty="0">
              <a:latin typeface="Arial" panose="020B0604020202020204" pitchFamily="34" charset="0"/>
              <a:cs typeface="Arial" panose="020B0604020202020204" pitchFamily="34" charset="0"/>
            </a:endParaRPr>
          </a:p>
          <a:p>
            <a:r>
              <a:rPr lang="es-ES" sz="700" dirty="0">
                <a:latin typeface="Arial" panose="020B0604020202020204" pitchFamily="34" charset="0"/>
                <a:cs typeface="Arial" panose="020B0604020202020204" pitchFamily="34" charset="0"/>
              </a:rPr>
              <a:t> </a:t>
            </a:r>
            <a:endParaRPr lang="es-CO" sz="700" dirty="0">
              <a:latin typeface="Arial" panose="020B0604020202020204" pitchFamily="34" charset="0"/>
              <a:cs typeface="Arial" panose="020B0604020202020204" pitchFamily="34" charset="0"/>
            </a:endParaRPr>
          </a:p>
          <a:p>
            <a:pPr lvl="0"/>
            <a:r>
              <a:rPr lang="es-ES" sz="700" dirty="0">
                <a:latin typeface="Arial" panose="020B0604020202020204" pitchFamily="34" charset="0"/>
                <a:cs typeface="Arial" panose="020B0604020202020204" pitchFamily="34" charset="0"/>
              </a:rPr>
              <a:t>Que los contenidos del Manual se mantengan </a:t>
            </a:r>
            <a:r>
              <a:rPr lang="es-ES" sz="700" b="1" dirty="0">
                <a:latin typeface="Arial" panose="020B0604020202020204" pitchFamily="34" charset="0"/>
                <a:cs typeface="Arial" panose="020B0604020202020204" pitchFamily="34" charset="0"/>
              </a:rPr>
              <a:t>actualizados</a:t>
            </a:r>
            <a:r>
              <a:rPr lang="es-ES" sz="700" dirty="0">
                <a:latin typeface="Arial" panose="020B0604020202020204" pitchFamily="34" charset="0"/>
                <a:cs typeface="Arial" panose="020B0604020202020204" pitchFamily="34" charset="0"/>
              </a:rPr>
              <a:t>.</a:t>
            </a:r>
            <a:endParaRPr lang="es-CO" sz="700" dirty="0">
              <a:latin typeface="Arial" panose="020B0604020202020204" pitchFamily="34" charset="0"/>
              <a:cs typeface="Arial" panose="020B0604020202020204" pitchFamily="34" charset="0"/>
            </a:endParaRPr>
          </a:p>
          <a:p>
            <a:r>
              <a:rPr lang="es-ES" sz="700" dirty="0">
                <a:latin typeface="Arial" panose="020B0604020202020204" pitchFamily="34" charset="0"/>
                <a:cs typeface="Arial" panose="020B0604020202020204" pitchFamily="34" charset="0"/>
              </a:rPr>
              <a:t> </a:t>
            </a:r>
            <a:endParaRPr lang="es-CO" sz="700" dirty="0">
              <a:latin typeface="Arial" panose="020B0604020202020204" pitchFamily="34" charset="0"/>
              <a:cs typeface="Arial" panose="020B0604020202020204" pitchFamily="34" charset="0"/>
            </a:endParaRPr>
          </a:p>
          <a:p>
            <a:r>
              <a:rPr lang="es-ES" sz="700" dirty="0">
                <a:latin typeface="Arial" panose="020B0604020202020204" pitchFamily="34" charset="0"/>
                <a:cs typeface="Arial" panose="020B0604020202020204" pitchFamily="34" charset="0"/>
              </a:rPr>
              <a:t>Sin este compromiso de su parte y la de su personal, </a:t>
            </a:r>
            <a:r>
              <a:rPr lang="es-ES" sz="700" b="1" dirty="0">
                <a:latin typeface="Arial" panose="020B0604020202020204" pitchFamily="34" charset="0"/>
                <a:cs typeface="Arial" panose="020B0604020202020204" pitchFamily="34" charset="0"/>
              </a:rPr>
              <a:t>no será posible cumplir con la ley.</a:t>
            </a:r>
            <a:endParaRPr lang="es-CO" sz="700" dirty="0">
              <a:latin typeface="Arial" panose="020B0604020202020204" pitchFamily="34" charset="0"/>
              <a:cs typeface="Arial" panose="020B0604020202020204" pitchFamily="34" charset="0"/>
            </a:endParaRPr>
          </a:p>
        </p:txBody>
      </p:sp>
      <p:sp>
        <p:nvSpPr>
          <p:cNvPr id="59" name="CuadroTexto 58"/>
          <p:cNvSpPr txBox="1"/>
          <p:nvPr/>
        </p:nvSpPr>
        <p:spPr>
          <a:xfrm>
            <a:off x="6102324" y="1849466"/>
            <a:ext cx="1555776" cy="3000821"/>
          </a:xfrm>
          <a:prstGeom prst="rect">
            <a:avLst/>
          </a:prstGeom>
          <a:solidFill>
            <a:schemeClr val="accent6">
              <a:lumMod val="40000"/>
              <a:lumOff val="60000"/>
            </a:schemeClr>
          </a:solidFill>
          <a:ln>
            <a:solidFill>
              <a:schemeClr val="accent6"/>
            </a:solidFill>
          </a:ln>
        </p:spPr>
        <p:txBody>
          <a:bodyPr wrap="square" rtlCol="0">
            <a:spAutoFit/>
          </a:bodyPr>
          <a:lstStyle/>
          <a:p>
            <a:r>
              <a:rPr lang="en-GB" sz="700" b="1" dirty="0">
                <a:solidFill>
                  <a:srgbClr val="0070C0"/>
                </a:solidFill>
                <a:latin typeface="Arial" panose="020B0604020202020204" pitchFamily="34" charset="0"/>
                <a:cs typeface="Arial" panose="020B0604020202020204" pitchFamily="34" charset="0"/>
              </a:rPr>
              <a:t>YOUR DATA PROTECTION SECURITY MANUAL</a:t>
            </a:r>
            <a:endParaRPr lang="es-CO" sz="700" dirty="0">
              <a:solidFill>
                <a:srgbClr val="0070C0"/>
              </a:solidFill>
              <a:latin typeface="Arial" panose="020B0604020202020204" pitchFamily="34" charset="0"/>
              <a:cs typeface="Arial" panose="020B0604020202020204" pitchFamily="34" charset="0"/>
            </a:endParaRPr>
          </a:p>
          <a:p>
            <a:r>
              <a:rPr lang="en-GB" sz="700" b="1" dirty="0">
                <a:solidFill>
                  <a:srgbClr val="0070C0"/>
                </a:solidFill>
                <a:latin typeface="Arial" panose="020B0604020202020204" pitchFamily="34" charset="0"/>
                <a:cs typeface="Arial" panose="020B0604020202020204" pitchFamily="34" charset="0"/>
              </a:rPr>
              <a:t> </a:t>
            </a:r>
            <a:endParaRPr lang="es-CO" sz="700" dirty="0">
              <a:solidFill>
                <a:srgbClr val="0070C0"/>
              </a:solidFill>
              <a:latin typeface="Arial" panose="020B0604020202020204" pitchFamily="34" charset="0"/>
              <a:cs typeface="Arial" panose="020B0604020202020204" pitchFamily="34" charset="0"/>
            </a:endParaRPr>
          </a:p>
          <a:p>
            <a:r>
              <a:rPr lang="en-GB" sz="700" b="1" dirty="0">
                <a:solidFill>
                  <a:srgbClr val="0070C0"/>
                </a:solidFill>
                <a:latin typeface="Arial" panose="020B0604020202020204" pitchFamily="34" charset="0"/>
                <a:cs typeface="Arial" panose="020B0604020202020204" pitchFamily="34" charset="0"/>
              </a:rPr>
              <a:t>Your Data Protection Security Manual is intended as a ‘living document’</a:t>
            </a:r>
            <a:r>
              <a:rPr lang="en-GB" sz="700" dirty="0">
                <a:solidFill>
                  <a:srgbClr val="0070C0"/>
                </a:solidFill>
                <a:latin typeface="Arial" panose="020B0604020202020204" pitchFamily="34" charset="0"/>
                <a:cs typeface="Arial" panose="020B0604020202020204" pitchFamily="34" charset="0"/>
              </a:rPr>
              <a:t>. By that, we mean that Personal Data protection is more than merely having a Manual ‘on the shelf’ – it requires:</a:t>
            </a:r>
            <a:endParaRPr lang="es-CO" sz="700" dirty="0">
              <a:solidFill>
                <a:srgbClr val="0070C0"/>
              </a:solidFill>
              <a:latin typeface="Arial" panose="020B0604020202020204" pitchFamily="34" charset="0"/>
              <a:cs typeface="Arial" panose="020B0604020202020204" pitchFamily="34" charset="0"/>
            </a:endParaRPr>
          </a:p>
          <a:p>
            <a:r>
              <a:rPr lang="en-GB" sz="700" dirty="0">
                <a:solidFill>
                  <a:srgbClr val="0070C0"/>
                </a:solidFill>
                <a:latin typeface="Arial" panose="020B0604020202020204" pitchFamily="34" charset="0"/>
                <a:cs typeface="Arial" panose="020B0604020202020204" pitchFamily="34" charset="0"/>
              </a:rPr>
              <a:t> </a:t>
            </a:r>
            <a:endParaRPr lang="es-CO" sz="700" dirty="0">
              <a:solidFill>
                <a:srgbClr val="0070C0"/>
              </a:solidFill>
              <a:latin typeface="Arial" panose="020B0604020202020204" pitchFamily="34" charset="0"/>
              <a:cs typeface="Arial" panose="020B0604020202020204" pitchFamily="34" charset="0"/>
            </a:endParaRPr>
          </a:p>
          <a:p>
            <a:r>
              <a:rPr lang="en-GB" sz="700" dirty="0">
                <a:solidFill>
                  <a:srgbClr val="0070C0"/>
                </a:solidFill>
                <a:latin typeface="Arial" panose="020B0604020202020204" pitchFamily="34" charset="0"/>
                <a:cs typeface="Arial" panose="020B0604020202020204" pitchFamily="34" charset="0"/>
              </a:rPr>
              <a:t> </a:t>
            </a:r>
            <a:endParaRPr lang="es-CO" sz="700" dirty="0">
              <a:solidFill>
                <a:srgbClr val="0070C0"/>
              </a:solidFill>
              <a:latin typeface="Arial" panose="020B0604020202020204" pitchFamily="34" charset="0"/>
              <a:cs typeface="Arial" panose="020B0604020202020204" pitchFamily="34" charset="0"/>
            </a:endParaRPr>
          </a:p>
          <a:p>
            <a:r>
              <a:rPr lang="en-GB" sz="700" dirty="0">
                <a:solidFill>
                  <a:srgbClr val="0070C0"/>
                </a:solidFill>
                <a:latin typeface="Arial" panose="020B0604020202020204" pitchFamily="34" charset="0"/>
                <a:cs typeface="Arial" panose="020B0604020202020204" pitchFamily="34" charset="0"/>
              </a:rPr>
              <a:t>1. that you and your </a:t>
            </a:r>
            <a:r>
              <a:rPr lang="en-GB" sz="700" b="1" dirty="0">
                <a:solidFill>
                  <a:srgbClr val="0070C0"/>
                </a:solidFill>
                <a:latin typeface="Arial" panose="020B0604020202020204" pitchFamily="34" charset="0"/>
                <a:cs typeface="Arial" panose="020B0604020202020204" pitchFamily="34" charset="0"/>
              </a:rPr>
              <a:t>staff are trained </a:t>
            </a:r>
            <a:r>
              <a:rPr lang="en-GB" sz="700" dirty="0">
                <a:solidFill>
                  <a:srgbClr val="0070C0"/>
                </a:solidFill>
                <a:latin typeface="Arial" panose="020B0604020202020204" pitchFamily="34" charset="0"/>
                <a:cs typeface="Arial" panose="020B0604020202020204" pitchFamily="34" charset="0"/>
              </a:rPr>
              <a:t>to fully understand the importance of protecting the personal data of your clients, suppliers and employees that you collect, treat, may transfer and keep on file, and</a:t>
            </a:r>
            <a:endParaRPr lang="es-CO" sz="700" dirty="0">
              <a:solidFill>
                <a:srgbClr val="0070C0"/>
              </a:solidFill>
              <a:latin typeface="Arial" panose="020B0604020202020204" pitchFamily="34" charset="0"/>
              <a:cs typeface="Arial" panose="020B0604020202020204" pitchFamily="34" charset="0"/>
            </a:endParaRPr>
          </a:p>
          <a:p>
            <a:r>
              <a:rPr lang="en-GB" sz="700" dirty="0">
                <a:solidFill>
                  <a:srgbClr val="0070C0"/>
                </a:solidFill>
                <a:latin typeface="Arial" panose="020B0604020202020204" pitchFamily="34" charset="0"/>
                <a:cs typeface="Arial" panose="020B0604020202020204" pitchFamily="34" charset="0"/>
              </a:rPr>
              <a:t> </a:t>
            </a:r>
            <a:endParaRPr lang="es-CO" sz="700" dirty="0">
              <a:solidFill>
                <a:srgbClr val="0070C0"/>
              </a:solidFill>
              <a:latin typeface="Arial" panose="020B0604020202020204" pitchFamily="34" charset="0"/>
              <a:cs typeface="Arial" panose="020B0604020202020204" pitchFamily="34" charset="0"/>
            </a:endParaRPr>
          </a:p>
          <a:p>
            <a:r>
              <a:rPr lang="en-GB" sz="700" dirty="0">
                <a:solidFill>
                  <a:srgbClr val="0070C0"/>
                </a:solidFill>
                <a:latin typeface="Arial" panose="020B0604020202020204" pitchFamily="34" charset="0"/>
                <a:cs typeface="Arial" panose="020B0604020202020204" pitchFamily="34" charset="0"/>
              </a:rPr>
              <a:t> </a:t>
            </a:r>
            <a:endParaRPr lang="es-CO" sz="700" dirty="0">
              <a:solidFill>
                <a:srgbClr val="0070C0"/>
              </a:solidFill>
              <a:latin typeface="Arial" panose="020B0604020202020204" pitchFamily="34" charset="0"/>
              <a:cs typeface="Arial" panose="020B0604020202020204" pitchFamily="34" charset="0"/>
            </a:endParaRPr>
          </a:p>
          <a:p>
            <a:r>
              <a:rPr lang="en-GB" sz="700" dirty="0">
                <a:solidFill>
                  <a:srgbClr val="0070C0"/>
                </a:solidFill>
                <a:latin typeface="Arial" panose="020B0604020202020204" pitchFamily="34" charset="0"/>
                <a:cs typeface="Arial" panose="020B0604020202020204" pitchFamily="34" charset="0"/>
              </a:rPr>
              <a:t>2. that the </a:t>
            </a:r>
            <a:r>
              <a:rPr lang="en-GB" sz="700" b="1" dirty="0">
                <a:solidFill>
                  <a:srgbClr val="0070C0"/>
                </a:solidFill>
                <a:latin typeface="Arial" panose="020B0604020202020204" pitchFamily="34" charset="0"/>
                <a:cs typeface="Arial" panose="020B0604020202020204" pitchFamily="34" charset="0"/>
              </a:rPr>
              <a:t>contents</a:t>
            </a:r>
            <a:r>
              <a:rPr lang="en-GB" sz="700" dirty="0">
                <a:solidFill>
                  <a:srgbClr val="0070C0"/>
                </a:solidFill>
                <a:latin typeface="Arial" panose="020B0604020202020204" pitchFamily="34" charset="0"/>
                <a:cs typeface="Arial" panose="020B0604020202020204" pitchFamily="34" charset="0"/>
              </a:rPr>
              <a:t> of the Manual are kept </a:t>
            </a:r>
            <a:r>
              <a:rPr lang="en-GB" sz="700" b="1" dirty="0">
                <a:solidFill>
                  <a:srgbClr val="0070C0"/>
                </a:solidFill>
                <a:latin typeface="Arial" panose="020B0604020202020204" pitchFamily="34" charset="0"/>
                <a:cs typeface="Arial" panose="020B0604020202020204" pitchFamily="34" charset="0"/>
              </a:rPr>
              <a:t>up-to-date</a:t>
            </a:r>
            <a:r>
              <a:rPr lang="en-GB" sz="700" dirty="0">
                <a:solidFill>
                  <a:srgbClr val="0070C0"/>
                </a:solidFill>
                <a:latin typeface="Arial" panose="020B0604020202020204" pitchFamily="34" charset="0"/>
                <a:cs typeface="Arial" panose="020B0604020202020204" pitchFamily="34" charset="0"/>
              </a:rPr>
              <a:t>.</a:t>
            </a:r>
            <a:endParaRPr lang="es-CO" sz="700" dirty="0">
              <a:solidFill>
                <a:srgbClr val="0070C0"/>
              </a:solidFill>
              <a:latin typeface="Arial" panose="020B0604020202020204" pitchFamily="34" charset="0"/>
              <a:cs typeface="Arial" panose="020B0604020202020204" pitchFamily="34" charset="0"/>
            </a:endParaRPr>
          </a:p>
          <a:p>
            <a:r>
              <a:rPr lang="en-GB" sz="700" dirty="0">
                <a:solidFill>
                  <a:srgbClr val="0070C0"/>
                </a:solidFill>
                <a:latin typeface="Arial" panose="020B0604020202020204" pitchFamily="34" charset="0"/>
                <a:cs typeface="Arial" panose="020B0604020202020204" pitchFamily="34" charset="0"/>
              </a:rPr>
              <a:t> </a:t>
            </a:r>
            <a:endParaRPr lang="es-CO" sz="700" dirty="0">
              <a:solidFill>
                <a:srgbClr val="0070C0"/>
              </a:solidFill>
              <a:latin typeface="Arial" panose="020B0604020202020204" pitchFamily="34" charset="0"/>
              <a:cs typeface="Arial" panose="020B0604020202020204" pitchFamily="34" charset="0"/>
            </a:endParaRPr>
          </a:p>
          <a:p>
            <a:r>
              <a:rPr lang="en-GB" sz="700" dirty="0">
                <a:solidFill>
                  <a:srgbClr val="0070C0"/>
                </a:solidFill>
                <a:latin typeface="Arial" panose="020B0604020202020204" pitchFamily="34" charset="0"/>
                <a:cs typeface="Arial" panose="020B0604020202020204" pitchFamily="34" charset="0"/>
              </a:rPr>
              <a:t>Without such a commitment from yourself and your staff, </a:t>
            </a:r>
            <a:r>
              <a:rPr lang="en-GB" sz="700" b="1" dirty="0">
                <a:solidFill>
                  <a:srgbClr val="0070C0"/>
                </a:solidFill>
                <a:latin typeface="Arial" panose="020B0604020202020204" pitchFamily="34" charset="0"/>
                <a:cs typeface="Arial" panose="020B0604020202020204" pitchFamily="34" charset="0"/>
              </a:rPr>
              <a:t>you will not be compliant with the law.</a:t>
            </a:r>
            <a:endParaRPr lang="es-CO" sz="700" dirty="0">
              <a:solidFill>
                <a:srgbClr val="0070C0"/>
              </a:solidFill>
              <a:latin typeface="Arial" panose="020B0604020202020204" pitchFamily="34" charset="0"/>
              <a:cs typeface="Arial" panose="020B0604020202020204" pitchFamily="34" charset="0"/>
            </a:endParaRPr>
          </a:p>
          <a:p>
            <a:endParaRPr lang="es-CO" sz="600" dirty="0">
              <a:latin typeface="Arial" panose="020B0604020202020204" pitchFamily="34" charset="0"/>
              <a:cs typeface="Arial" panose="020B0604020202020204" pitchFamily="34" charset="0"/>
            </a:endParaRPr>
          </a:p>
        </p:txBody>
      </p:sp>
      <p:sp>
        <p:nvSpPr>
          <p:cNvPr id="45" name="Llamada rectangular 44"/>
          <p:cNvSpPr/>
          <p:nvPr/>
        </p:nvSpPr>
        <p:spPr>
          <a:xfrm>
            <a:off x="8324277" y="901757"/>
            <a:ext cx="2490154" cy="3245463"/>
          </a:xfrm>
          <a:prstGeom prst="wedgeRectCallout">
            <a:avLst>
              <a:gd name="adj1" fmla="val -81252"/>
              <a:gd name="adj2" fmla="val 18233"/>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CO" dirty="0" smtClean="0">
                <a:solidFill>
                  <a:schemeClr val="tx1"/>
                </a:solidFill>
              </a:rPr>
              <a:t>Se debe permitir el ingreso de uno o mas idiomas (en este caso solos español e ingles), de forma que al escoger el idioma principal y el secundario se puedan ver; para ello se presentaran en 2 columnas si el usuario escogió ver los dos idiomas al tiempo.</a:t>
            </a:r>
            <a:endParaRPr lang="es-CO" dirty="0">
              <a:solidFill>
                <a:schemeClr val="tx1"/>
              </a:solidFill>
            </a:endParaRPr>
          </a:p>
        </p:txBody>
      </p:sp>
    </p:spTree>
    <p:extLst>
      <p:ext uri="{BB962C8B-B14F-4D97-AF65-F5344CB8AC3E}">
        <p14:creationId xmlns:p14="http://schemas.microsoft.com/office/powerpoint/2010/main" val="99729187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3034</TotalTime>
  <Words>1865</Words>
  <Application>Microsoft Office PowerPoint</Application>
  <PresentationFormat>Panorámica</PresentationFormat>
  <Paragraphs>574</Paragraphs>
  <Slides>22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22</vt:i4>
      </vt:variant>
    </vt:vector>
  </HeadingPairs>
  <TitlesOfParts>
    <vt:vector size="26"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Harvey Hernandez</dc:creator>
  <cp:lastModifiedBy>Harvey Hernandez</cp:lastModifiedBy>
  <cp:revision>67</cp:revision>
  <dcterms:created xsi:type="dcterms:W3CDTF">2017-03-11T18:03:35Z</dcterms:created>
  <dcterms:modified xsi:type="dcterms:W3CDTF">2017-07-25T22:46:19Z</dcterms:modified>
</cp:coreProperties>
</file>