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Carm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31CEC1A-CB37-42D0-B23E-6125E993AA23}">
  <a:tblStyle styleId="{431CEC1A-CB37-42D0-B23E-6125E993AA2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rm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581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3581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tito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066800" y="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038600" y="2362200"/>
            <a:ext cx="457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00"/>
              </a:spcBef>
              <a:spcAft>
                <a:spcPts val="0"/>
              </a:spcAft>
              <a:defRPr/>
            </a:lvl1pPr>
            <a:lvl2pPr indent="-201612" lvl="1" marL="62706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/>
            </a:lvl2pPr>
            <a:lvl3pPr indent="-159068" lvl="2" marL="1046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rme"/>
              <a:buNone/>
              <a:defRPr/>
            </a:lvl1pPr>
            <a:lvl2pPr indent="0" lvl="1" marL="457200" rtl="0">
              <a:spcBef>
                <a:spcPts val="0"/>
              </a:spcBef>
              <a:buFont typeface="Carme"/>
              <a:buNone/>
              <a:defRPr/>
            </a:lvl2pPr>
            <a:lvl3pPr indent="0" lvl="2" marL="914400" rtl="0">
              <a:spcBef>
                <a:spcPts val="0"/>
              </a:spcBef>
              <a:buFont typeface="Carme"/>
              <a:buNone/>
              <a:defRPr/>
            </a:lvl3pPr>
            <a:lvl4pPr indent="0" lvl="3" marL="1371600" rtl="0">
              <a:spcBef>
                <a:spcPts val="0"/>
              </a:spcBef>
              <a:buFont typeface="Carme"/>
              <a:buNone/>
              <a:defRPr/>
            </a:lvl4pPr>
            <a:lvl5pPr indent="0" lvl="4" marL="1828800" rtl="0">
              <a:spcBef>
                <a:spcPts val="0"/>
              </a:spcBef>
              <a:buFont typeface="Carme"/>
              <a:buNone/>
              <a:defRPr/>
            </a:lvl5pPr>
            <a:lvl6pPr indent="0" lvl="5" marL="2286000" rtl="0">
              <a:spcBef>
                <a:spcPts val="0"/>
              </a:spcBef>
              <a:buFont typeface="Carme"/>
              <a:buNone/>
              <a:defRPr/>
            </a:lvl6pPr>
            <a:lvl7pPr indent="0" lvl="6" marL="2743200" rtl="0">
              <a:spcBef>
                <a:spcPts val="0"/>
              </a:spcBef>
              <a:buFont typeface="Carme"/>
              <a:buNone/>
              <a:defRPr/>
            </a:lvl7pPr>
            <a:lvl8pPr indent="0" lvl="7" marL="3200400" rtl="0">
              <a:spcBef>
                <a:spcPts val="0"/>
              </a:spcBef>
              <a:buFont typeface="Carme"/>
              <a:buNone/>
              <a:defRPr/>
            </a:lvl8pPr>
            <a:lvl9pPr indent="0" lvl="8" marL="3657600" rtl="0">
              <a:spcBef>
                <a:spcPts val="0"/>
              </a:spcBef>
              <a:buFont typeface="Carme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rme"/>
              <a:buNone/>
              <a:defRPr/>
            </a:lvl1pPr>
            <a:lvl2pPr indent="0" lvl="1" marL="457200" rtl="0">
              <a:spcBef>
                <a:spcPts val="0"/>
              </a:spcBef>
              <a:buFont typeface="Carme"/>
              <a:buNone/>
              <a:defRPr/>
            </a:lvl2pPr>
            <a:lvl3pPr indent="0" lvl="2" marL="914400" rtl="0">
              <a:spcBef>
                <a:spcPts val="0"/>
              </a:spcBef>
              <a:buFont typeface="Carme"/>
              <a:buNone/>
              <a:defRPr/>
            </a:lvl3pPr>
            <a:lvl4pPr indent="0" lvl="3" marL="1371600" rtl="0">
              <a:spcBef>
                <a:spcPts val="0"/>
              </a:spcBef>
              <a:buFont typeface="Carme"/>
              <a:buNone/>
              <a:defRPr/>
            </a:lvl4pPr>
            <a:lvl5pPr indent="0" lvl="4" marL="1828800" rtl="0">
              <a:spcBef>
                <a:spcPts val="0"/>
              </a:spcBef>
              <a:buFont typeface="Carme"/>
              <a:buNone/>
              <a:defRPr/>
            </a:lvl5pPr>
            <a:lvl6pPr indent="0" lvl="5" marL="2286000" rtl="0">
              <a:spcBef>
                <a:spcPts val="0"/>
              </a:spcBef>
              <a:buFont typeface="Carme"/>
              <a:buNone/>
              <a:defRPr/>
            </a:lvl6pPr>
            <a:lvl7pPr indent="0" lvl="6" marL="2743200" rtl="0">
              <a:spcBef>
                <a:spcPts val="0"/>
              </a:spcBef>
              <a:buFont typeface="Carme"/>
              <a:buNone/>
              <a:defRPr/>
            </a:lvl7pPr>
            <a:lvl8pPr indent="0" lvl="7" marL="3200400" rtl="0">
              <a:spcBef>
                <a:spcPts val="0"/>
              </a:spcBef>
              <a:buFont typeface="Carme"/>
              <a:buNone/>
              <a:defRPr/>
            </a:lvl8pPr>
            <a:lvl9pPr indent="0" lvl="8" marL="3657600" rtl="0">
              <a:spcBef>
                <a:spcPts val="0"/>
              </a:spcBef>
              <a:buFont typeface="Carme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rme"/>
              <a:buNone/>
              <a:defRPr/>
            </a:lvl1pPr>
            <a:lvl2pPr indent="0" lvl="1" marL="457200" rtl="0">
              <a:spcBef>
                <a:spcPts val="0"/>
              </a:spcBef>
              <a:buFont typeface="Carme"/>
              <a:buNone/>
              <a:defRPr/>
            </a:lvl2pPr>
            <a:lvl3pPr indent="0" lvl="2" marL="914400" rtl="0">
              <a:spcBef>
                <a:spcPts val="0"/>
              </a:spcBef>
              <a:buFont typeface="Carme"/>
              <a:buNone/>
              <a:defRPr/>
            </a:lvl3pPr>
            <a:lvl4pPr indent="0" lvl="3" marL="1371600" rtl="0">
              <a:spcBef>
                <a:spcPts val="0"/>
              </a:spcBef>
              <a:buFont typeface="Carme"/>
              <a:buNone/>
              <a:defRPr/>
            </a:lvl4pPr>
            <a:lvl5pPr indent="0" lvl="4" marL="1828800" rtl="0">
              <a:spcBef>
                <a:spcPts val="0"/>
              </a:spcBef>
              <a:buFont typeface="Carme"/>
              <a:buNone/>
              <a:defRPr/>
            </a:lvl5pPr>
            <a:lvl6pPr indent="0" lvl="5" marL="2286000" rtl="0">
              <a:spcBef>
                <a:spcPts val="0"/>
              </a:spcBef>
              <a:buFont typeface="Carme"/>
              <a:buNone/>
              <a:defRPr/>
            </a:lvl6pPr>
            <a:lvl7pPr indent="0" lvl="6" marL="2743200" rtl="0">
              <a:spcBef>
                <a:spcPts val="0"/>
              </a:spcBef>
              <a:buFont typeface="Carme"/>
              <a:buNone/>
              <a:defRPr/>
            </a:lvl7pPr>
            <a:lvl8pPr indent="0" lvl="7" marL="3200400" rtl="0">
              <a:spcBef>
                <a:spcPts val="0"/>
              </a:spcBef>
              <a:buFont typeface="Carme"/>
              <a:buNone/>
              <a:defRPr/>
            </a:lvl8pPr>
            <a:lvl9pPr indent="0" lvl="8" marL="3657600" rtl="0">
              <a:spcBef>
                <a:spcPts val="0"/>
              </a:spcBef>
              <a:buFont typeface="Carme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1219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l">
              <a:spcBef>
                <a:spcPts val="480"/>
              </a:spcBef>
              <a:spcAft>
                <a:spcPts val="0"/>
              </a:spcAft>
              <a:defRPr/>
            </a:lvl1pPr>
            <a:lvl2pPr indent="-201612" lvl="1" marL="627063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Char char="●"/>
              <a:defRPr/>
            </a:lvl2pPr>
            <a:lvl3pPr indent="-159068" lvl="2" marL="104616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Contenut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1219200"/>
            <a:ext cx="40385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876800" y="1219200"/>
            <a:ext cx="40385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olo verticale e tes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 rot="5400000">
            <a:off x="4838699" y="2019300"/>
            <a:ext cx="609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x="647700" y="38100"/>
            <a:ext cx="6096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l">
              <a:spcBef>
                <a:spcPts val="480"/>
              </a:spcBef>
              <a:spcAft>
                <a:spcPts val="0"/>
              </a:spcAft>
              <a:defRPr/>
            </a:lvl1pPr>
            <a:lvl2pPr indent="-201612" lvl="1" marL="627063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Char char="●"/>
              <a:defRPr/>
            </a:lvl2pPr>
            <a:lvl3pPr indent="-159068" lvl="2" marL="104616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362199" y="-457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l">
              <a:spcBef>
                <a:spcPts val="480"/>
              </a:spcBef>
              <a:spcAft>
                <a:spcPts val="0"/>
              </a:spcAft>
              <a:defRPr/>
            </a:lvl1pPr>
            <a:lvl2pPr indent="-201612" lvl="1" marL="627063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Char char="●"/>
              <a:defRPr/>
            </a:lvl2pPr>
            <a:lvl3pPr indent="-159068" lvl="2" marL="104616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rme"/>
              <a:buNone/>
              <a:defRPr/>
            </a:lvl1pPr>
            <a:lvl2pPr indent="0" lvl="1" marL="457200" rtl="0">
              <a:spcBef>
                <a:spcPts val="0"/>
              </a:spcBef>
              <a:buFont typeface="Carme"/>
              <a:buNone/>
              <a:defRPr/>
            </a:lvl2pPr>
            <a:lvl3pPr indent="0" lvl="2" marL="914400" rtl="0">
              <a:spcBef>
                <a:spcPts val="0"/>
              </a:spcBef>
              <a:buFont typeface="Carme"/>
              <a:buNone/>
              <a:defRPr/>
            </a:lvl3pPr>
            <a:lvl4pPr indent="0" lvl="3" marL="1371600" rtl="0">
              <a:spcBef>
                <a:spcPts val="0"/>
              </a:spcBef>
              <a:buFont typeface="Carme"/>
              <a:buNone/>
              <a:defRPr/>
            </a:lvl4pPr>
            <a:lvl5pPr indent="0" lvl="4" marL="1828800" rtl="0">
              <a:spcBef>
                <a:spcPts val="0"/>
              </a:spcBef>
              <a:buFont typeface="Carme"/>
              <a:buNone/>
              <a:defRPr/>
            </a:lvl5pPr>
            <a:lvl6pPr indent="0" lvl="5" marL="2286000" rtl="0">
              <a:spcBef>
                <a:spcPts val="0"/>
              </a:spcBef>
              <a:buFont typeface="Carme"/>
              <a:buNone/>
              <a:defRPr/>
            </a:lvl6pPr>
            <a:lvl7pPr indent="0" lvl="6" marL="2743200" rtl="0">
              <a:spcBef>
                <a:spcPts val="0"/>
              </a:spcBef>
              <a:buFont typeface="Carme"/>
              <a:buNone/>
              <a:defRPr/>
            </a:lvl7pPr>
            <a:lvl8pPr indent="0" lvl="7" marL="3200400" rtl="0">
              <a:spcBef>
                <a:spcPts val="0"/>
              </a:spcBef>
              <a:buFont typeface="Carme"/>
              <a:buNone/>
              <a:defRPr/>
            </a:lvl8pPr>
            <a:lvl9pPr indent="0" lvl="8" marL="3657600" rtl="0">
              <a:spcBef>
                <a:spcPts val="0"/>
              </a:spcBef>
              <a:buFont typeface="Carme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rme"/>
              <a:buNone/>
              <a:defRPr/>
            </a:lvl1pPr>
            <a:lvl2pPr indent="0" lvl="1" marL="457200" rtl="0">
              <a:spcBef>
                <a:spcPts val="0"/>
              </a:spcBef>
              <a:buFont typeface="Carme"/>
              <a:buNone/>
              <a:defRPr/>
            </a:lvl2pPr>
            <a:lvl3pPr indent="0" lvl="2" marL="914400" rtl="0">
              <a:spcBef>
                <a:spcPts val="0"/>
              </a:spcBef>
              <a:buFont typeface="Carme"/>
              <a:buNone/>
              <a:defRPr/>
            </a:lvl3pPr>
            <a:lvl4pPr indent="0" lvl="3" marL="1371600" rtl="0">
              <a:spcBef>
                <a:spcPts val="0"/>
              </a:spcBef>
              <a:buFont typeface="Carme"/>
              <a:buNone/>
              <a:defRPr/>
            </a:lvl4pPr>
            <a:lvl5pPr indent="0" lvl="4" marL="1828800" rtl="0">
              <a:spcBef>
                <a:spcPts val="0"/>
              </a:spcBef>
              <a:buFont typeface="Carme"/>
              <a:buNone/>
              <a:defRPr/>
            </a:lvl5pPr>
            <a:lvl6pPr indent="0" lvl="5" marL="2286000" rtl="0">
              <a:spcBef>
                <a:spcPts val="0"/>
              </a:spcBef>
              <a:buFont typeface="Carme"/>
              <a:buNone/>
              <a:defRPr/>
            </a:lvl6pPr>
            <a:lvl7pPr indent="0" lvl="6" marL="2743200" rtl="0">
              <a:spcBef>
                <a:spcPts val="0"/>
              </a:spcBef>
              <a:buFont typeface="Carme"/>
              <a:buNone/>
              <a:defRPr/>
            </a:lvl7pPr>
            <a:lvl8pPr indent="0" lvl="7" marL="3200400" rtl="0">
              <a:spcBef>
                <a:spcPts val="0"/>
              </a:spcBef>
              <a:buFont typeface="Carme"/>
              <a:buNone/>
              <a:defRPr/>
            </a:lvl8pPr>
            <a:lvl9pPr indent="0" lvl="8" marL="3657600" rtl="0">
              <a:spcBef>
                <a:spcPts val="0"/>
              </a:spcBef>
              <a:buFont typeface="Carme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1500187" y="1708150"/>
            <a:ext cx="7648575" cy="0"/>
          </a:xfrm>
          <a:prstGeom prst="straightConnector1">
            <a:avLst/>
          </a:prstGeom>
          <a:noFill/>
          <a:ln cap="sq" cmpd="sng" w="127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8731250" y="6556375"/>
            <a:ext cx="195261" cy="227012"/>
          </a:xfrm>
          <a:prstGeom prst="rightArrow">
            <a:avLst>
              <a:gd fmla="val 7818" name="adj1"/>
              <a:gd fmla="val 50000" name="adj2"/>
            </a:avLst>
          </a:prstGeom>
          <a:solidFill>
            <a:schemeClr val="lt1"/>
          </a:solidFill>
          <a:ln cap="sq" cmpd="sng" w="127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1066800" y="5867400"/>
            <a:ext cx="8077199" cy="9905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5E9E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0" y="5867400"/>
            <a:ext cx="1066799" cy="9905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5E9E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0" y="0"/>
            <a:ext cx="1066799" cy="5867400"/>
          </a:xfrm>
          <a:prstGeom prst="rect">
            <a:avLst/>
          </a:prstGeom>
          <a:gradFill>
            <a:gsLst>
              <a:gs pos="0">
                <a:srgbClr val="F9FCFF">
                  <a:alpha val="0"/>
                </a:srgbClr>
              </a:gs>
              <a:gs pos="100000">
                <a:srgbClr val="5E9E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5" name="Shape 15"/>
          <p:cNvSpPr txBox="1"/>
          <p:nvPr/>
        </p:nvSpPr>
        <p:spPr>
          <a:xfrm rot="5400000">
            <a:off x="-3094037" y="3154362"/>
            <a:ext cx="6858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9EFF"/>
              </a:buClr>
              <a:buSzPct val="25000"/>
              <a:buFont typeface="Carme"/>
              <a:buNone/>
            </a:pPr>
            <a:r>
              <a:rPr b="0" i="0" lang="en-US" sz="2400" u="none" cap="none" strike="noStrike">
                <a:solidFill>
                  <a:srgbClr val="5E9EFF"/>
                </a:solidFill>
                <a:latin typeface="Carme"/>
                <a:ea typeface="Carme"/>
                <a:cs typeface="Carme"/>
                <a:sym typeface="Carme"/>
              </a:rPr>
              <a:t>Human-Computer Interaction</a:t>
            </a: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85800" y="1219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defRPr/>
            </a:lvl1pPr>
            <a:lvl2pPr indent="-201612" lvl="1" marL="62706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/>
            </a:lvl2pPr>
            <a:lvl3pPr indent="-159068" lvl="2" marL="1046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066800" y="5867400"/>
            <a:ext cx="8077199" cy="9905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5E9E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1219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defRPr/>
            </a:lvl1pPr>
            <a:lvl2pPr indent="-201612" lvl="1" marL="62706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/>
            </a:lvl2pPr>
            <a:lvl3pPr indent="-159068" lvl="2" marL="1046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arme"/>
              <a:buChar char="•"/>
              <a:defRPr/>
            </a:lvl4pPr>
            <a:lvl5pPr indent="-127000" lvl="4" marL="20193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5pPr>
            <a:lvl6pPr indent="-127000" lvl="5" marL="24765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6pPr>
            <a:lvl7pPr indent="-127000" lvl="6" marL="29337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7pPr>
            <a:lvl8pPr indent="-127000" lvl="7" marL="33909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8pPr>
            <a:lvl9pPr indent="-127000" lvl="8" marL="38481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Carme"/>
              <a:buChar char="–"/>
              <a:defRPr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0" y="5867400"/>
            <a:ext cx="1066799" cy="9905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5E9E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0" y="0"/>
            <a:ext cx="1066799" cy="5867400"/>
          </a:xfrm>
          <a:prstGeom prst="rect">
            <a:avLst/>
          </a:prstGeom>
          <a:gradFill>
            <a:gsLst>
              <a:gs pos="0">
                <a:srgbClr val="F9FCFF">
                  <a:alpha val="0"/>
                </a:srgbClr>
              </a:gs>
              <a:gs pos="100000">
                <a:srgbClr val="5E9E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8" name="Shape 28"/>
          <p:cNvSpPr txBox="1"/>
          <p:nvPr/>
        </p:nvSpPr>
        <p:spPr>
          <a:xfrm rot="5400000">
            <a:off x="-3094037" y="3154362"/>
            <a:ext cx="6858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9EFF"/>
              </a:buClr>
              <a:buSzPct val="25000"/>
              <a:buFont typeface="Carme"/>
              <a:buNone/>
            </a:pPr>
            <a:r>
              <a:rPr b="0" i="0" lang="en-US" sz="2400" u="none" cap="none" strike="noStrike">
                <a:solidFill>
                  <a:srgbClr val="5E9EFF"/>
                </a:solidFill>
                <a:latin typeface="Carme"/>
                <a:ea typeface="Carme"/>
                <a:cs typeface="Carme"/>
                <a:sym typeface="Carme"/>
              </a:rPr>
              <a:t>Human-Computer Interaction</a:t>
            </a:r>
          </a:p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drea.sghedoni4@studio.unibo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andrea.sghedoni@studio.unibo.it" TargetMode="External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ndrea.sghedoni@studio.unibo.it" TargetMode="External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ndrea.sghedoni@studio.unibo.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ndrea.sghedoni@studio.unibo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drea.sghedoni@studio.unibo.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ndrea.sghedoni@studio.unibo.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drea.sghedoni@studio.unibo.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drea.sghedoni@studio.unibo.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andrea.sghedoni@studio.unibo.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andrea.sghedoni@studio.unibo.it" TargetMode="External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andrea.sghedoni@studio.unibo.it" TargetMode="External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ndrea.sghedoni@studio.unibo.it" TargetMode="External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054800" y="-216175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rIns="92075" tIns="460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40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Interazione Persona Computer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i="1" lang="en-US" sz="40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CookApp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562800" y="2266125"/>
            <a:ext cx="80184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Andrea Sghedoni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2000" u="sng">
                <a:solidFill>
                  <a:srgbClr val="4A86E8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Alma Mater Studiorum - Università degli Studi di Bologna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Febbraio 2016 - A.A. 2015/2016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2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Wireframe Preparazione location evento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12884" r="12727" t="0"/>
          <a:stretch/>
        </p:blipFill>
        <p:spPr>
          <a:xfrm>
            <a:off x="1399475" y="1148625"/>
            <a:ext cx="6802249" cy="4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4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Wireframe Discussioni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13048" r="12729" t="0"/>
          <a:stretch/>
        </p:blipFill>
        <p:spPr>
          <a:xfrm>
            <a:off x="1407450" y="1148625"/>
            <a:ext cx="6786297" cy="4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Testing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graphicFrame>
        <p:nvGraphicFramePr>
          <p:cNvPr id="206" name="Shape 206"/>
          <p:cNvGraphicFramePr/>
          <p:nvPr/>
        </p:nvGraphicFramePr>
        <p:xfrm>
          <a:off x="952500" y="149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{431CEC1A-CB37-42D0-B23E-6125E993AA23}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900" u="sng">
                          <a:solidFill>
                            <a:srgbClr val="336699"/>
                          </a:solidFill>
                        </a:rPr>
                        <a:t>ET</a:t>
                      </a:r>
                      <a:r>
                        <a:rPr b="1" lang="en-US" sz="900" u="sng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À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900" u="sng">
                          <a:solidFill>
                            <a:srgbClr val="336699"/>
                          </a:solidFill>
                        </a:rPr>
                        <a:t>SESSO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900" u="sng">
                          <a:solidFill>
                            <a:srgbClr val="336699"/>
                          </a:solidFill>
                        </a:rPr>
                        <a:t>CAPACIT</a:t>
                      </a:r>
                      <a:r>
                        <a:rPr b="1" lang="en-US" sz="900" u="sng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À INFORMATICHE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900" u="sng">
                          <a:solidFill>
                            <a:srgbClr val="336699"/>
                          </a:solidFill>
                        </a:rPr>
                        <a:t>INTERESSE CULINARIO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36699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>
            <a:off x="1154100" y="4730525"/>
            <a:ext cx="7761300" cy="4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36699"/>
                </a:solidFill>
              </a:rPr>
              <a:t>*  Scale da 1 a 5, dove 1 è “molto basso” e 5 “molto alto”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Conclusioni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1768500"/>
            <a:ext cx="8229600" cy="3320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Interazione con possibili utenti e confronto diretto con loro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Analisi dei risultati e correzione degli errori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Rispetto delle linee guida come prerequisito progettuale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Soddisfazione dei Tester nell’usabilità e nelle funzionalità che verrebbero fornite da </a:t>
            </a:r>
            <a:r>
              <a:rPr i="1" lang="en-US" sz="1800">
                <a:solidFill>
                  <a:srgbClr val="336699"/>
                </a:solidFill>
              </a:rPr>
              <a:t>CookApp</a:t>
            </a:r>
            <a:r>
              <a:rPr lang="en-US" sz="1800">
                <a:solidFill>
                  <a:srgbClr val="336699"/>
                </a:solidFill>
              </a:rPr>
              <a:t>, qualora fosse sul mercato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Nel caso in cui CookApp abbia un discreto successo sul mercato si potrebbero prendere in considerazione sviluppi futuri come app native, versioni straniere, percepire gusti utente ecc ecc...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In</a:t>
            </a: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dice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74575" y="978600"/>
            <a:ext cx="7623300" cy="4900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Cos’è </a:t>
            </a:r>
            <a:r>
              <a:rPr i="1" lang="en-US" sz="1700">
                <a:solidFill>
                  <a:srgbClr val="336699"/>
                </a:solidFill>
              </a:rPr>
              <a:t>CookApp</a:t>
            </a:r>
            <a:r>
              <a:rPr lang="en-US" sz="1700">
                <a:solidFill>
                  <a:srgbClr val="336699"/>
                </a:solidFill>
              </a:rPr>
              <a:t>?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Analisi etnografica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Mobile WebApp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Linee guida della progettazione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Wireframe</a:t>
            </a:r>
          </a:p>
          <a:p>
            <a:pPr indent="-33655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Homepage</a:t>
            </a:r>
          </a:p>
          <a:p>
            <a:pPr indent="-33655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Smartphone</a:t>
            </a:r>
          </a:p>
          <a:p>
            <a:pPr indent="-33655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Preparazione ricetta</a:t>
            </a:r>
          </a:p>
          <a:p>
            <a:pPr indent="-33655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Preparazione location evento</a:t>
            </a:r>
          </a:p>
          <a:p>
            <a:pPr indent="-33655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Discussioni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Testing</a:t>
            </a:r>
          </a:p>
          <a:p>
            <a:pPr indent="-33655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700">
                <a:solidFill>
                  <a:srgbClr val="336699"/>
                </a:solidFill>
              </a:rPr>
              <a:t>Conclusioni</a:t>
            </a:r>
          </a:p>
          <a:p>
            <a:pPr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Cos’è </a:t>
            </a:r>
            <a:r>
              <a:rPr b="1" i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CookApp</a:t>
            </a: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1951800"/>
            <a:ext cx="8229600" cy="2954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-US" sz="2100">
                <a:solidFill>
                  <a:srgbClr val="336699"/>
                </a:solidFill>
              </a:rPr>
              <a:t>CookApp</a:t>
            </a:r>
            <a:r>
              <a:rPr lang="en-US" sz="2100">
                <a:solidFill>
                  <a:srgbClr val="336699"/>
                </a:solidFill>
              </a:rPr>
              <a:t> è un’applicazione software che opera nel tema culinario. 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00">
                <a:solidFill>
                  <a:srgbClr val="336699"/>
                </a:solidFill>
              </a:rPr>
              <a:t>Deve essere intesa come una guida interattiva alla preparazione completa di un evento e/o di un pasto. Il software dovrà essere adattabile all’utente, alle sue competenze ed alla sua preferenze.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00">
                <a:solidFill>
                  <a:srgbClr val="336699"/>
                </a:solidFill>
              </a:rPr>
              <a:t>Lo scopo principale è accompagnare passo dopo passo l’utente in tutte le fasi della preparazione, dal reperimento degli ingredienti, alla preparazione della ricetta, fino all’allestimento della tavola e della location.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Analisi etnografica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27675" y="1930200"/>
            <a:ext cx="7666199" cy="2997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Età:  16 - 60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Sesso:  entrambi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Persone interessate al tema culinario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Persone che necessitano di cucinare e/o organizzare eventi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Minime competenze informatiche per accedere ai contenuti in rete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Nessuna competenza culinaria in particolare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Mobile WebApp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90475" y="2521500"/>
            <a:ext cx="6482100" cy="181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Disponibilità su qualsiasi tipo di device mobile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Tablet individuato come dispositivo ottimale per CookApp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Connessione 3G/4G come prerequisito fondamentale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Nessuna necessità di scaricare app da store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Linee guida della progettazione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58625" y="2109450"/>
            <a:ext cx="7623300" cy="26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Barra del menù esplicativa e sempre presente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Orientare l’utente all’interno di </a:t>
            </a:r>
            <a:r>
              <a:rPr i="1" lang="en-US" sz="1800">
                <a:solidFill>
                  <a:srgbClr val="336699"/>
                </a:solidFill>
              </a:rPr>
              <a:t>CookApp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Fornire filtri per minimizzare il tempo di ricerca del risultato atteso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Chiara organizzazione dei contenuti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Possibilità di tornare alla Homepage in qualsiasi momento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1800">
                <a:solidFill>
                  <a:srgbClr val="336699"/>
                </a:solidFill>
              </a:rPr>
              <a:t>Minimizzare il carico della memoria dell’utente</a:t>
            </a:r>
          </a:p>
          <a:p>
            <a:pPr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Wireframe Homepage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12884" r="12727" t="0"/>
          <a:stretch/>
        </p:blipFill>
        <p:spPr>
          <a:xfrm>
            <a:off x="1170875" y="1116750"/>
            <a:ext cx="6802249" cy="4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Wireframe Smartphone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22960" r="23229" t="0"/>
          <a:stretch/>
        </p:blipFill>
        <p:spPr>
          <a:xfrm>
            <a:off x="970900" y="1003725"/>
            <a:ext cx="2190400" cy="4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0" l="23207" r="23356" t="0"/>
          <a:stretch/>
        </p:blipFill>
        <p:spPr>
          <a:xfrm>
            <a:off x="3476800" y="988302"/>
            <a:ext cx="2190400" cy="441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6">
            <a:alphaModFix/>
          </a:blip>
          <a:srcRect b="0" l="23062" r="23277" t="0"/>
          <a:stretch/>
        </p:blipFill>
        <p:spPr>
          <a:xfrm>
            <a:off x="6006500" y="927200"/>
            <a:ext cx="2260475" cy="45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038600" y="5466150"/>
            <a:ext cx="2055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solidFill>
                  <a:srgbClr val="336699"/>
                </a:solidFill>
              </a:rPr>
              <a:t>Accompagnamento Spesa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544500" y="5466150"/>
            <a:ext cx="23568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336699"/>
                </a:solidFill>
              </a:rPr>
              <a:t>Rilevazione QR Code prodotto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109237" y="5466150"/>
            <a:ext cx="2055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336699"/>
                </a:solidFill>
              </a:rPr>
              <a:t>Risultato della rilevazione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685800" y="6400800"/>
            <a:ext cx="82296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Andrea Sghedoni   </a:t>
            </a:r>
            <a:r>
              <a:rPr lang="en-US" sz="1200" u="sng">
                <a:solidFill>
                  <a:srgbClr val="0000FF"/>
                </a:solidFill>
                <a:latin typeface="Carme"/>
                <a:ea typeface="Carme"/>
                <a:cs typeface="Carme"/>
                <a:sym typeface="Carme"/>
                <a:hlinkClick r:id="rId3"/>
              </a:rPr>
              <a:t>andrea.sghedoni4@studio.unibo.it</a:t>
            </a:r>
            <a:r>
              <a:rPr lang="en-US" sz="1200">
                <a:solidFill>
                  <a:srgbClr val="336699"/>
                </a:solidFill>
                <a:latin typeface="Carme"/>
                <a:ea typeface="Carme"/>
                <a:cs typeface="Carme"/>
                <a:sym typeface="Carme"/>
              </a:rPr>
              <a:t>                                                           	 		    HCI - CookApp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6858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rme"/>
              <a:buNone/>
            </a:pPr>
            <a:r>
              <a:rPr b="1" lang="en-US" sz="3600" u="sng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rPr>
              <a:t>Wireframe Preparazione ricetta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336699"/>
                </a:solidFill>
              </a:rPr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12616" r="12817" t="0"/>
          <a:stretch/>
        </p:blipFill>
        <p:spPr>
          <a:xfrm>
            <a:off x="1162912" y="1148625"/>
            <a:ext cx="6818175" cy="4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IPC02">
  <a:themeElements>
    <a:clrScheme name="">
      <a:dk1>
        <a:srgbClr val="666699"/>
      </a:dk1>
      <a:lt1>
        <a:srgbClr val="FFFFFF"/>
      </a:lt1>
      <a:dk2>
        <a:srgbClr val="333399"/>
      </a:dk2>
      <a:lt2>
        <a:srgbClr val="CBCBCB"/>
      </a:lt2>
      <a:accent1>
        <a:srgbClr val="B2B2B2"/>
      </a:accent1>
      <a:accent2>
        <a:srgbClr val="EAEAEA"/>
      </a:accent2>
      <a:accent3>
        <a:srgbClr val="FFFFFF"/>
      </a:accent3>
      <a:accent4>
        <a:srgbClr val="565682"/>
      </a:accent4>
      <a:accent5>
        <a:srgbClr val="D5D5D5"/>
      </a:accent5>
      <a:accent6>
        <a:srgbClr val="D4D4D4"/>
      </a:accent6>
      <a:hlink>
        <a:srgbClr val="B2B2B2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PC02">
  <a:themeElements>
    <a:clrScheme name="">
      <a:dk1>
        <a:srgbClr val="666699"/>
      </a:dk1>
      <a:lt1>
        <a:srgbClr val="FFFFFF"/>
      </a:lt1>
      <a:dk2>
        <a:srgbClr val="333399"/>
      </a:dk2>
      <a:lt2>
        <a:srgbClr val="CBCBCB"/>
      </a:lt2>
      <a:accent1>
        <a:srgbClr val="B2B2B2"/>
      </a:accent1>
      <a:accent2>
        <a:srgbClr val="EAEAEA"/>
      </a:accent2>
      <a:accent3>
        <a:srgbClr val="FFFFFF"/>
      </a:accent3>
      <a:accent4>
        <a:srgbClr val="565682"/>
      </a:accent4>
      <a:accent5>
        <a:srgbClr val="D5D5D5"/>
      </a:accent5>
      <a:accent6>
        <a:srgbClr val="D4D4D4"/>
      </a:accent6>
      <a:hlink>
        <a:srgbClr val="B2B2B2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