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Configuración Broker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V</a:t>
            </a:r>
          </a:p>
        </p:txBody>
      </p:sp>
      <p:sp>
        <p:nvSpPr>
          <p:cNvPr id="181" name="Shape 181"/>
          <p:cNvSpPr/>
          <p:nvPr>
            <p:ph type="body" sz="half" idx="1"/>
          </p:nvPr>
        </p:nvSpPr>
        <p:spPr>
          <a:xfrm>
            <a:off x="499630" y="2362200"/>
            <a:ext cx="12005540" cy="3220747"/>
          </a:xfrm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 startAt="1"/>
            </a:pPr>
            <a:r>
              <a:t>Tengo 450 GB de disco por broker:</a:t>
            </a:r>
          </a:p>
          <a:p>
            <a:pPr lvl="1"/>
            <a:r>
              <a:t>Recomendable dejar algo de espacio reservado para el sistema. Por ejemplo: 50GB</a:t>
            </a:r>
          </a:p>
          <a:p>
            <a:pPr lvl="1"/>
            <a:r>
              <a:t>(450GB - 50GB) / 80 logs por broker = </a:t>
            </a:r>
            <a:r>
              <a:rPr b="1"/>
              <a:t>5GB por log.</a:t>
            </a:r>
          </a:p>
        </p:txBody>
      </p:sp>
      <p:sp>
        <p:nvSpPr>
          <p:cNvPr id="182" name="Shape 182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593529" y="5779796"/>
            <a:ext cx="11817742" cy="319033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80000"/>
              </a:lnSpc>
              <a:defRPr sz="3300"/>
            </a:pPr>
            <a:r>
              <a:t>log.cleaner.enable=true</a:t>
            </a:r>
          </a:p>
          <a:p>
            <a:pPr algn="l">
              <a:lnSpc>
                <a:spcPct val="80000"/>
              </a:lnSpc>
              <a:spcBef>
                <a:spcPts val="2400"/>
              </a:spcBef>
              <a:defRPr sz="3300"/>
            </a:pPr>
            <a:r>
              <a:t>log.retention.bytes=5368709120</a:t>
            </a:r>
          </a:p>
          <a:p>
            <a:pPr algn="l">
              <a:lnSpc>
                <a:spcPct val="80000"/>
              </a:lnSpc>
              <a:spcBef>
                <a:spcPts val="2400"/>
              </a:spcBef>
              <a:defRPr sz="3300"/>
            </a:pPr>
            <a:r>
              <a:t>log.segment.bytes=1073741824</a:t>
            </a:r>
          </a:p>
          <a:p>
            <a:pPr algn="l">
              <a:lnSpc>
                <a:spcPct val="80000"/>
              </a:lnSpc>
              <a:spcBef>
                <a:spcPts val="2400"/>
              </a:spcBef>
              <a:defRPr sz="3300"/>
            </a:pPr>
            <a:r>
              <a:t>log.retention.check.interval.ms=30000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VI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499630" y="2362200"/>
            <a:ext cx="12005540" cy="6553200"/>
          </a:xfrm>
          <a:prstGeom prst="rect">
            <a:avLst/>
          </a:prstGeom>
        </p:spPr>
        <p:txBody>
          <a:bodyPr/>
          <a:lstStyle/>
          <a:p>
            <a:pPr/>
            <a:r>
              <a:t>Con la configuración que hemos aplicado conseguiremos:</a:t>
            </a:r>
          </a:p>
          <a:p>
            <a:pPr lvl="1">
              <a:buClrTx/>
              <a:buSzPct val="75000"/>
              <a:buFontTx/>
              <a:buChar char="•"/>
            </a:pPr>
            <a:r>
              <a:t>Activar el servicio de política de limpiado.</a:t>
            </a:r>
          </a:p>
          <a:p>
            <a:pPr lvl="1">
              <a:buClrTx/>
              <a:buSzPct val="75000"/>
              <a:buFontTx/>
              <a:buChar char="•"/>
            </a:pPr>
            <a:r>
              <a:t>Almacenar hasta 5 ficheros de log por partición de 1GB cada uno.</a:t>
            </a:r>
          </a:p>
          <a:p>
            <a:pPr lvl="1">
              <a:buClrTx/>
              <a:buSzPct val="75000"/>
              <a:buFontTx/>
              <a:buChar char="•"/>
            </a:pPr>
            <a:r>
              <a:t>Verificar si existe algún log para borrar cada 30 segundos.</a:t>
            </a:r>
          </a:p>
        </p:txBody>
      </p:sp>
      <p:sp>
        <p:nvSpPr>
          <p:cNvPr id="188" name="Shape 188"/>
          <p:cNvSpPr/>
          <p:nvPr>
            <p:ph type="sldNum" sz="quarter" idx="4294967295"/>
          </p:nvPr>
        </p:nvSpPr>
        <p:spPr>
          <a:xfrm>
            <a:off x="6330850" y="9258300"/>
            <a:ext cx="330400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VII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99630" y="2362200"/>
            <a:ext cx="12005540" cy="6629400"/>
          </a:xfrm>
          <a:prstGeom prst="rect">
            <a:avLst/>
          </a:prstGeom>
        </p:spPr>
        <p:txBody>
          <a:bodyPr/>
          <a:lstStyle/>
          <a:p>
            <a:pPr marL="660400" indent="-660400">
              <a:buClrTx/>
              <a:buSzPct val="100000"/>
              <a:buFontTx/>
              <a:buAutoNum type="arabicPeriod" startAt="2"/>
            </a:pPr>
            <a:r>
              <a:t>Quiero almacenar 1 semana de datos.</a:t>
            </a:r>
          </a:p>
          <a:p>
            <a:pPr lvl="1"/>
            <a:r>
              <a:t>En esta suposición tenemos que saber la cantidad de datos que esperamos recibir: 100 eventos / segundo.</a:t>
            </a:r>
          </a:p>
          <a:p>
            <a:pPr lvl="1"/>
            <a:r>
              <a:t>Sabemos que 1 evento de media tiene 2048 bytes.</a:t>
            </a:r>
          </a:p>
          <a:p>
            <a:pPr lvl="1"/>
            <a:r>
              <a:t>1 segundo = 2048 bytes * 100 eventos = </a:t>
            </a:r>
            <a:r>
              <a:rPr b="1"/>
              <a:t>204800 bytes</a:t>
            </a:r>
            <a:endParaRPr b="1"/>
          </a:p>
          <a:p>
            <a:pPr lvl="1"/>
            <a:r>
              <a:t>1 semana = 7 días * 24 horas * 3600 seg = </a:t>
            </a:r>
            <a:r>
              <a:rPr b="1"/>
              <a:t>604800 seg</a:t>
            </a:r>
            <a:endParaRPr b="1"/>
          </a:p>
          <a:p>
            <a:pPr lvl="1"/>
            <a:r>
              <a:t>En una semana generamos 204800 * 604800 = 123.863.040.000 bytes ≈ </a:t>
            </a:r>
            <a:r>
              <a:rPr b="1"/>
              <a:t>120GB</a:t>
            </a:r>
          </a:p>
        </p:txBody>
      </p:sp>
      <p:sp>
        <p:nvSpPr>
          <p:cNvPr id="193" name="Shape 19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VIII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99630" y="2362200"/>
            <a:ext cx="12005540" cy="3462266"/>
          </a:xfrm>
          <a:prstGeom prst="rect">
            <a:avLst/>
          </a:prstGeom>
        </p:spPr>
        <p:txBody>
          <a:bodyPr/>
          <a:lstStyle/>
          <a:p>
            <a:pPr marL="594359" indent="-594359" defTabSz="525779">
              <a:spcBef>
                <a:spcPts val="2100"/>
              </a:spcBef>
              <a:buClrTx/>
              <a:buSzPct val="100000"/>
              <a:buFontTx/>
              <a:buAutoNum type="arabicPeriod" startAt="2"/>
              <a:defRPr sz="3239"/>
            </a:pPr>
            <a:r>
              <a:t>Después del calculo sabemos que para almacenar una semana de nuestros datos necesitaremos </a:t>
            </a:r>
            <a:r>
              <a:rPr b="1"/>
              <a:t>120GB </a:t>
            </a:r>
            <a:r>
              <a:t>por cada broker.</a:t>
            </a:r>
          </a:p>
          <a:p>
            <a:pPr lvl="1" marL="845819" indent="-422909" defTabSz="525779">
              <a:spcBef>
                <a:spcPts val="2100"/>
              </a:spcBef>
              <a:defRPr sz="3239"/>
            </a:pPr>
            <a:r>
              <a:t>Necesitamos 120GB por cada broker debido a que habíamos dicho que queríamos un factor de replicación de 2.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593529" y="5779796"/>
            <a:ext cx="11817742" cy="3190335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80000"/>
              </a:lnSpc>
              <a:defRPr sz="3300"/>
            </a:pPr>
            <a:r>
              <a:t>log.cleaner.enable=true</a:t>
            </a:r>
          </a:p>
          <a:p>
            <a:pPr algn="l">
              <a:lnSpc>
                <a:spcPct val="80000"/>
              </a:lnSpc>
              <a:defRPr sz="3300"/>
            </a:pPr>
          </a:p>
          <a:p>
            <a:pPr algn="l">
              <a:defRPr sz="3300"/>
            </a:pPr>
            <a:r>
              <a:t>log.retention.hours=168</a:t>
            </a:r>
          </a:p>
          <a:p>
            <a:pPr algn="l">
              <a:lnSpc>
                <a:spcPct val="80000"/>
              </a:lnSpc>
              <a:spcBef>
                <a:spcPts val="2400"/>
              </a:spcBef>
              <a:defRPr sz="3300"/>
            </a:pPr>
            <a:r>
              <a:t>log.segment.bytes=1073741824</a:t>
            </a:r>
          </a:p>
          <a:p>
            <a:pPr algn="l">
              <a:lnSpc>
                <a:spcPct val="80000"/>
              </a:lnSpc>
              <a:spcBef>
                <a:spcPts val="2400"/>
              </a:spcBef>
              <a:defRPr sz="3300"/>
            </a:pPr>
            <a:r>
              <a:t>log.retention.check.interval.ms=30000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V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xfrm>
            <a:off x="499630" y="2362200"/>
            <a:ext cx="12005540" cy="6711950"/>
          </a:xfrm>
          <a:prstGeom prst="rect">
            <a:avLst/>
          </a:prstGeom>
        </p:spPr>
        <p:txBody>
          <a:bodyPr/>
          <a:lstStyle/>
          <a:p>
            <a:pPr/>
            <a:r>
              <a:t>Se pueden configurar ambas:</a:t>
            </a:r>
          </a:p>
          <a:p>
            <a:pPr lvl="1">
              <a:buClrTx/>
              <a:buSzPct val="75000"/>
              <a:buFontTx/>
              <a:buChar char="•"/>
            </a:pPr>
            <a:r>
              <a:t>Tiempo deseado.</a:t>
            </a:r>
          </a:p>
          <a:p>
            <a:pPr lvl="1">
              <a:buClrTx/>
              <a:buSzPct val="75000"/>
              <a:buFontTx/>
              <a:buChar char="•"/>
            </a:pPr>
            <a:r>
              <a:t>Tamaño máximo.</a:t>
            </a:r>
          </a:p>
          <a:p>
            <a:pPr/>
            <a:r>
              <a:t>Configurando ambas conseguimos que si se tiene un disco pequeño y se reciben más datos de la cuenta el disco no se quede sin espacio.</a:t>
            </a:r>
          </a:p>
        </p:txBody>
      </p:sp>
      <p:sp>
        <p:nvSpPr>
          <p:cNvPr id="204" name="Shape 204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20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452365" y="2269011"/>
            <a:ext cx="12100070" cy="681577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5200"/>
            </a:lvl1pPr>
          </a:lstStyle>
          <a:p>
            <a:pPr/>
            <a:r>
              <a:t>Creación de un cluster de Kafka.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Configuración Broker</a:t>
            </a:r>
          </a:p>
        </p:txBody>
      </p:sp>
      <p:sp>
        <p:nvSpPr>
          <p:cNvPr id="138" name="Shape 138"/>
          <p:cNvSpPr/>
          <p:nvPr/>
        </p:nvSpPr>
        <p:spPr>
          <a:xfrm>
            <a:off x="1250220" y="3389873"/>
            <a:ext cx="5337918" cy="577194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1" sz="2200" u="sng"/>
            </a:pPr>
            <a:r>
              <a:t>Server Basics </a:t>
            </a:r>
          </a:p>
          <a:p>
            <a:pPr algn="l">
              <a:defRPr sz="2200"/>
            </a:pPr>
            <a:r>
              <a:t>broker.id=0</a:t>
            </a:r>
          </a:p>
          <a:p>
            <a:pPr algn="l">
              <a:defRPr sz="2200"/>
            </a:pPr>
          </a:p>
          <a:p>
            <a:pPr algn="l">
              <a:defRPr b="1" sz="2200" u="sng"/>
            </a:pPr>
            <a:r>
              <a:t>Socket Server Settings</a:t>
            </a:r>
          </a:p>
          <a:p>
            <a:pPr algn="l">
              <a:defRPr sz="2200"/>
            </a:pPr>
            <a:r>
              <a:t>listeners=PLAINTEXT://0.0.0.0:9092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rPr b="1" u="sng"/>
              <a:t>Log Basics</a:t>
            </a:r>
            <a:endParaRPr b="1" u="sng"/>
          </a:p>
          <a:p>
            <a:pPr algn="l">
              <a:defRPr sz="2200"/>
            </a:pPr>
            <a:r>
              <a:t>log.dirs=/tmp/kafka-logs</a:t>
            </a:r>
          </a:p>
          <a:p>
            <a:pPr algn="l">
              <a:defRPr sz="2200"/>
            </a:pPr>
            <a:r>
              <a:t>num.partitions=1</a:t>
            </a:r>
          </a:p>
        </p:txBody>
      </p:sp>
      <p:sp>
        <p:nvSpPr>
          <p:cNvPr id="139" name="Shape 139"/>
          <p:cNvSpPr/>
          <p:nvPr/>
        </p:nvSpPr>
        <p:spPr>
          <a:xfrm>
            <a:off x="6841476" y="3389873"/>
            <a:ext cx="5337918" cy="5771940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1" sz="2200" u="sng"/>
            </a:pPr>
            <a:r>
              <a:t>Log Retention Policy</a:t>
            </a:r>
          </a:p>
          <a:p>
            <a:pPr algn="l">
              <a:defRPr sz="2200"/>
            </a:pPr>
            <a:r>
              <a:t>log.retention.hours=168</a:t>
            </a:r>
          </a:p>
          <a:p>
            <a:pPr algn="l">
              <a:defRPr sz="2200"/>
            </a:pPr>
            <a:r>
              <a:t>log.segment.bytes=1073741824</a:t>
            </a:r>
          </a:p>
          <a:p>
            <a:pPr algn="l">
              <a:defRPr sz="2200"/>
            </a:pPr>
            <a:r>
              <a:t>log.retention.check.interval.ms=300000</a:t>
            </a:r>
          </a:p>
          <a:p>
            <a:pPr algn="l">
              <a:defRPr sz="2200"/>
            </a:pPr>
            <a:r>
              <a:t>log.cleaner.enable=false</a:t>
            </a:r>
          </a:p>
          <a:p>
            <a:pPr algn="l">
              <a:defRPr sz="2200"/>
            </a:pPr>
          </a:p>
          <a:p>
            <a:pPr algn="l">
              <a:defRPr b="1" sz="2200" u="sng"/>
            </a:pPr>
            <a:r>
              <a:t>Zookeeper</a:t>
            </a:r>
          </a:p>
          <a:p>
            <a:pPr algn="l">
              <a:defRPr sz="2200"/>
            </a:pPr>
            <a:r>
              <a:t>zookeeper.connect=localhost:2181</a:t>
            </a:r>
          </a:p>
          <a:p>
            <a:pPr algn="l">
              <a:defRPr sz="2200"/>
            </a:pPr>
            <a:r>
              <a:t>zookeeper.connection.timeout.ms=6000</a:t>
            </a:r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xfrm>
            <a:off x="499630" y="2445368"/>
            <a:ext cx="12005540" cy="664487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rPr b="1"/>
              <a:t>Fichero de configuración básico: </a:t>
            </a:r>
            <a:r>
              <a:rPr b="1">
                <a:solidFill>
                  <a:srgbClr val="89847F"/>
                </a:solidFill>
              </a:rPr>
              <a:t>server.properties</a:t>
            </a:r>
          </a:p>
        </p:txBody>
      </p:sp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 Automático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499630" y="2445368"/>
            <a:ext cx="12005540" cy="3050312"/>
          </a:xfrm>
          <a:prstGeom prst="rect">
            <a:avLst/>
          </a:prstGeom>
        </p:spPr>
        <p:txBody>
          <a:bodyPr/>
          <a:lstStyle/>
          <a:p>
            <a:pPr/>
            <a:r>
              <a:t>El </a:t>
            </a:r>
            <a:r>
              <a:rPr b="1"/>
              <a:t>broker.id</a:t>
            </a:r>
            <a:r>
              <a:t> se puede generar de manera aleatoria. </a:t>
            </a:r>
          </a:p>
          <a:p>
            <a:pPr/>
            <a:r>
              <a:t>Gran utilidad para autocreación de broker en entornos cloud como AWS.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670605" y="5972548"/>
            <a:ext cx="9663590" cy="1895377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spcBef>
                <a:spcPts val="2400"/>
              </a:spcBef>
              <a:defRPr sz="3600"/>
            </a:pPr>
            <a:r>
              <a:t>broker.id.generation.enable=true</a:t>
            </a:r>
          </a:p>
          <a:p>
            <a:pPr algn="l">
              <a:spcBef>
                <a:spcPts val="2400"/>
              </a:spcBef>
              <a:defRPr sz="3600"/>
            </a:pPr>
            <a:r>
              <a:t>reserved.broker.max.id=1000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Autocreación Topics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499630" y="2445368"/>
            <a:ext cx="12005540" cy="654561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num.partitions :</a:t>
            </a:r>
            <a:r>
              <a:rPr b="0"/>
              <a:t> Número de particiones por defecto cuando se crea una topic.</a:t>
            </a:r>
            <a:endParaRPr b="0"/>
          </a:p>
          <a:p>
            <a:pPr>
              <a:defRPr b="1"/>
            </a:pPr>
            <a:r>
              <a:t>default.replication.factor : </a:t>
            </a:r>
            <a:r>
              <a:rPr b="0"/>
              <a:t>Valor del factor de replicación por defecto</a:t>
            </a:r>
            <a:endParaRPr b="0"/>
          </a:p>
          <a:p>
            <a:pPr lvl="1">
              <a:buChar char="➡"/>
              <a:defRPr b="1"/>
            </a:pPr>
            <a:r>
              <a:rPr b="0"/>
              <a:t>Ambos valores son de utilidad cuando esta activa la creación automática de topics:</a:t>
            </a:r>
            <a:endParaRPr b="0"/>
          </a:p>
          <a:p>
            <a:pPr>
              <a:defRPr b="1"/>
            </a:pPr>
            <a:r>
              <a:t>auto.create.topics.enable</a:t>
            </a:r>
          </a:p>
        </p:txBody>
      </p:sp>
      <p:sp>
        <p:nvSpPr>
          <p:cNvPr id="152" name="Shape 15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499630" y="2362200"/>
            <a:ext cx="12005540" cy="6545613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El disco duro no es infinito.</a:t>
            </a:r>
          </a:p>
          <a:p>
            <a:pPr>
              <a:defRPr sz="4400"/>
            </a:pPr>
            <a:r>
              <a:t>Hay que realizar gestión del espacio que ocupan los datos.</a:t>
            </a:r>
          </a:p>
          <a:p>
            <a:pPr>
              <a:defRPr sz="4400"/>
            </a:pPr>
            <a:r>
              <a:t>Kafka proporciona </a:t>
            </a:r>
            <a:r>
              <a:rPr b="1"/>
              <a:t>Log Retention Policy </a:t>
            </a:r>
            <a:r>
              <a:t>para controlar el espacio.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I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499630" y="2362200"/>
            <a:ext cx="12005540" cy="6545613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Existen dos formas de configurar las políticas de retención de datos:</a:t>
            </a:r>
          </a:p>
          <a:p>
            <a:pPr lvl="2" marL="1514122" indent="-574322">
              <a:buClrTx/>
              <a:buSzPct val="75000"/>
              <a:buFontTx/>
              <a:buChar char="•"/>
              <a:defRPr sz="4400"/>
            </a:pPr>
            <a:r>
              <a:t>Tamaño de datos a almacenar.</a:t>
            </a:r>
          </a:p>
          <a:p>
            <a:pPr lvl="2" marL="1514122" indent="-574322">
              <a:buClrTx/>
              <a:buSzPct val="75000"/>
              <a:buFontTx/>
              <a:buChar char="•"/>
              <a:defRPr sz="4400"/>
            </a:pPr>
            <a:r>
              <a:t>Tiempo que se desea almacenar los datos.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II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499630" y="2362200"/>
            <a:ext cx="12005540" cy="6553200"/>
          </a:xfrm>
          <a:prstGeom prst="rect">
            <a:avLst/>
          </a:prstGeom>
        </p:spPr>
        <p:txBody>
          <a:bodyPr/>
          <a:lstStyle/>
          <a:p>
            <a:pPr>
              <a:defRPr sz="4400"/>
            </a:pPr>
            <a:r>
              <a:t>En primer lugar debemos de saber cuantos topics, particiones y que factor de realización vamos a tener.</a:t>
            </a:r>
          </a:p>
          <a:p>
            <a:pPr>
              <a:defRPr sz="4400"/>
            </a:pPr>
            <a:r>
              <a:t>Considerando:</a:t>
            </a:r>
          </a:p>
          <a:p>
            <a:pPr lvl="3" marL="1984022" indent="-574322">
              <a:buClrTx/>
              <a:buSzPct val="75000"/>
              <a:buFontTx/>
              <a:buChar char="•"/>
              <a:defRPr sz="4400"/>
            </a:pPr>
            <a:r>
              <a:t>4 Topics.</a:t>
            </a:r>
          </a:p>
          <a:p>
            <a:pPr lvl="3" marL="1984022" indent="-574322">
              <a:buClrTx/>
              <a:buSzPct val="75000"/>
              <a:buFontTx/>
              <a:buChar char="•"/>
              <a:defRPr sz="4400"/>
            </a:pPr>
            <a:r>
              <a:t>20 particiones cada topic.</a:t>
            </a:r>
          </a:p>
          <a:p>
            <a:pPr lvl="3" marL="1984022" indent="-574322">
              <a:buClrTx/>
              <a:buSzPct val="75000"/>
              <a:buFontTx/>
              <a:buChar char="•"/>
              <a:defRPr sz="4400"/>
            </a:pPr>
            <a:r>
              <a:t>Factor de replicación de 2.</a:t>
            </a:r>
          </a:p>
        </p:txBody>
      </p:sp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III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499630" y="2362200"/>
            <a:ext cx="12005540" cy="6553200"/>
          </a:xfrm>
          <a:prstGeom prst="rect">
            <a:avLst/>
          </a:prstGeom>
        </p:spPr>
        <p:txBody>
          <a:bodyPr/>
          <a:lstStyle/>
          <a:p>
            <a:pPr marL="422909" indent="-422909" defTabSz="525779">
              <a:spcBef>
                <a:spcPts val="2100"/>
              </a:spcBef>
              <a:defRPr sz="3959"/>
            </a:pPr>
            <a:r>
              <a:t>En primer lugar debemos de saber cuantos topics, particiones y que factor de realización vamos a tener.</a:t>
            </a:r>
          </a:p>
          <a:p>
            <a:pPr marL="422909" indent="-422909" defTabSz="525779">
              <a:spcBef>
                <a:spcPts val="2100"/>
              </a:spcBef>
              <a:defRPr sz="3959"/>
            </a:pPr>
            <a:r>
              <a:t>Considerando:</a:t>
            </a:r>
          </a:p>
          <a:p>
            <a:pPr lvl="2" marL="1362709" indent="-516889" defTabSz="525779">
              <a:spcBef>
                <a:spcPts val="2100"/>
              </a:spcBef>
              <a:buClrTx/>
              <a:buSzPct val="75000"/>
              <a:buFontTx/>
              <a:buChar char="•"/>
              <a:defRPr sz="3959"/>
            </a:pPr>
            <a:r>
              <a:t>4 Topics.</a:t>
            </a:r>
          </a:p>
          <a:p>
            <a:pPr lvl="2" marL="1362709" indent="-516889" defTabSz="525779">
              <a:spcBef>
                <a:spcPts val="2100"/>
              </a:spcBef>
              <a:buClrTx/>
              <a:buSzPct val="75000"/>
              <a:buFontTx/>
              <a:buChar char="•"/>
              <a:defRPr sz="3959"/>
            </a:pPr>
            <a:r>
              <a:t>20 particiones cada topic.</a:t>
            </a:r>
          </a:p>
          <a:p>
            <a:pPr lvl="2" marL="1362709" indent="-516889" defTabSz="525779">
              <a:spcBef>
                <a:spcPts val="2100"/>
              </a:spcBef>
              <a:buClrTx/>
              <a:buSzPct val="75000"/>
              <a:buFontTx/>
              <a:buChar char="•"/>
              <a:defRPr sz="3959"/>
            </a:pPr>
            <a:r>
              <a:t>Factor de replicación de 2. </a:t>
            </a:r>
            <a:r>
              <a:rPr b="1"/>
              <a:t>(Mínimo 2 brokers)</a:t>
            </a:r>
          </a:p>
        </p:txBody>
      </p:sp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de espacio IV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99630" y="2362200"/>
            <a:ext cx="12005540" cy="6629400"/>
          </a:xfrm>
          <a:prstGeom prst="rect">
            <a:avLst/>
          </a:prstGeom>
        </p:spPr>
        <p:txBody>
          <a:bodyPr/>
          <a:lstStyle/>
          <a:p>
            <a:pPr/>
            <a:r>
              <a:t>4 topics * 20 particiones * 2 replicación = </a:t>
            </a:r>
            <a:r>
              <a:rPr b="1"/>
              <a:t>160 kafka logs</a:t>
            </a:r>
            <a:r>
              <a:t>.</a:t>
            </a:r>
          </a:p>
          <a:p>
            <a:pPr/>
            <a:r>
              <a:t>Mínimo tenemos 2 brokers: 160 / 2 = </a:t>
            </a:r>
            <a:r>
              <a:rPr b="1"/>
              <a:t>80 logs por broker.</a:t>
            </a:r>
            <a:endParaRPr b="1"/>
          </a:p>
          <a:p>
            <a:pPr/>
            <a:r>
              <a:t>Ahora podemos realizar dos suposiciones:</a:t>
            </a:r>
          </a:p>
          <a:p>
            <a:pPr lvl="2" marL="1981200" indent="-660400">
              <a:buClrTx/>
              <a:buSzPct val="100000"/>
              <a:buFontTx/>
              <a:buAutoNum type="arabicPeriod" startAt="1"/>
            </a:pPr>
            <a:r>
              <a:t>Tengo X tamaño de disco.</a:t>
            </a:r>
          </a:p>
          <a:p>
            <a:pPr lvl="2" marL="1981200" indent="-660400">
              <a:buClrTx/>
              <a:buSzPct val="100000"/>
              <a:buFontTx/>
              <a:buAutoNum type="arabicPeriod" startAt="1"/>
            </a:pPr>
            <a:r>
              <a:t>Quiero almacenar X unidades de tiempo.</a:t>
            </a:r>
          </a:p>
        </p:txBody>
      </p:sp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