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Configuración: Productor y Consumidor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 IV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448073" y="2362200"/>
            <a:ext cx="12108654" cy="1504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61822" indent="-361822" algn="l" defTabSz="449833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003"/>
            </a:pPr>
            <a:r>
              <a:t>Para implementar un sistema de particionado debemos implementar la interfaz </a:t>
            </a:r>
            <a:r>
              <a:rPr b="1"/>
              <a:t>org.apache.kafka.clients.producer.Partitioner.</a:t>
            </a:r>
            <a:r>
              <a:t> </a:t>
            </a:r>
          </a:p>
        </p:txBody>
      </p:sp>
      <p:sp>
        <p:nvSpPr>
          <p:cNvPr id="180" name="Shape 180"/>
          <p:cNvSpPr/>
          <p:nvPr/>
        </p:nvSpPr>
        <p:spPr>
          <a:xfrm>
            <a:off x="710198" y="3854251"/>
            <a:ext cx="11584404" cy="5325171"/>
          </a:xfrm>
          <a:prstGeom prst="rect">
            <a:avLst/>
          </a:prstGeom>
          <a:solidFill>
            <a:srgbClr val="393939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8B40"/>
                </a:solidFill>
              </a:rPr>
              <a:t>import </a:t>
            </a:r>
            <a:r>
              <a:t>org.apache.kafka.clients.producer.Partitioner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import </a:t>
            </a:r>
            <a:r>
              <a:t>org.apache.kafka.common.Cluster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import </a:t>
            </a:r>
            <a:r>
              <a:t>java.util.</a:t>
            </a:r>
            <a:r>
              <a:t>Map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public class </a:t>
            </a:r>
            <a:r>
              <a:t>SimplePartitioner </a:t>
            </a:r>
            <a:r>
              <a:rPr>
                <a:solidFill>
                  <a:srgbClr val="D78B40"/>
                </a:solidFill>
              </a:rPr>
              <a:t>implements </a:t>
            </a:r>
            <a:r>
              <a:t>Partitioner {</a:t>
            </a:r>
            <a:br/>
            <a:br/>
            <a:r>
              <a:t>    </a:t>
            </a:r>
            <a:r>
              <a:rPr>
                <a:solidFill>
                  <a:srgbClr val="C7BF35"/>
                </a:solidFill>
              </a:rPr>
              <a:t>@Override</a:t>
            </a:r>
            <a:br>
              <a:rPr>
                <a:solidFill>
                  <a:srgbClr val="C7BF35"/>
                </a:solidFill>
              </a:rPr>
            </a:br>
            <a:r>
              <a:rPr>
                <a:solidFill>
                  <a:srgbClr val="C7BF35"/>
                </a:solidFill>
              </a:rPr>
              <a:t>    </a:t>
            </a:r>
            <a:r>
              <a:rPr>
                <a:solidFill>
                  <a:srgbClr val="D78B40"/>
                </a:solidFill>
              </a:rPr>
              <a:t>public int </a:t>
            </a:r>
            <a:r>
              <a:rPr>
                <a:solidFill>
                  <a:srgbClr val="FFD080"/>
                </a:solidFill>
              </a:rPr>
              <a:t>partition</a:t>
            </a:r>
            <a:r>
              <a:t>(String topic</a:t>
            </a:r>
            <a:r>
              <a:rPr>
                <a:solidFill>
                  <a:srgbClr val="D78B40"/>
                </a:solidFill>
              </a:rPr>
              <a:t>, </a:t>
            </a:r>
            <a:r>
              <a:t>Object key</a:t>
            </a:r>
            <a:r>
              <a:rPr>
                <a:solidFill>
                  <a:srgbClr val="D78B40"/>
                </a:solidFill>
              </a:rPr>
              <a:t>, byte</a:t>
            </a:r>
            <a:r>
              <a:t>[] keyBytes</a:t>
            </a:r>
            <a:r>
              <a:rPr>
                <a:solidFill>
                  <a:srgbClr val="D78B40"/>
                </a:solidFill>
              </a:rPr>
              <a:t>,</a:t>
            </a:r>
            <a:endParaRPr>
              <a:solidFill>
                <a:srgbClr val="D78B40"/>
              </a:solidFill>
            </a:endParaRPr>
          </a:p>
          <a:p>
            <a:pPr algn="l" defTabSz="457200">
              <a:defRPr sz="17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8B40"/>
                </a:solidFill>
              </a:rPr>
              <a:t>                         </a:t>
            </a:r>
            <a:r>
              <a:t>Object value</a:t>
            </a:r>
            <a:r>
              <a:rPr>
                <a:solidFill>
                  <a:srgbClr val="D78B40"/>
                </a:solidFill>
              </a:rPr>
              <a:t>, byte</a:t>
            </a:r>
            <a:r>
              <a:t>[] valueBytes</a:t>
            </a:r>
            <a:r>
              <a:rPr>
                <a:solidFill>
                  <a:srgbClr val="D78B40"/>
                </a:solidFill>
              </a:rPr>
              <a:t>, </a:t>
            </a:r>
            <a:r>
              <a:t>Cluster cluster) {</a:t>
            </a:r>
            <a:br/>
            <a:r>
              <a:t>        </a:t>
            </a:r>
            <a:r>
              <a:rPr>
                <a:solidFill>
                  <a:srgbClr val="D78B40"/>
                </a:solidFill>
              </a:rPr>
              <a:t>return </a:t>
            </a:r>
            <a:r>
              <a:t>Math.</a:t>
            </a:r>
            <a:r>
              <a:rPr i="1"/>
              <a:t>abs</a:t>
            </a:r>
            <a:r>
              <a:t>(key.hashCode() % cluster.partitionCountForTopic(topic))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</a:t>
            </a:r>
            <a:r>
              <a:t>}</a:t>
            </a:r>
            <a:br/>
            <a:br/>
            <a:r>
              <a:t>    </a:t>
            </a:r>
            <a:r>
              <a:rPr>
                <a:solidFill>
                  <a:srgbClr val="C7BF35"/>
                </a:solidFill>
              </a:rPr>
              <a:t>@Override</a:t>
            </a:r>
            <a:br>
              <a:rPr>
                <a:solidFill>
                  <a:srgbClr val="C7BF35"/>
                </a:solidFill>
              </a:rPr>
            </a:br>
            <a:r>
              <a:rPr>
                <a:solidFill>
                  <a:srgbClr val="C7BF35"/>
                </a:solidFill>
              </a:rPr>
              <a:t>    </a:t>
            </a:r>
            <a:r>
              <a:rPr>
                <a:solidFill>
                  <a:srgbClr val="D78B40"/>
                </a:solidFill>
              </a:rPr>
              <a:t>public void </a:t>
            </a:r>
            <a:r>
              <a:rPr>
                <a:solidFill>
                  <a:srgbClr val="FFD080"/>
                </a:solidFill>
              </a:rPr>
              <a:t>close</a:t>
            </a:r>
            <a:r>
              <a:t>() {}</a:t>
            </a:r>
            <a:br/>
            <a:br/>
            <a:r>
              <a:t>    </a:t>
            </a:r>
            <a:r>
              <a:rPr>
                <a:solidFill>
                  <a:srgbClr val="C7BF35"/>
                </a:solidFill>
              </a:rPr>
              <a:t>@Override</a:t>
            </a:r>
            <a:br>
              <a:rPr>
                <a:solidFill>
                  <a:srgbClr val="C7BF35"/>
                </a:solidFill>
              </a:rPr>
            </a:br>
            <a:r>
              <a:rPr>
                <a:solidFill>
                  <a:srgbClr val="C7BF35"/>
                </a:solidFill>
              </a:rPr>
              <a:t>    </a:t>
            </a:r>
            <a:r>
              <a:rPr>
                <a:solidFill>
                  <a:srgbClr val="D78B40"/>
                </a:solidFill>
              </a:rPr>
              <a:t>public void </a:t>
            </a:r>
            <a:r>
              <a:rPr>
                <a:solidFill>
                  <a:srgbClr val="FFD080"/>
                </a:solidFill>
              </a:rPr>
              <a:t>configure</a:t>
            </a:r>
            <a:r>
              <a:t>(</a:t>
            </a:r>
            <a:r>
              <a:t>Map</a:t>
            </a:r>
            <a:r>
              <a:t>&lt;String</a:t>
            </a:r>
            <a:r>
              <a:rPr>
                <a:solidFill>
                  <a:srgbClr val="D78B40"/>
                </a:solidFill>
              </a:rPr>
              <a:t>, </a:t>
            </a:r>
            <a:r>
              <a:t>?&gt; conf) {}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 V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/>
            </a:pPr>
            <a:r>
              <a:t>Los mensajes en Kafka normalmente son enviados por lotes de manera asíncrona para conseguir un mayor rendimiento. Configuración:</a:t>
            </a:r>
          </a:p>
          <a:p>
            <a:pPr lvl="1" marL="978958" indent="-509058" algn="l">
              <a:spcBef>
                <a:spcPts val="2400"/>
              </a:spcBef>
              <a:buSzPct val="75000"/>
              <a:buChar char="•"/>
              <a:defRPr sz="3900"/>
            </a:pPr>
            <a:r>
              <a:rPr b="1"/>
              <a:t>batch.size</a:t>
            </a:r>
            <a:r>
              <a:t> : Número de mensajes que conforma un lote antes de enviarlo.</a:t>
            </a:r>
          </a:p>
          <a:p>
            <a:pPr lvl="1" marL="978958" indent="-509058" algn="l">
              <a:spcBef>
                <a:spcPts val="2400"/>
              </a:spcBef>
              <a:buSzPct val="75000"/>
              <a:buChar char="•"/>
              <a:defRPr sz="3900"/>
            </a:pPr>
            <a:r>
              <a:rPr b="1"/>
              <a:t>linger.ms</a:t>
            </a:r>
            <a:r>
              <a:t> : Tiempo máximo de espera mientras se forma el lote antes de enviarlo. Si el valor es alcanzado el lote se envía con los mensajes que tenga.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Identificación &amp; Quotas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448073" y="2362200"/>
            <a:ext cx="12108654" cy="3742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Para identificar a un cliente produciendo se puede configurar la siguiente propiedad: </a:t>
            </a:r>
            <a:r>
              <a:rPr b="1"/>
              <a:t>client.id</a:t>
            </a:r>
          </a:p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Esta configuración es util si queremos definir Quotas.</a:t>
            </a:r>
          </a:p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Si deseamos configurar una cuenta de 1024 bytes por segundo para el cliente con id igual a </a:t>
            </a:r>
            <a:r>
              <a:rPr b="1"/>
              <a:t>clientA</a:t>
            </a:r>
          </a:p>
        </p:txBody>
      </p:sp>
      <p:sp>
        <p:nvSpPr>
          <p:cNvPr id="191" name="Shape 191"/>
          <p:cNvSpPr/>
          <p:nvPr/>
        </p:nvSpPr>
        <p:spPr>
          <a:xfrm>
            <a:off x="237053" y="6460180"/>
            <a:ext cx="12530695" cy="214859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bin/kafka-configs.sh  --zookeeper localhost:2181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--alter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--add-config 'producer_byte_rate=1024'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--entity-name clientA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--entity-type clients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Consumidor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Conf. Consumidor Básica</a:t>
            </a:r>
          </a:p>
        </p:txBody>
      </p:sp>
      <p:sp>
        <p:nvSpPr>
          <p:cNvPr id="196" name="Shape 19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5201" indent="-465201" algn="l" defTabSz="578358">
              <a:spcBef>
                <a:spcPts val="2300"/>
              </a:spcBef>
              <a:buClr>
                <a:srgbClr val="929292"/>
              </a:buClr>
              <a:buSzPct val="60000"/>
              <a:buFont typeface="Zapf Dingbats"/>
              <a:buChar char="❖"/>
              <a:defRPr sz="3564"/>
            </a:pPr>
            <a:r>
              <a:t>Las principales propiedades para el consumidor son:</a:t>
            </a:r>
          </a:p>
          <a:p>
            <a:pPr lvl="1" marL="930402" indent="-465201" algn="l" defTabSz="578358">
              <a:spcBef>
                <a:spcPts val="2300"/>
              </a:spcBef>
              <a:buSzPct val="75000"/>
              <a:buChar char="•"/>
              <a:defRPr b="1" sz="3564"/>
            </a:pPr>
            <a:r>
              <a:t>bootstrap.servers</a:t>
            </a:r>
            <a:r>
              <a:rPr b="0"/>
              <a:t> : Lista de brokers separados con comas indicando sus puertos.</a:t>
            </a:r>
          </a:p>
          <a:p>
            <a:pPr lvl="1" marL="930402" indent="-465201" algn="l" defTabSz="578358">
              <a:spcBef>
                <a:spcPts val="2300"/>
              </a:spcBef>
              <a:buSzPct val="75000"/>
              <a:buChar char="•"/>
              <a:defRPr b="1" sz="3564"/>
            </a:pPr>
            <a:r>
              <a:t>key.deserializer </a:t>
            </a:r>
            <a:r>
              <a:rPr b="0"/>
              <a:t>: Clase utilizada para deserializar las claves de los mensajes.</a:t>
            </a:r>
          </a:p>
          <a:p>
            <a:pPr lvl="1" marL="930402" indent="-465201" algn="l" defTabSz="578358">
              <a:spcBef>
                <a:spcPts val="2300"/>
              </a:spcBef>
              <a:buSzPct val="75000"/>
              <a:buChar char="•"/>
              <a:defRPr b="1" sz="3564"/>
            </a:pPr>
            <a:r>
              <a:t>value.deserializer </a:t>
            </a:r>
            <a:r>
              <a:rPr b="0"/>
              <a:t>: Clase utilizada para deserializar el payload del mensaje.</a:t>
            </a:r>
            <a:endParaRPr b="0"/>
          </a:p>
          <a:p>
            <a:pPr lvl="1" marL="930402" indent="-465201" algn="l" defTabSz="578358">
              <a:spcBef>
                <a:spcPts val="2300"/>
              </a:spcBef>
              <a:buSzPct val="75000"/>
              <a:buChar char="•"/>
              <a:defRPr b="1" sz="3564"/>
            </a:pPr>
            <a:r>
              <a:t>group.id</a:t>
            </a:r>
            <a:r>
              <a:rPr b="0"/>
              <a:t> : Se utiliza para indicar que un consumidor pertenece a un grupo de consumidores.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Offsets Control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51104" indent="-451104" algn="l" defTabSz="560831">
              <a:spcBef>
                <a:spcPts val="2300"/>
              </a:spcBef>
              <a:buClr>
                <a:srgbClr val="929292"/>
              </a:buClr>
              <a:buSzPct val="60000"/>
              <a:buFont typeface="Zapf Dingbats"/>
              <a:buChar char="❖"/>
              <a:defRPr sz="3455"/>
            </a:pPr>
            <a:r>
              <a:t>El consumidor controla los offsets de los mensajes que va leyendo esta configuración puede ser automática o manual.</a:t>
            </a:r>
          </a:p>
          <a:p>
            <a:pPr marL="451104" indent="-451104" algn="l" defTabSz="560831">
              <a:spcBef>
                <a:spcPts val="2300"/>
              </a:spcBef>
              <a:buClr>
                <a:srgbClr val="929292"/>
              </a:buClr>
              <a:buSzPct val="60000"/>
              <a:buFont typeface="Zapf Dingbats"/>
              <a:buChar char="❖"/>
              <a:defRPr sz="3455"/>
            </a:pPr>
            <a:r>
              <a:t>Configuración automatica:</a:t>
            </a:r>
          </a:p>
          <a:p>
            <a:pPr lvl="1" marL="902208" indent="-451104" algn="l" defTabSz="560831">
              <a:spcBef>
                <a:spcPts val="2300"/>
              </a:spcBef>
              <a:buSzPct val="75000"/>
              <a:buChar char="•"/>
              <a:defRPr b="1" sz="3455"/>
            </a:pPr>
            <a:r>
              <a:t>enable.auto.commit </a:t>
            </a:r>
            <a:r>
              <a:rPr b="0"/>
              <a:t>: Activación del control automático. </a:t>
            </a:r>
          </a:p>
          <a:p>
            <a:pPr lvl="1" marL="902208" indent="-451104" algn="l" defTabSz="560831">
              <a:spcBef>
                <a:spcPts val="2300"/>
              </a:spcBef>
              <a:buSzPct val="75000"/>
              <a:buChar char="•"/>
              <a:defRPr b="1" sz="3455"/>
            </a:pPr>
            <a:r>
              <a:t>auto.commit.interval.ms </a:t>
            </a:r>
            <a:r>
              <a:rPr b="0"/>
              <a:t>: Interval cada cuando tiempo se actualizan los offsets leídos.</a:t>
            </a:r>
            <a:endParaRPr b="0"/>
          </a:p>
          <a:p>
            <a:pPr algn="l" defTabSz="560831">
              <a:spcBef>
                <a:spcPts val="2300"/>
              </a:spcBef>
              <a:defRPr b="1" sz="3455"/>
            </a:pPr>
            <a:r>
              <a:t>Nota:</a:t>
            </a:r>
            <a:r>
              <a:rPr b="0"/>
              <a:t> La activación manual consiste en desactivar el control automático y indicar cuando guardar los offsets desde la aplicación.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Offsets Control I </a:t>
            </a:r>
          </a:p>
        </p:txBody>
      </p:sp>
      <p:sp>
        <p:nvSpPr>
          <p:cNvPr id="206" name="Shape 2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420"/>
            </a:pPr>
            <a:r>
              <a:t>Cuando un consumidor se inicia y no tienen ningún commit de los offsets guardado previamente, tiene dos opciones:</a:t>
            </a:r>
          </a:p>
          <a:p>
            <a:pPr lvl="1" marL="892809" indent="-446404" algn="l" defTabSz="554990">
              <a:spcBef>
                <a:spcPts val="2200"/>
              </a:spcBef>
              <a:buSzPct val="75000"/>
              <a:buChar char="•"/>
              <a:defRPr sz="3420"/>
            </a:pPr>
            <a:r>
              <a:t>Leer el topic entero.</a:t>
            </a:r>
          </a:p>
          <a:p>
            <a:pPr lvl="1" marL="892809" indent="-446404" algn="l" defTabSz="554990">
              <a:spcBef>
                <a:spcPts val="2200"/>
              </a:spcBef>
              <a:buSzPct val="75000"/>
              <a:buChar char="•"/>
              <a:defRPr sz="3420"/>
            </a:pPr>
            <a:r>
              <a:t>Comenzar a leer el topic desde el día.</a:t>
            </a:r>
          </a:p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420"/>
            </a:pPr>
            <a:r>
              <a:t>La propiedad </a:t>
            </a:r>
            <a:r>
              <a:rPr b="1"/>
              <a:t>auto.offset.reset</a:t>
            </a:r>
            <a:r>
              <a:t> nos permite configurar donde queremos comenzar a leer del topic:</a:t>
            </a:r>
          </a:p>
          <a:p>
            <a:pPr lvl="1" marL="892809" indent="-446404" algn="l" defTabSz="554990">
              <a:spcBef>
                <a:spcPts val="2200"/>
              </a:spcBef>
              <a:buSzPct val="75000"/>
              <a:buChar char="•"/>
              <a:defRPr b="1" sz="3420"/>
            </a:pPr>
            <a:r>
              <a:t>smallest</a:t>
            </a:r>
          </a:p>
          <a:p>
            <a:pPr lvl="1" marL="892809" indent="-446404" algn="l" defTabSz="554990">
              <a:spcBef>
                <a:spcPts val="2200"/>
              </a:spcBef>
              <a:buSzPct val="75000"/>
              <a:buChar char="•"/>
              <a:defRPr b="1" sz="3420"/>
            </a:pPr>
            <a:r>
              <a:t>largest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Identificación &amp; Quotas</a:t>
            </a:r>
          </a:p>
        </p:txBody>
      </p:sp>
      <p:sp>
        <p:nvSpPr>
          <p:cNvPr id="211" name="Shape 21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448073" y="2362200"/>
            <a:ext cx="12108654" cy="3742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Para identificar a un cliente consumiendo se puede configurar la siguiente propiedad: </a:t>
            </a:r>
            <a:r>
              <a:rPr b="1"/>
              <a:t>client.id</a:t>
            </a:r>
          </a:p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Esta configuración es util si queremos definir Quotas.</a:t>
            </a:r>
          </a:p>
          <a:p>
            <a:pPr marL="446404" indent="-446404" algn="l" defTabSz="554990">
              <a:spcBef>
                <a:spcPts val="2200"/>
              </a:spcBef>
              <a:buClr>
                <a:srgbClr val="929292"/>
              </a:buClr>
              <a:buSzPct val="60000"/>
              <a:buFont typeface="Zapf Dingbats"/>
              <a:buChar char="❖"/>
              <a:defRPr sz="3705"/>
            </a:pPr>
            <a:r>
              <a:t>Si deseamos configurar una cuenta de 1024 bytes por segundo para el cliente con id igual a </a:t>
            </a:r>
            <a:r>
              <a:rPr b="1"/>
              <a:t>clientA</a:t>
            </a:r>
          </a:p>
        </p:txBody>
      </p:sp>
      <p:sp>
        <p:nvSpPr>
          <p:cNvPr id="214" name="Shape 214"/>
          <p:cNvSpPr/>
          <p:nvPr/>
        </p:nvSpPr>
        <p:spPr>
          <a:xfrm>
            <a:off x="237053" y="6460180"/>
            <a:ext cx="12530695" cy="214859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bin/kafka-configs.sh  --zookeeper localhost:2181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--alter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--add-config 'consumer_byte_rate=1024'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--entity-name clientA </a:t>
            </a:r>
          </a:p>
          <a:p>
            <a:pPr algn="l" defTabSz="457200">
              <a:defRPr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--entity-type clients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Conf. Productor Básica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Las principales propiedades para el productor son:</a:t>
            </a:r>
          </a:p>
          <a:p>
            <a:pPr lvl="1" marL="939800" indent="-469900" algn="l">
              <a:spcBef>
                <a:spcPts val="2400"/>
              </a:spcBef>
              <a:buSzPct val="75000"/>
              <a:buChar char="•"/>
              <a:defRPr b="1" sz="3600"/>
            </a:pPr>
            <a:r>
              <a:t>bootstrap.servers</a:t>
            </a:r>
            <a:r>
              <a:rPr b="0"/>
              <a:t> : Lista de brokers separados con comas indicando sus puertos.</a:t>
            </a:r>
          </a:p>
          <a:p>
            <a:pPr lvl="1" marL="939800" indent="-469900" algn="l">
              <a:spcBef>
                <a:spcPts val="2400"/>
              </a:spcBef>
              <a:buSzPct val="75000"/>
              <a:buChar char="•"/>
              <a:defRPr b="1" sz="3600"/>
            </a:pPr>
            <a:r>
              <a:t>key.serializer </a:t>
            </a:r>
            <a:r>
              <a:rPr b="0"/>
              <a:t>: Clase utilizada para serializar las claves de los mensajes.</a:t>
            </a:r>
          </a:p>
          <a:p>
            <a:pPr lvl="1" marL="939800" indent="-469900" algn="l">
              <a:spcBef>
                <a:spcPts val="2400"/>
              </a:spcBef>
              <a:buSzPct val="75000"/>
              <a:buChar char="•"/>
              <a:defRPr b="1" sz="3600"/>
            </a:pPr>
            <a:r>
              <a:t>value.serializer </a:t>
            </a:r>
            <a:r>
              <a:rPr b="0"/>
              <a:t>: Clase utilizada para serializar el payload del mensaje.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Serializadores</a:t>
            </a:r>
          </a:p>
        </p:txBody>
      </p:sp>
      <p:sp>
        <p:nvSpPr>
          <p:cNvPr id="145" name="Shape 14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448073" y="2362200"/>
            <a:ext cx="12108654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Existen multiples serializadores:</a:t>
            </a:r>
          </a:p>
        </p:txBody>
      </p:sp>
      <p:graphicFrame>
        <p:nvGraphicFramePr>
          <p:cNvPr id="148" name="Table 148"/>
          <p:cNvGraphicFramePr/>
          <p:nvPr/>
        </p:nvGraphicFramePr>
        <p:xfrm>
          <a:off x="917031" y="3600450"/>
          <a:ext cx="11170738" cy="56388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623243"/>
                <a:gridCol w="8547494"/>
              </a:tblGrid>
              <a:tr h="71143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Serializador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Clase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43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org.apache.kafka.common.serialization.StringSerializer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Long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org.apache.kafka.common.serialization.LongSerializer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org.apache.kafka.common.serialization.IntegerSerializer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org.apache.kafka.common.serialization.DoubleSerializer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Bytes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org.apache.kafka.common.serialization.BytesSerializer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ByteArray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org.apache.kafka.common.serialization.ByteArraySerializer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0265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ByteBuffer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414141"/>
                          </a:solidFill>
                        </a:rPr>
                        <a:t>org.apache.kafka.common.serialization.ByteBufferSerializer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Serializadores I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448073" y="2362200"/>
            <a:ext cx="12108654" cy="19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4113" indent="-404113" algn="l" defTabSz="502412">
              <a:spcBef>
                <a:spcPts val="2000"/>
              </a:spcBef>
              <a:buClr>
                <a:srgbClr val="929292"/>
              </a:buClr>
              <a:buSzPct val="60000"/>
              <a:buFont typeface="Zapf Dingbats"/>
              <a:buChar char="❖"/>
              <a:defRPr sz="3096"/>
            </a:pPr>
            <a:r>
              <a:t>Se pueden crear serializadores propios implementando la interfaz </a:t>
            </a:r>
            <a:r>
              <a:rPr b="1"/>
              <a:t>org.apache.kafka.common.serialization.Serializer</a:t>
            </a:r>
            <a:endParaRPr b="1"/>
          </a:p>
          <a:p>
            <a:pPr marL="404113" indent="-404113" algn="l" defTabSz="502412">
              <a:spcBef>
                <a:spcPts val="2000"/>
              </a:spcBef>
              <a:buClr>
                <a:srgbClr val="929292"/>
              </a:buClr>
              <a:buSzPct val="60000"/>
              <a:buFont typeface="Zapf Dingbats"/>
              <a:buChar char="❖"/>
              <a:defRPr sz="3096"/>
            </a:pPr>
            <a:r>
              <a:t>Serializador que convierte un java.util.Map en un JSON String:</a:t>
            </a:r>
          </a:p>
        </p:txBody>
      </p:sp>
      <p:sp>
        <p:nvSpPr>
          <p:cNvPr id="154" name="Shape 154"/>
          <p:cNvSpPr/>
          <p:nvPr/>
        </p:nvSpPr>
        <p:spPr>
          <a:xfrm>
            <a:off x="710198" y="4507819"/>
            <a:ext cx="11584404" cy="4671603"/>
          </a:xfrm>
          <a:prstGeom prst="rect">
            <a:avLst/>
          </a:prstGeom>
          <a:solidFill>
            <a:srgbClr val="393939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8B40"/>
                </a:solidFill>
              </a:rPr>
              <a:t>import </a:t>
            </a:r>
            <a:r>
              <a:t>com.fasterxml.jackson.core.JsonProcessingException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import </a:t>
            </a:r>
            <a:r>
              <a:t>com.fasterxml.jackson.databind.ObjectMapper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import </a:t>
            </a:r>
            <a:r>
              <a:t>org.apache.kafka.common.serialization.Serializer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import </a:t>
            </a:r>
            <a:r>
              <a:t>java.util.Map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public class </a:t>
            </a:r>
            <a:r>
              <a:t>JsonSerializer </a:t>
            </a:r>
            <a:r>
              <a:rPr>
                <a:solidFill>
                  <a:srgbClr val="D78B40"/>
                </a:solidFill>
              </a:rPr>
              <a:t>implements </a:t>
            </a:r>
            <a:r>
              <a:t>Serializer&lt;Map&lt;String</a:t>
            </a:r>
            <a:r>
              <a:rPr>
                <a:solidFill>
                  <a:srgbClr val="D78B40"/>
                </a:solidFill>
              </a:rPr>
              <a:t>, </a:t>
            </a:r>
            <a:r>
              <a:t>Object&gt;&gt; {</a:t>
            </a:r>
            <a:br/>
            <a:r>
              <a:t>    ObjectMapper </a:t>
            </a:r>
            <a:r>
              <a:rPr>
                <a:solidFill>
                  <a:srgbClr val="A98BB9"/>
                </a:solidFill>
              </a:rPr>
              <a:t>mapper </a:t>
            </a:r>
            <a:r>
              <a:t>= </a:t>
            </a:r>
            <a:r>
              <a:rPr>
                <a:solidFill>
                  <a:srgbClr val="D78B40"/>
                </a:solidFill>
              </a:rPr>
              <a:t>new </a:t>
            </a:r>
            <a:r>
              <a:t>ObjectMapper()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public void </a:t>
            </a:r>
            <a:r>
              <a:rPr>
                <a:solidFill>
                  <a:srgbClr val="FFD080"/>
                </a:solidFill>
              </a:rPr>
              <a:t>configure</a:t>
            </a:r>
            <a:r>
              <a:t>(Map&lt;String</a:t>
            </a:r>
            <a:r>
              <a:rPr>
                <a:solidFill>
                  <a:srgbClr val="D78B40"/>
                </a:solidFill>
              </a:rPr>
              <a:t>, </a:t>
            </a:r>
            <a:r>
              <a:t>?&gt; configs</a:t>
            </a:r>
            <a:r>
              <a:rPr>
                <a:solidFill>
                  <a:srgbClr val="D78B40"/>
                </a:solidFill>
              </a:rPr>
              <a:t>, boolean </a:t>
            </a:r>
            <a:r>
              <a:t>isKey) {}</a:t>
            </a:r>
            <a:br/>
            <a:br/>
            <a:r>
              <a:t>    </a:t>
            </a:r>
            <a:r>
              <a:rPr>
                <a:solidFill>
                  <a:srgbClr val="D78B40"/>
                </a:solidFill>
              </a:rPr>
              <a:t>public byte</a:t>
            </a:r>
            <a:r>
              <a:t>[] </a:t>
            </a:r>
            <a:r>
              <a:rPr>
                <a:solidFill>
                  <a:srgbClr val="FFD080"/>
                </a:solidFill>
              </a:rPr>
              <a:t>serialize</a:t>
            </a:r>
            <a:r>
              <a:t>(String topic</a:t>
            </a:r>
            <a:r>
              <a:rPr>
                <a:solidFill>
                  <a:srgbClr val="D78B40"/>
                </a:solidFill>
              </a:rPr>
              <a:t>, </a:t>
            </a:r>
            <a:r>
              <a:t>Map&lt;String</a:t>
            </a:r>
            <a:r>
              <a:rPr>
                <a:solidFill>
                  <a:srgbClr val="D78B40"/>
                </a:solidFill>
              </a:rPr>
              <a:t>, </a:t>
            </a:r>
            <a:r>
              <a:t>Object&gt; data) {</a:t>
            </a:r>
            <a:br/>
            <a:r>
              <a:t>        </a:t>
            </a:r>
            <a:r>
              <a:rPr>
                <a:solidFill>
                  <a:srgbClr val="D78B40"/>
                </a:solidFill>
              </a:rPr>
              <a:t>byte</a:t>
            </a:r>
            <a:r>
              <a:t>[] raw = </a:t>
            </a:r>
            <a:r>
              <a:rPr>
                <a:solidFill>
                  <a:srgbClr val="D78B40"/>
                </a:solidFill>
              </a:rPr>
              <a:t>null;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    try </a:t>
            </a:r>
            <a:r>
              <a:t>{</a:t>
            </a:r>
            <a:br/>
            <a:r>
              <a:t>            raw = </a:t>
            </a:r>
            <a:r>
              <a:rPr>
                <a:solidFill>
                  <a:srgbClr val="A98BB9"/>
                </a:solidFill>
              </a:rPr>
              <a:t>mapper</a:t>
            </a:r>
            <a:r>
              <a:t>.writeValueAsBytes(data)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    </a:t>
            </a:r>
            <a:r>
              <a:t>} </a:t>
            </a:r>
            <a:r>
              <a:rPr>
                <a:solidFill>
                  <a:srgbClr val="D78B40"/>
                </a:solidFill>
              </a:rPr>
              <a:t>catch </a:t>
            </a:r>
            <a:r>
              <a:t>(JsonProcessingException e) {</a:t>
            </a:r>
            <a:br/>
            <a:r>
              <a:t>            e.printStackTrace()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    </a:t>
            </a:r>
            <a:r>
              <a:t>}</a:t>
            </a:r>
            <a:br/>
            <a:r>
              <a:t>        </a:t>
            </a:r>
            <a:r>
              <a:rPr>
                <a:solidFill>
                  <a:srgbClr val="D78B40"/>
                </a:solidFill>
              </a:rPr>
              <a:t>return </a:t>
            </a:r>
            <a:r>
              <a:t>raw</a:t>
            </a:r>
            <a:r>
              <a:rPr>
                <a:solidFill>
                  <a:srgbClr val="D78B40"/>
                </a:solidFill>
              </a:rPr>
              <a:t>;</a:t>
            </a:r>
            <a:br>
              <a:rPr>
                <a:solidFill>
                  <a:srgbClr val="D78B40"/>
                </a:solidFill>
              </a:rPr>
            </a:br>
            <a:r>
              <a:rPr>
                <a:solidFill>
                  <a:srgbClr val="D78B40"/>
                </a:solidFill>
              </a:rPr>
              <a:t>    </a:t>
            </a:r>
            <a:r>
              <a:t>}</a:t>
            </a:r>
            <a:br/>
            <a:br/>
            <a:r>
              <a:t>    </a:t>
            </a:r>
            <a:r>
              <a:rPr>
                <a:solidFill>
                  <a:srgbClr val="D78B40"/>
                </a:solidFill>
              </a:rPr>
              <a:t>public void </a:t>
            </a:r>
            <a:r>
              <a:rPr>
                <a:solidFill>
                  <a:srgbClr val="FFD080"/>
                </a:solidFill>
              </a:rPr>
              <a:t>close</a:t>
            </a:r>
            <a:r>
              <a:t>() {}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57123" indent="-357123" algn="l" defTabSz="443991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64"/>
            </a:pPr>
            <a:r>
              <a:t>Existen configuración que influyen en el envío y entrega de mensajes:</a:t>
            </a:r>
            <a:endParaRPr b="1"/>
          </a:p>
          <a:p>
            <a:pPr lvl="1" marL="714247" indent="-357123" algn="l" defTabSz="443991">
              <a:spcBef>
                <a:spcPts val="1800"/>
              </a:spcBef>
              <a:buSzPct val="75000"/>
              <a:buChar char="•"/>
              <a:defRPr b="1" sz="2964"/>
            </a:pPr>
            <a:r>
              <a:t>retries </a:t>
            </a:r>
            <a:r>
              <a:rPr b="0"/>
              <a:t>: Número de intento que se envía un mensaje si se produce algún fallo.</a:t>
            </a:r>
            <a:endParaRPr b="0"/>
          </a:p>
          <a:p>
            <a:pPr algn="l" defTabSz="443991">
              <a:spcBef>
                <a:spcPts val="1800"/>
              </a:spcBef>
              <a:defRPr b="1" sz="2964"/>
            </a:pPr>
            <a:r>
              <a:t>Nota: </a:t>
            </a:r>
            <a:r>
              <a:rPr b="0"/>
              <a:t>Puede provocar que se produzcan mensajes duplicados, pero conseguimos entrega: </a:t>
            </a:r>
            <a:r>
              <a:rPr i="1"/>
              <a:t>At least one</a:t>
            </a:r>
            <a:r>
              <a:rPr b="0"/>
              <a:t>.</a:t>
            </a:r>
            <a:endParaRPr b="0"/>
          </a:p>
          <a:p>
            <a:pPr lvl="1" marL="744008" indent="-386884" algn="l" defTabSz="443991">
              <a:spcBef>
                <a:spcPts val="1800"/>
              </a:spcBef>
              <a:buSzPct val="75000"/>
              <a:buChar char="•"/>
              <a:defRPr b="1" sz="2964"/>
            </a:pPr>
            <a:r>
              <a:t>ack </a:t>
            </a:r>
            <a:r>
              <a:rPr b="0"/>
              <a:t>:</a:t>
            </a:r>
            <a:endParaRPr b="0"/>
          </a:p>
          <a:p>
            <a:pPr lvl="3" marL="1458256" indent="-386884" algn="l" defTabSz="443991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➡"/>
              <a:defRPr b="1" sz="2964"/>
            </a:pPr>
            <a:r>
              <a:t>0</a:t>
            </a:r>
            <a:r>
              <a:rPr b="0"/>
              <a:t> : El productor no espera ningún asentimiento.</a:t>
            </a:r>
            <a:endParaRPr b="0"/>
          </a:p>
          <a:p>
            <a:pPr lvl="3" marL="1458256" indent="-386884" algn="l" defTabSz="443991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➡"/>
              <a:defRPr b="1" sz="2964"/>
            </a:pPr>
            <a:r>
              <a:t>1 </a:t>
            </a:r>
            <a:r>
              <a:rPr b="0"/>
              <a:t>: El productor espera asentimiento por la partición líder.</a:t>
            </a:r>
            <a:endParaRPr b="0"/>
          </a:p>
          <a:p>
            <a:pPr lvl="3" marL="1458256" indent="-386884" algn="l" defTabSz="443991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➡"/>
              <a:defRPr b="1" sz="2964"/>
            </a:pPr>
            <a:r>
              <a:t>all</a:t>
            </a:r>
            <a:r>
              <a:rPr b="0"/>
              <a:t> : El productor espera el asentimiento por la partición líder y por las replicas.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 I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/>
            </a:pPr>
            <a:r>
              <a:t>Kafka también nos permite configurar si deseamos enviar los mensajes utilizando algún tipo de compresión mediante la propiedad: </a:t>
            </a:r>
            <a:r>
              <a:rPr b="1"/>
              <a:t>compression.type</a:t>
            </a:r>
          </a:p>
          <a:p>
            <a:pPr marL="433753" indent="-433753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Los valores existentes son: </a:t>
            </a:r>
            <a:r>
              <a:rPr b="1"/>
              <a:t>none</a:t>
            </a:r>
            <a:r>
              <a:t>, </a:t>
            </a:r>
            <a:r>
              <a:rPr b="1"/>
              <a:t>gzip</a:t>
            </a:r>
            <a:r>
              <a:t>, </a:t>
            </a:r>
            <a:r>
              <a:rPr b="1"/>
              <a:t>snappy</a:t>
            </a:r>
            <a:r>
              <a:t>, o </a:t>
            </a:r>
            <a:r>
              <a:rPr b="1"/>
              <a:t>lz4</a:t>
            </a:r>
            <a:r>
              <a:t>.</a:t>
            </a:r>
          </a:p>
          <a:p>
            <a:pPr marL="433753" indent="-433753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Por defecto el valor es </a:t>
            </a:r>
            <a:r>
              <a:rPr b="1"/>
              <a:t>none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 II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/>
            </a:pPr>
            <a:r>
              <a:t>A la hora de enviar los mensajes debemos decidir a que partición enviar el mensaje, tenemos dos opciones:</a:t>
            </a:r>
          </a:p>
          <a:p>
            <a:pPr lvl="1" marL="1375833" indent="-715433" algn="l">
              <a:spcBef>
                <a:spcPts val="2400"/>
              </a:spcBef>
              <a:buSzPct val="100000"/>
              <a:buAutoNum type="arabicPeriod" startAt="1"/>
              <a:defRPr sz="3900"/>
            </a:pPr>
            <a:r>
              <a:t>Indicar la partición a la hora de enviar cada mensaje.</a:t>
            </a:r>
          </a:p>
          <a:p>
            <a:pPr lvl="1" marL="1375833" indent="-715433" algn="l">
              <a:spcBef>
                <a:spcPts val="2400"/>
              </a:spcBef>
              <a:buSzPct val="100000"/>
              <a:buAutoNum type="arabicPeriod" startAt="1"/>
              <a:defRPr sz="3900"/>
            </a:pPr>
            <a:r>
              <a:t>Utilizar un sistema de particionado.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Entrega de mensajes III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448073" y="2362200"/>
            <a:ext cx="12108654" cy="671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/>
            </a:pPr>
            <a:r>
              <a:t>A la hora de enviar los mensajes debemos decidir a que partición enviar el mensaje, tenemos dos opciones:</a:t>
            </a:r>
          </a:p>
          <a:p>
            <a:pPr lvl="1" marL="1375833" indent="-715433" algn="l">
              <a:spcBef>
                <a:spcPts val="2400"/>
              </a:spcBef>
              <a:buSzPct val="100000"/>
              <a:buAutoNum type="arabicPeriod" startAt="1"/>
              <a:defRPr sz="3900"/>
            </a:pPr>
            <a:r>
              <a:t>Indicar la partición a la hora de enviar cada mensaje.</a:t>
            </a:r>
          </a:p>
          <a:p>
            <a:pPr lvl="1" marL="1375833" indent="-715433" algn="l">
              <a:spcBef>
                <a:spcPts val="2400"/>
              </a:spcBef>
              <a:buSzPct val="100000"/>
              <a:buAutoNum type="arabicPeriod" startAt="1"/>
              <a:defRPr sz="3900"/>
            </a:pPr>
            <a:r>
              <a:t>Utilizar un sistema de particionado, utilizando la propiedad: </a:t>
            </a:r>
            <a:r>
              <a:rPr b="1"/>
              <a:t>partitioner.class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