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1.xlsx"/></Relationships>
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2.xlsx"/></Relationships>
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3.xlsx"/></Relationships>
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4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1"/>
                <c:pt idx="0">
                  <c:v>100.000000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1"/>
                <c:pt idx="0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1"/>
                <c:pt idx="0">
                  <c:v>30.000000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1"/>
                <c:pt idx="0">
                  <c:v>1500.000000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3"/>
                <c:pt idx="0">
                  <c:v>100.000000</c:v>
                </c:pt>
                <c:pt idx="1">
                  <c:v>90.000000</c:v>
                </c:pt>
                <c:pt idx="2">
                  <c:v>76.000000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3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3"/>
                <c:pt idx="0">
                  <c:v>30.000000</c:v>
                </c:pt>
                <c:pt idx="1">
                  <c:v>50.000000</c:v>
                </c:pt>
                <c:pt idx="2">
                  <c:v>70.000000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3"/>
                <c:pt idx="0">
                  <c:v>1500.000000</c:v>
                </c:pt>
                <c:pt idx="1">
                  <c:v>1600.000000</c:v>
                </c:pt>
                <c:pt idx="2">
                  <c:v>4500.000000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4"/>
                <c:pt idx="0">
                  <c:v>100.000000</c:v>
                </c:pt>
                <c:pt idx="1">
                  <c:v>90.000000</c:v>
                </c:pt>
                <c:pt idx="2">
                  <c:v>76.000000</c:v>
                </c:pt>
                <c:pt idx="3">
                  <c:v>40.000000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20.000000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4"/>
                <c:pt idx="0">
                  <c:v>30.000000</c:v>
                </c:pt>
                <c:pt idx="1">
                  <c:v>50.000000</c:v>
                </c:pt>
                <c:pt idx="2">
                  <c:v>70.000000</c:v>
                </c:pt>
                <c:pt idx="3">
                  <c:v>80.000000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4"/>
                <c:pt idx="0">
                  <c:v>1500.000000</c:v>
                </c:pt>
                <c:pt idx="1">
                  <c:v>1600.000000</c:v>
                </c:pt>
                <c:pt idx="2">
                  <c:v>4500.000000</c:v>
                </c:pt>
                <c:pt idx="3">
                  <c:v>3000.000000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5"/>
                <c:pt idx="0">
                  <c:v>100.000000</c:v>
                </c:pt>
                <c:pt idx="1">
                  <c:v>90.000000</c:v>
                </c:pt>
                <c:pt idx="2">
                  <c:v>76.000000</c:v>
                </c:pt>
                <c:pt idx="3">
                  <c:v>40.000000</c:v>
                </c:pt>
                <c:pt idx="4">
                  <c:v>35.000000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5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20.000000</c:v>
                </c:pt>
                <c:pt idx="4">
                  <c:v>45.000000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5"/>
                <c:pt idx="0">
                  <c:v>30.000000</c:v>
                </c:pt>
                <c:pt idx="1">
                  <c:v>50.000000</c:v>
                </c:pt>
                <c:pt idx="2">
                  <c:v>70.000000</c:v>
                </c:pt>
                <c:pt idx="3">
                  <c:v>80.000000</c:v>
                </c:pt>
                <c:pt idx="4">
                  <c:v>85.000000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5"/>
                <c:pt idx="0">
                  <c:v>1500.000000</c:v>
                </c:pt>
                <c:pt idx="1">
                  <c:v>1600.000000</c:v>
                </c:pt>
                <c:pt idx="2">
                  <c:v>4500.000000</c:v>
                </c:pt>
                <c:pt idx="3">
                  <c:v>3000.000000</c:v>
                </c:pt>
                <c:pt idx="4">
                  <c:v>1000.000000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6"/>
                <c:pt idx="0">
                  <c:v>100.000000</c:v>
                </c:pt>
                <c:pt idx="1">
                  <c:v>90.000000</c:v>
                </c:pt>
                <c:pt idx="2">
                  <c:v>76.000000</c:v>
                </c:pt>
                <c:pt idx="3">
                  <c:v>40.000000</c:v>
                </c:pt>
                <c:pt idx="4">
                  <c:v>35.000000</c:v>
                </c:pt>
                <c:pt idx="5">
                  <c:v>85.000000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6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20.000000</c:v>
                </c:pt>
                <c:pt idx="4">
                  <c:v>45.000000</c:v>
                </c:pt>
                <c:pt idx="5">
                  <c:v>67.000000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6"/>
                <c:pt idx="0">
                  <c:v>30.000000</c:v>
                </c:pt>
                <c:pt idx="1">
                  <c:v>50.000000</c:v>
                </c:pt>
                <c:pt idx="2">
                  <c:v>70.000000</c:v>
                </c:pt>
                <c:pt idx="3">
                  <c:v>80.000000</c:v>
                </c:pt>
                <c:pt idx="4">
                  <c:v>85.000000</c:v>
                </c:pt>
                <c:pt idx="5">
                  <c:v>40.000000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6"/>
                <c:pt idx="0">
                  <c:v>1500.000000</c:v>
                </c:pt>
                <c:pt idx="1">
                  <c:v>1600.000000</c:v>
                </c:pt>
                <c:pt idx="2">
                  <c:v>4500.000000</c:v>
                </c:pt>
                <c:pt idx="3">
                  <c:v>3000.000000</c:v>
                </c:pt>
                <c:pt idx="4">
                  <c:v>1000.000000</c:v>
                </c:pt>
                <c:pt idx="5">
                  <c:v>1500.000000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7"/>
                <c:pt idx="0">
                  <c:v>100.000000</c:v>
                </c:pt>
                <c:pt idx="1">
                  <c:v>90.000000</c:v>
                </c:pt>
                <c:pt idx="2">
                  <c:v>76.000000</c:v>
                </c:pt>
                <c:pt idx="3">
                  <c:v>40.000000</c:v>
                </c:pt>
                <c:pt idx="4">
                  <c:v>35.000000</c:v>
                </c:pt>
                <c:pt idx="5">
                  <c:v>85.000000</c:v>
                </c:pt>
                <c:pt idx="6">
                  <c:v>85.000000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7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20.000000</c:v>
                </c:pt>
                <c:pt idx="4">
                  <c:v>45.000000</c:v>
                </c:pt>
                <c:pt idx="5">
                  <c:v>67.000000</c:v>
                </c:pt>
                <c:pt idx="6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7"/>
                <c:pt idx="0">
                  <c:v>30.000000</c:v>
                </c:pt>
                <c:pt idx="1">
                  <c:v>50.000000</c:v>
                </c:pt>
                <c:pt idx="2">
                  <c:v>70.000000</c:v>
                </c:pt>
                <c:pt idx="3">
                  <c:v>80.000000</c:v>
                </c:pt>
                <c:pt idx="4">
                  <c:v>85.000000</c:v>
                </c:pt>
                <c:pt idx="5">
                  <c:v>40.000000</c:v>
                </c:pt>
                <c:pt idx="6">
                  <c:v>47.000000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1500.000000</c:v>
                </c:pt>
                <c:pt idx="1">
                  <c:v>1600.000000</c:v>
                </c:pt>
                <c:pt idx="2">
                  <c:v>4500.000000</c:v>
                </c:pt>
                <c:pt idx="3">
                  <c:v>3000.000000</c:v>
                </c:pt>
                <c:pt idx="4">
                  <c:v>1000.000000</c:v>
                </c:pt>
                <c:pt idx="5">
                  <c:v>1500.000000</c:v>
                </c:pt>
                <c:pt idx="6">
                  <c:v>1200.000000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2"/>
                <c:pt idx="0">
                  <c:v>100.000000</c:v>
                </c:pt>
                <c:pt idx="1">
                  <c:v>90.000000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2"/>
                <c:pt idx="0">
                  <c:v>100.000000</c:v>
                </c:pt>
                <c:pt idx="1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2"/>
                <c:pt idx="0">
                  <c:v>30.000000</c:v>
                </c:pt>
                <c:pt idx="1">
                  <c:v>50.000000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2"/>
                <c:pt idx="0">
                  <c:v>1500.000000</c:v>
                </c:pt>
                <c:pt idx="1">
                  <c:v>1300.000000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3"/>
                <c:pt idx="0">
                  <c:v>100.000000</c:v>
                </c:pt>
                <c:pt idx="1">
                  <c:v>90.000000</c:v>
                </c:pt>
                <c:pt idx="2">
                  <c:v>85.000000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3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3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3"/>
                <c:pt idx="0">
                  <c:v>1500.000000</c:v>
                </c:pt>
                <c:pt idx="1">
                  <c:v>1300.000000</c:v>
                </c:pt>
                <c:pt idx="2">
                  <c:v>1500.000000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4"/>
                <c:pt idx="0">
                  <c:v>100.000000</c:v>
                </c:pt>
                <c:pt idx="1">
                  <c:v>90.000000</c:v>
                </c:pt>
                <c:pt idx="2">
                  <c:v>85.000000</c:v>
                </c:pt>
                <c:pt idx="3">
                  <c:v>76.000000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4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  <c:pt idx="3">
                  <c:v>70.000000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4"/>
                <c:pt idx="0">
                  <c:v>1500.000000</c:v>
                </c:pt>
                <c:pt idx="1">
                  <c:v>1300.000000</c:v>
                </c:pt>
                <c:pt idx="2">
                  <c:v>1500.000000</c:v>
                </c:pt>
                <c:pt idx="3">
                  <c:v>1600.000000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5"/>
                <c:pt idx="0">
                  <c:v>100.000000</c:v>
                </c:pt>
                <c:pt idx="1">
                  <c:v>90.000000</c:v>
                </c:pt>
                <c:pt idx="2">
                  <c:v>85.000000</c:v>
                </c:pt>
                <c:pt idx="3">
                  <c:v>76.000000</c:v>
                </c:pt>
                <c:pt idx="4">
                  <c:v>95.000000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5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5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  <c:pt idx="3">
                  <c:v>70.000000</c:v>
                </c:pt>
                <c:pt idx="4">
                  <c:v>40.000000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5"/>
                <c:pt idx="0">
                  <c:v>1500.000000</c:v>
                </c:pt>
                <c:pt idx="1">
                  <c:v>1300.000000</c:v>
                </c:pt>
                <c:pt idx="2">
                  <c:v>1500.000000</c:v>
                </c:pt>
                <c:pt idx="3">
                  <c:v>1600.000000</c:v>
                </c:pt>
                <c:pt idx="4">
                  <c:v>1500.000000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6"/>
                <c:pt idx="0">
                  <c:v>100.000000</c:v>
                </c:pt>
                <c:pt idx="1">
                  <c:v>90.000000</c:v>
                </c:pt>
                <c:pt idx="2">
                  <c:v>85.000000</c:v>
                </c:pt>
                <c:pt idx="3">
                  <c:v>76.000000</c:v>
                </c:pt>
                <c:pt idx="4">
                  <c:v>95.000000</c:v>
                </c:pt>
                <c:pt idx="5">
                  <c:v>90.000000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6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  <c:pt idx="5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6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  <c:pt idx="3">
                  <c:v>70.000000</c:v>
                </c:pt>
                <c:pt idx="4">
                  <c:v>40.000000</c:v>
                </c:pt>
                <c:pt idx="5">
                  <c:v>50.000000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6"/>
                <c:pt idx="0">
                  <c:v>1500.000000</c:v>
                </c:pt>
                <c:pt idx="1">
                  <c:v>1300.000000</c:v>
                </c:pt>
                <c:pt idx="2">
                  <c:v>1500.000000</c:v>
                </c:pt>
                <c:pt idx="3">
                  <c:v>1600.000000</c:v>
                </c:pt>
                <c:pt idx="4">
                  <c:v>1500.000000</c:v>
                </c:pt>
                <c:pt idx="5">
                  <c:v>1600.000000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7"/>
                <c:pt idx="0">
                  <c:v>100.000000</c:v>
                </c:pt>
                <c:pt idx="1">
                  <c:v>90.000000</c:v>
                </c:pt>
                <c:pt idx="2">
                  <c:v>85.000000</c:v>
                </c:pt>
                <c:pt idx="3">
                  <c:v>76.000000</c:v>
                </c:pt>
                <c:pt idx="4">
                  <c:v>95.000000</c:v>
                </c:pt>
                <c:pt idx="5">
                  <c:v>90.000000</c:v>
                </c:pt>
                <c:pt idx="6">
                  <c:v>85.000000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7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  <c:pt idx="5">
                  <c:v>100.000000</c:v>
                </c:pt>
                <c:pt idx="6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7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  <c:pt idx="3">
                  <c:v>70.000000</c:v>
                </c:pt>
                <c:pt idx="4">
                  <c:v>40.000000</c:v>
                </c:pt>
                <c:pt idx="5">
                  <c:v>50.000000</c:v>
                </c:pt>
                <c:pt idx="6">
                  <c:v>60.000000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1500.000000</c:v>
                </c:pt>
                <c:pt idx="1">
                  <c:v>1300.000000</c:v>
                </c:pt>
                <c:pt idx="2">
                  <c:v>1500.000000</c:v>
                </c:pt>
                <c:pt idx="3">
                  <c:v>1600.000000</c:v>
                </c:pt>
                <c:pt idx="4">
                  <c:v>1500.000000</c:v>
                </c:pt>
                <c:pt idx="5">
                  <c:v>1600.000000</c:v>
                </c:pt>
                <c:pt idx="6">
                  <c:v>1550.000000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1"/>
                <c:pt idx="0">
                  <c:v>100.000000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1"/>
                <c:pt idx="0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1"/>
                <c:pt idx="0">
                  <c:v>30.000000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1"/>
                <c:pt idx="0">
                  <c:v>1500.000000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69"/>
          <c:y val="0.0569805"/>
          <c:w val="0.829153"/>
          <c:h val="0.6902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% páginas en la caché</c:v>
                </c:pt>
              </c:strCache>
            </c:strRef>
          </c:tx>
          <c:spPr>
            <a:solidFill>
              <a:srgbClr val="719037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Sheet1!$B$3:$H$3</c:f>
              <c:numCache>
                <c:ptCount val="2"/>
                <c:pt idx="0">
                  <c:v>100.000000</c:v>
                </c:pt>
                <c:pt idx="1">
                  <c:v>90.000000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% hits en la caché</c:v>
                </c:pt>
              </c:strCache>
            </c:strRef>
          </c:tx>
          <c:spPr>
            <a:solidFill>
              <a:srgbClr val="E3B200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Sheet1!$B$4:$H$4</c:f>
              <c:numCache>
                <c:ptCount val="2"/>
                <c:pt idx="0">
                  <c:v>100.000000</c:v>
                </c:pt>
                <c:pt idx="1">
                  <c:v>100.000000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% espacio en disco</c:v>
                </c:pt>
              </c:strCache>
            </c:strRef>
          </c:tx>
          <c:spPr>
            <a:solidFill>
              <a:srgbClr val="E37B1A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Sheet1!$B$5:$H$5</c:f>
              <c:numCache>
                <c:ptCount val="2"/>
                <c:pt idx="0">
                  <c:v>30.000000</c:v>
                </c:pt>
                <c:pt idx="1">
                  <c:v>50.000000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mensajes/segundo</c:v>
                </c:pt>
              </c:strCache>
            </c:strRef>
          </c:tx>
          <c:spPr>
            <a:noFill/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10:00</c:v>
                </c:pt>
                <c:pt idx="1">
                  <c:v>10:05</c:v>
                </c:pt>
                <c:pt idx="2">
                  <c:v>10:10</c:v>
                </c:pt>
                <c:pt idx="3">
                  <c:v>10:15</c:v>
                </c:pt>
                <c:pt idx="4">
                  <c:v>10:20</c:v>
                </c:pt>
                <c:pt idx="5">
                  <c:v>10:25</c:v>
                </c:pt>
                <c:pt idx="6">
                  <c:v>10:30</c:v>
                </c:pt>
              </c:strCache>
            </c:strRef>
          </c:cat>
          <c:val>
            <c:numRef>
              <c:f>Sheet1!$B$2:$H$2</c:f>
              <c:numCache>
                <c:ptCount val="2"/>
                <c:pt idx="0">
                  <c:v>1500.000000</c:v>
                </c:pt>
                <c:pt idx="1">
                  <c:v>1600.000000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000"/>
          <c:min val="0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2200" u="none">
                    <a:solidFill>
                      <a:srgbClr val="3B3936"/>
                    </a:solidFill>
                    <a:latin typeface="Palatino"/>
                  </a:rPr>
                  <a:t>Eje de valores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  <c:max val="100"/>
          <c:min val="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5"/>
        <c:crosses val="max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857"/>
          <c:y val="0.873539"/>
          <c:w val="0.823777"/>
          <c:h val="0.1264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3B3936"/>
              </a:solidFill>
              <a:latin typeface="Palatin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chart" Target="../charts/char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Monitorización: Herramientas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VIII 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número de hits de lectura en la cache - Solución:</a:t>
            </a:r>
          </a:p>
          <a:p>
            <a:pPr lvl="1">
              <a:lnSpc>
                <a:spcPct val="90000"/>
              </a:lnSpc>
              <a:defRPr sz="3800"/>
            </a:pPr>
            <a:r>
              <a:t>Si el número desciende puede ser que los consumidores tienen LAG. Están leyendo páginas antiguas que no se encuentran en la caché.</a:t>
            </a:r>
          </a:p>
          <a:p>
            <a:pPr lvl="1">
              <a:lnSpc>
                <a:spcPct val="90000"/>
              </a:lnSpc>
              <a:defRPr sz="3800"/>
            </a:pPr>
            <a:r>
              <a:t>Verificar que el tamaño de los logs que almacenamos esta correctamente configurado.</a:t>
            </a:r>
          </a:p>
          <a:p>
            <a:pPr lvl="1">
              <a:lnSpc>
                <a:spcPct val="90000"/>
              </a:lnSpc>
              <a:defRPr sz="3800"/>
            </a:pPr>
            <a:r>
              <a:t>Añadir nuevos brokers al sistema, mover particiones a los nuevos brokers y realizar un balanceo de leaders.</a:t>
            </a:r>
          </a:p>
        </p:txBody>
      </p:sp>
      <p:pic>
        <p:nvPicPr>
          <p:cNvPr id="1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5" name="Chart 185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0" name="Chart 190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5" name="Chart 195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Chart 200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203" name="Shape 2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5" name="Chart 205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06" name="Shape 206"/>
          <p:cNvSpPr/>
          <p:nvPr/>
        </p:nvSpPr>
        <p:spPr>
          <a:xfrm>
            <a:off x="8509968" y="2953207"/>
            <a:ext cx="2914398" cy="1384301"/>
          </a:xfrm>
          <a:prstGeom prst="rect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ROTACIÓN 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DE 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LOGS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209" name="Shape 2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1" name="Chart 211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Ideal</a:t>
            </a:r>
          </a:p>
        </p:txBody>
      </p:sp>
      <p:sp>
        <p:nvSpPr>
          <p:cNvPr id="214" name="Shape 2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Chart 216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19" name="Shape 21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1" name="Chart 221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24" name="Shape 22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6" name="Chart 226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455802" indent="-455802" defTabSz="566674">
              <a:lnSpc>
                <a:spcPct val="90000"/>
              </a:lnSpc>
              <a:spcBef>
                <a:spcPts val="2300"/>
              </a:spcBef>
              <a:defRPr sz="3686"/>
            </a:pPr>
            <a:r>
              <a:t>Las métricas principales para monitorizar el hosts donde se encuentra un Broker son:</a:t>
            </a:r>
          </a:p>
          <a:p>
            <a:pPr lvl="1" marL="911605" indent="-455802" defTabSz="566674">
              <a:lnSpc>
                <a:spcPct val="90000"/>
              </a:lnSpc>
              <a:spcBef>
                <a:spcPts val="2300"/>
              </a:spcBef>
              <a:buChar char="•"/>
              <a:defRPr sz="3686"/>
            </a:pPr>
            <a:r>
              <a: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CRÍTICO: </a:t>
            </a:r>
            <a:r>
              <a:t>% espacio de disco.</a:t>
            </a:r>
          </a:p>
          <a:p>
            <a:pPr lvl="1" marL="911605" indent="-455802" defTabSz="566674">
              <a:lnSpc>
                <a:spcPct val="90000"/>
              </a:lnSpc>
              <a:spcBef>
                <a:spcPts val="2300"/>
              </a:spcBef>
              <a:buChar char="•"/>
              <a:defRPr sz="3686"/>
            </a:pPr>
            <a:r>
              <a: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CRÍTICO: </a:t>
            </a:r>
            <a:r>
              <a:t>% uso de lectura y escritura en disco.</a:t>
            </a:r>
          </a:p>
          <a:p>
            <a:pPr lvl="1" marL="911605" indent="-455802" defTabSz="566674">
              <a:lnSpc>
                <a:spcPct val="90000"/>
              </a:lnSpc>
              <a:spcBef>
                <a:spcPts val="2300"/>
              </a:spcBef>
              <a:buChar char="•"/>
              <a:defRPr sz="3686"/>
            </a:pPr>
            <a:r>
              <a:rPr b="1">
                <a:solidFill>
                  <a:schemeClr val="accent3">
                    <a:hueOff val="708446"/>
                    <a:satOff val="-4821"/>
                    <a:lumOff val="-14251"/>
                  </a:schemeClr>
                </a:solidFill>
              </a:rPr>
              <a:t>RECOMENDABLE:</a:t>
            </a:r>
            <a:r>
              <a:t> % páginas de logs que están cacheadas.</a:t>
            </a:r>
          </a:p>
          <a:p>
            <a:pPr lvl="1" marL="911605" indent="-455802" defTabSz="566674">
              <a:lnSpc>
                <a:spcPct val="90000"/>
              </a:lnSpc>
              <a:spcBef>
                <a:spcPts val="2300"/>
              </a:spcBef>
              <a:buChar char="•"/>
              <a:defRPr sz="3686"/>
            </a:pPr>
            <a:r>
              <a:rPr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rPr>
              <a:t>DESEABLE:</a:t>
            </a:r>
            <a:r>
              <a:rPr b="1"/>
              <a:t> </a:t>
            </a:r>
            <a:r>
              <a:t>% número de hits de lectura en la cache.</a:t>
            </a:r>
          </a:p>
          <a:p>
            <a:pPr marL="455802" indent="-455802" defTabSz="566674">
              <a:lnSpc>
                <a:spcPct val="90000"/>
              </a:lnSpc>
              <a:spcBef>
                <a:spcPts val="2300"/>
              </a:spcBef>
              <a:defRPr sz="3686"/>
            </a:pPr>
            <a:r>
              <a:t>Normalmente, el uso de red no es un limitante pero también hay que tenerlo en cuenta. </a:t>
            </a:r>
          </a:p>
        </p:txBody>
      </p:sp>
      <p:pic>
        <p:nvPicPr>
          <p:cNvPr id="14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1" name="Chart 231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34" name="Shape 23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6" name="Chart 236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37" name="Shape 237"/>
          <p:cNvSpPr/>
          <p:nvPr/>
        </p:nvSpPr>
        <p:spPr>
          <a:xfrm>
            <a:off x="8509968" y="3156407"/>
            <a:ext cx="2914398" cy="977901"/>
          </a:xfrm>
          <a:prstGeom prst="rect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CONSUMIDORES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RETRASADOS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2" name="Chart 242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43" name="Shape 243"/>
          <p:cNvSpPr/>
          <p:nvPr/>
        </p:nvSpPr>
        <p:spPr>
          <a:xfrm>
            <a:off x="8509968" y="2209800"/>
            <a:ext cx="3328353" cy="977901"/>
          </a:xfrm>
          <a:prstGeom prst="rect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CONSUMIDORES 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RECUPERANDOSE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46" name="Shape 24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8" name="Chart 248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49" name="Shape 249"/>
          <p:cNvSpPr/>
          <p:nvPr/>
        </p:nvSpPr>
        <p:spPr>
          <a:xfrm>
            <a:off x="8509968" y="2209800"/>
            <a:ext cx="3328353" cy="977901"/>
          </a:xfrm>
          <a:prstGeom prst="rect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CONSUMIDORES 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RECUPERANDOSE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Correcto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4" name="Chart 254"/>
          <p:cNvGraphicFramePr/>
          <p:nvPr/>
        </p:nvGraphicFramePr>
        <p:xfrm>
          <a:off x="-123601" y="2037220"/>
          <a:ext cx="12481097" cy="71322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5" name="Shape 255"/>
          <p:cNvSpPr/>
          <p:nvPr/>
        </p:nvSpPr>
        <p:spPr>
          <a:xfrm>
            <a:off x="6423357" y="2004559"/>
            <a:ext cx="3328354" cy="977901"/>
          </a:xfrm>
          <a:prstGeom prst="rect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CONSUMIDORES </a:t>
            </a:r>
          </a:p>
          <a:p>
            <a:pPr>
              <a:def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AL DÍA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Comportamiento Erroneo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Un comportamiento erroneo sería cuando:</a:t>
            </a:r>
          </a:p>
          <a:p>
            <a:pPr lvl="1">
              <a:lnSpc>
                <a:spcPct val="90000"/>
              </a:lnSpc>
              <a:defRPr sz="3800"/>
            </a:pPr>
            <a:r>
              <a:t>Tenemos un porcentaje muy bajo de páginas en la cache.</a:t>
            </a:r>
          </a:p>
          <a:p>
            <a:pPr lvl="1">
              <a:lnSpc>
                <a:spcPct val="90000"/>
              </a:lnSpc>
              <a:defRPr sz="3800"/>
            </a:pPr>
            <a:r>
              <a:t>Los hits en la caché siempre son bajos.</a:t>
            </a:r>
          </a:p>
          <a:p>
            <a:pPr lvl="1">
              <a:lnSpc>
                <a:spcPct val="90000"/>
              </a:lnSpc>
              <a:defRPr sz="3800"/>
            </a:pPr>
            <a:r>
              <a:t>El espacio en disco no se limpia siempre se encuentra en crecimiento.</a:t>
            </a:r>
          </a:p>
        </p:txBody>
      </p:sp>
      <p:pic>
        <p:nvPicPr>
          <p:cNvPr id="2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 sz="4900"/>
            </a:lvl1pPr>
          </a:lstStyle>
          <a:p>
            <a:pPr/>
            <a:r>
              <a:t>Demostración de script Ruby para monitorización de un Broker.</a:t>
            </a:r>
          </a:p>
        </p:txBody>
      </p:sp>
      <p:pic>
        <p:nvPicPr>
          <p:cNvPr id="2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Consumidor</a:t>
            </a:r>
          </a:p>
        </p:txBody>
      </p:sp>
      <p:sp>
        <p:nvSpPr>
          <p:cNvPr id="268" name="Shape 26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Las métricas principales para monitorizar un consumidor son:</a:t>
            </a:r>
          </a:p>
          <a:p>
            <a:pPr lvl="1" marL="915068" indent="-445168">
              <a:buChar char="•"/>
            </a:pPr>
            <a:r>
              <a:rPr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CRÍTICO</a:t>
            </a:r>
            <a:r>
              <a:t>: % de memoria RAM utilizada por la aplicación.</a:t>
            </a:r>
          </a:p>
          <a:p>
            <a:pPr lvl="1" marL="915068" indent="-445168">
              <a:buChar char="•"/>
            </a:pPr>
            <a:r>
              <a:rPr b="1">
                <a:solidFill>
                  <a:schemeClr val="accent3">
                    <a:hueOff val="708446"/>
                    <a:satOff val="-4821"/>
                    <a:lumOff val="-14251"/>
                  </a:schemeClr>
                </a:solidFill>
              </a:rPr>
              <a:t>RECOMENDABLE: </a:t>
            </a:r>
            <a:r>
              <a:t>Tamaño medio del LAG.</a:t>
            </a:r>
          </a:p>
        </p:txBody>
      </p:sp>
      <p:pic>
        <p:nvPicPr>
          <p:cNvPr id="2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Consumidor</a:t>
            </a:r>
          </a:p>
        </p:txBody>
      </p:sp>
      <p:sp>
        <p:nvSpPr>
          <p:cNvPr id="273" name="Shape 27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de memoria RAM utilizada por la aplicación:</a:t>
            </a:r>
          </a:p>
          <a:p>
            <a:pPr lvl="1">
              <a:lnSpc>
                <a:spcPct val="90000"/>
              </a:lnSpc>
              <a:defRPr sz="3800"/>
            </a:pPr>
            <a:r>
              <a:t>Este porcentaje es importante ya que si se obtienen valores muy elevados puede provocar un desbordamiento de nuestra aplicación.</a:t>
            </a:r>
          </a:p>
          <a:p>
            <a:pPr lvl="1">
              <a:lnSpc>
                <a:spcPct val="90000"/>
              </a:lnSpc>
              <a:defRPr sz="3800"/>
            </a:pPr>
            <a:r>
              <a:t>El valor adecuado debería ser un valor constante o en dientes de sierra.</a:t>
            </a:r>
          </a:p>
        </p:txBody>
      </p:sp>
      <p:pic>
        <p:nvPicPr>
          <p:cNvPr id="2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Consumidor I</a:t>
            </a: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de memoria RAM utilizada por la aplicación - Solución:</a:t>
            </a:r>
          </a:p>
          <a:p>
            <a:pPr lvl="1">
              <a:lnSpc>
                <a:spcPct val="90000"/>
              </a:lnSpc>
              <a:defRPr sz="3800"/>
            </a:pPr>
            <a:r>
              <a:t>Comprobar el número de bytes que nuestro consumidor puede leer en un poll. Debemos ajustar este valor conforme a la RAM de nuestra aplicación.</a:t>
            </a:r>
          </a:p>
          <a:p>
            <a:pPr lvl="1">
              <a:lnSpc>
                <a:spcPct val="90000"/>
              </a:lnSpc>
              <a:defRPr sz="3800"/>
            </a:pPr>
            <a:r>
              <a:t>Incrementar el número de particiones, para poder incrementar el número de consumidores.</a:t>
            </a:r>
          </a:p>
        </p:txBody>
      </p:sp>
      <p:pic>
        <p:nvPicPr>
          <p:cNvPr id="2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I 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espacio de disco</a:t>
            </a:r>
          </a:p>
          <a:p>
            <a:pPr lvl="1">
              <a:lnSpc>
                <a:spcPct val="90000"/>
              </a:lnSpc>
              <a:defRPr sz="3800"/>
            </a:pPr>
            <a:r>
              <a:t>El espacio en disco no debe crecer indefinidamente, hasta alcanzar el 100% del uso.</a:t>
            </a:r>
          </a:p>
          <a:p>
            <a:pPr lvl="1">
              <a:lnSpc>
                <a:spcPct val="90000"/>
              </a:lnSpc>
              <a:defRPr sz="3800"/>
            </a:pPr>
            <a:r>
              <a:t>Si las propiedades de rotación de los logs están bien configuradas, el espacio en disco debería ascender y descender después de la limpieza.</a:t>
            </a:r>
          </a:p>
          <a:p>
            <a:pPr lvl="1">
              <a:lnSpc>
                <a:spcPct val="90000"/>
              </a:lnSpc>
              <a:defRPr sz="3800"/>
            </a:pPr>
            <a:r>
              <a:t>Cuando el sistema esta estable durante un tiempo, el % de espacio en disco debería de ser una gráfica con dientes de sierra.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Consumidor II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Tamaño medio del LAG:</a:t>
            </a:r>
          </a:p>
          <a:p>
            <a:pPr lvl="1">
              <a:lnSpc>
                <a:spcPct val="90000"/>
              </a:lnSpc>
              <a:defRPr sz="3800"/>
            </a:pPr>
            <a:r>
              <a:t>El tamaño medio del LAG entre todas las particiones que consume nuestra aplicación.</a:t>
            </a:r>
          </a:p>
          <a:p>
            <a:pPr lvl="1">
              <a:lnSpc>
                <a:spcPct val="90000"/>
              </a:lnSpc>
              <a:defRPr sz="3800"/>
            </a:pPr>
            <a:r>
              <a:t>Si este valor tiene una tendencia ascendente quiere decir que nuestra aplicación cada vez estará más retrasada a la hora de leer mensajes.</a:t>
            </a:r>
          </a:p>
        </p:txBody>
      </p:sp>
      <p:pic>
        <p:nvPicPr>
          <p:cNvPr id="2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Consumidor III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Tamaño medio del LAG: - Solución:</a:t>
            </a:r>
          </a:p>
          <a:p>
            <a:pPr lvl="1">
              <a:lnSpc>
                <a:spcPct val="90000"/>
              </a:lnSpc>
              <a:defRPr sz="3800"/>
            </a:pPr>
            <a:r>
              <a:t>Verificar el compartimiento del Broker, puede ser que tenga pocas páginas en la caché.</a:t>
            </a:r>
          </a:p>
          <a:p>
            <a:pPr lvl="1">
              <a:lnSpc>
                <a:spcPct val="90000"/>
              </a:lnSpc>
              <a:defRPr sz="3800"/>
            </a:pPr>
            <a:r>
              <a:t>Incrementar el número de particiones, para permitir instanciar más consumidores.</a:t>
            </a:r>
          </a:p>
          <a:p>
            <a:pPr lvl="1">
              <a:lnSpc>
                <a:spcPct val="90000"/>
              </a:lnSpc>
              <a:defRPr sz="3800"/>
            </a:pPr>
            <a:r>
              <a:t>Incrementar la memoria RAM de nuestra aplicación, permitiéndole leer más bytes/seg (mensajes/seg).</a:t>
            </a:r>
          </a:p>
        </p:txBody>
      </p:sp>
      <p:pic>
        <p:nvPicPr>
          <p:cNvPr id="29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293" name="Shape 2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>
            <p:ph type="body" idx="1"/>
          </p:nvPr>
        </p:nvSpPr>
        <p:spPr>
          <a:xfrm>
            <a:off x="452365" y="2387600"/>
            <a:ext cx="12100070" cy="6606926"/>
          </a:xfrm>
          <a:prstGeom prst="rect">
            <a:avLst/>
          </a:prstGeom>
        </p:spPr>
        <p:txBody>
          <a:bodyPr/>
          <a:lstStyle>
            <a:lvl1pPr marL="678744" indent="-678744">
              <a:lnSpc>
                <a:spcPct val="90000"/>
              </a:lnSpc>
              <a:defRPr b="1" sz="5200"/>
            </a:lvl1pPr>
          </a:lstStyle>
          <a:p>
            <a:pPr/>
            <a:r>
              <a:t>Uso de la herramienta de Kafka para detectar el LAG de un grupo de consumidores.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II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espacio de disco - Solución:</a:t>
            </a:r>
          </a:p>
          <a:p>
            <a:pPr lvl="1">
              <a:lnSpc>
                <a:spcPct val="90000"/>
              </a:lnSpc>
              <a:defRPr sz="3800"/>
            </a:pPr>
            <a:r>
              <a:t>Verificar que las propiedades de rotación son correctas y la suma de todos los logs no suma el total espacio en disco.</a:t>
            </a:r>
          </a:p>
          <a:p>
            <a:pPr lvl="1">
              <a:lnSpc>
                <a:spcPct val="90000"/>
              </a:lnSpc>
              <a:defRPr sz="3800"/>
            </a:pPr>
            <a:r>
              <a:t>Añadir nuevos brokers al sistema y mover algunos topics.</a:t>
            </a:r>
          </a:p>
          <a:p>
            <a:pPr lvl="1">
              <a:lnSpc>
                <a:spcPct val="90000"/>
              </a:lnSpc>
              <a:defRPr sz="3800"/>
            </a:pPr>
            <a:r>
              <a:t>Añadir nuevos discos a la maquina donde se encuentra el broker.</a:t>
            </a:r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III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 defTabSz="572516">
              <a:lnSpc>
                <a:spcPct val="90000"/>
              </a:lnSpc>
              <a:spcBef>
                <a:spcPts val="2300"/>
              </a:spcBef>
              <a:buClrTx/>
              <a:buSzTx/>
              <a:buFontTx/>
              <a:buNone/>
              <a:defRPr b="1" sz="3724"/>
            </a:pPr>
            <a:r>
              <a:t>% uso de lectura y escritura en disco</a:t>
            </a:r>
          </a:p>
          <a:p>
            <a:pPr lvl="1" marL="921004" indent="-460502" defTabSz="572516">
              <a:lnSpc>
                <a:spcPct val="90000"/>
              </a:lnSpc>
              <a:spcBef>
                <a:spcPts val="2300"/>
              </a:spcBef>
              <a:defRPr sz="3724"/>
            </a:pPr>
            <a:r>
              <a:t>Este porcentaje muestra el uso de la entrada y salida en nuestro sistema.</a:t>
            </a:r>
          </a:p>
          <a:p>
            <a:pPr lvl="1" marL="921004" indent="-460502" defTabSz="572516">
              <a:lnSpc>
                <a:spcPct val="90000"/>
              </a:lnSpc>
              <a:spcBef>
                <a:spcPts val="2300"/>
              </a:spcBef>
              <a:defRPr sz="3724"/>
            </a:pPr>
            <a:r>
              <a:t>Valores elevados puede indicar que el acceso al disco es lento, provocando una menor tasa de mensajes.</a:t>
            </a:r>
          </a:p>
          <a:p>
            <a:pPr lvl="1" marL="921004" indent="-460502" defTabSz="572516">
              <a:lnSpc>
                <a:spcPct val="90000"/>
              </a:lnSpc>
              <a:spcBef>
                <a:spcPts val="2300"/>
              </a:spcBef>
              <a:defRPr sz="3724"/>
            </a:pPr>
            <a:r>
              <a:t>Si el uso de escritura es elevado, puede disminuir la tasa con la que los clientes puede producir.</a:t>
            </a:r>
          </a:p>
          <a:p>
            <a:pPr lvl="1" marL="921004" indent="-460502" defTabSz="572516">
              <a:lnSpc>
                <a:spcPct val="90000"/>
              </a:lnSpc>
              <a:spcBef>
                <a:spcPts val="2300"/>
              </a:spcBef>
              <a:defRPr sz="3724"/>
            </a:pPr>
            <a:r>
              <a:t>Si el uso de lectura es elevado, los consumidores irán retrasándose en los mensajes que están procesando.</a:t>
            </a:r>
          </a:p>
        </p:txBody>
      </p:sp>
      <p:pic>
        <p:nvPicPr>
          <p:cNvPr id="15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IV 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 defTabSz="531622">
              <a:lnSpc>
                <a:spcPct val="90000"/>
              </a:lnSpc>
              <a:spcBef>
                <a:spcPts val="2100"/>
              </a:spcBef>
              <a:buClrTx/>
              <a:buSzTx/>
              <a:buFontTx/>
              <a:buNone/>
              <a:defRPr b="1" sz="3458"/>
            </a:pPr>
            <a:r>
              <a:t>% uso de lectura y escritura en disco - Solución: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Verificar que el balanceo de los leaders es correcto. Recordemos que los clientes producen y consumen de las particiones leaders.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Verifiquemos que el balanceo de las replicas es correcto. No tengamos todas las replicas en un único broker.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Añadir nuevos brokers, mover topics o particiones a estos brokers y realizar un balanceo de leaders.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Utilizar un disco duro con mayor rendimiento. Ejemplo: SSD</a:t>
            </a:r>
          </a:p>
        </p:txBody>
      </p:sp>
      <p:pic>
        <p:nvPicPr>
          <p:cNvPr id="1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V 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10311" defTabSz="537463">
              <a:lnSpc>
                <a:spcPct val="90000"/>
              </a:lnSpc>
              <a:spcBef>
                <a:spcPts val="2200"/>
              </a:spcBef>
              <a:buClrTx/>
              <a:buSzTx/>
              <a:buFontTx/>
              <a:buNone/>
              <a:defRPr b="1" sz="3496"/>
            </a:pPr>
            <a:r>
              <a:t>% páginas de logs que están cacheadas</a:t>
            </a:r>
          </a:p>
          <a:p>
            <a:pPr lvl="1" marL="864616" indent="-432308" defTabSz="537463">
              <a:lnSpc>
                <a:spcPct val="90000"/>
              </a:lnSpc>
              <a:spcBef>
                <a:spcPts val="2200"/>
              </a:spcBef>
              <a:defRPr sz="3496"/>
            </a:pPr>
            <a:r>
              <a:t>Esta métrica nos muestra el número de páginas de los ficheros de logs que se encuentra en la caché del sistema.</a:t>
            </a:r>
          </a:p>
          <a:p>
            <a:pPr lvl="1" marL="864616" indent="-432308" defTabSz="537463">
              <a:lnSpc>
                <a:spcPct val="90000"/>
              </a:lnSpc>
              <a:spcBef>
                <a:spcPts val="2200"/>
              </a:spcBef>
              <a:defRPr sz="3496"/>
            </a:pPr>
            <a:r>
              <a:t>El 100% es el valor ideal.</a:t>
            </a:r>
          </a:p>
          <a:p>
            <a:pPr lvl="1" marL="864616" indent="-432308" defTabSz="537463">
              <a:lnSpc>
                <a:spcPct val="90000"/>
              </a:lnSpc>
              <a:spcBef>
                <a:spcPts val="2200"/>
              </a:spcBef>
              <a:defRPr sz="3496"/>
            </a:pPr>
            <a:r>
              <a:t>Normalmente Kafka intenta mantener las páginas de los logs más recientes en la caché.</a:t>
            </a:r>
          </a:p>
          <a:p>
            <a:pPr lvl="1" marL="864616" indent="-432308" defTabSz="537463">
              <a:lnSpc>
                <a:spcPct val="90000"/>
              </a:lnSpc>
              <a:spcBef>
                <a:spcPts val="2200"/>
              </a:spcBef>
              <a:defRPr sz="3496"/>
            </a:pPr>
            <a:r>
              <a:t>Si tenemos más páginas en la caché, más eficientes serán los consumidores y disminuiremos el uso de disco.</a:t>
            </a:r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VI 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páginas de logs que están cacheadas - Solución:</a:t>
            </a:r>
          </a:p>
          <a:p>
            <a:pPr lvl="1">
              <a:lnSpc>
                <a:spcPct val="90000"/>
              </a:lnSpc>
              <a:defRPr sz="3800"/>
            </a:pPr>
            <a:r>
              <a:t>Verificar que el tamaño de los logs que almacenamos esta correctamente configurado.</a:t>
            </a:r>
          </a:p>
          <a:p>
            <a:pPr lvl="1">
              <a:lnSpc>
                <a:spcPct val="90000"/>
              </a:lnSpc>
              <a:defRPr sz="3800"/>
            </a:pPr>
            <a:r>
              <a:t>Aumentar la memoria RAM del equipo, permitiendo cachear un número mayor de páginas.</a:t>
            </a:r>
          </a:p>
          <a:p>
            <a:pPr lvl="1">
              <a:lnSpc>
                <a:spcPct val="90000"/>
              </a:lnSpc>
              <a:defRPr sz="3800"/>
            </a:pPr>
            <a:r>
              <a:t>Añadir nuevos brokers al sistema, mover particiones a los nuevos brokers y realizar un balanceo de leaders.</a:t>
            </a:r>
          </a:p>
        </p:txBody>
      </p:sp>
      <p:pic>
        <p:nvPicPr>
          <p:cNvPr id="1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Métricas: Broker VII 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% número de hits de lectura en la cache.</a:t>
            </a:r>
          </a:p>
          <a:p>
            <a:pPr lvl="1">
              <a:lnSpc>
                <a:spcPct val="90000"/>
              </a:lnSpc>
              <a:defRPr sz="3800"/>
            </a:pPr>
            <a:r>
              <a:t>Esta métrica nos indica el nuevo de lecturas que se dirigen a la caché. </a:t>
            </a:r>
          </a:p>
          <a:p>
            <a:pPr lvl="1">
              <a:lnSpc>
                <a:spcPct val="90000"/>
              </a:lnSpc>
              <a:defRPr sz="3800"/>
            </a:pPr>
            <a:r>
              <a:t>El 100% es el valor ideal. Quiere decir que todos los consumidores están leyendo desde la caché.</a:t>
            </a:r>
          </a:p>
          <a:p>
            <a:pPr lvl="1">
              <a:lnSpc>
                <a:spcPct val="90000"/>
              </a:lnSpc>
              <a:defRPr sz="3800"/>
            </a:pPr>
            <a:r>
              <a:t>Esta métrica se usa como indicador y puede ser un representante de la calidad del servicio que se desea ofrecer a los consumidores.</a:t>
            </a:r>
          </a:p>
        </p:txBody>
      </p:sp>
      <p:pic>
        <p:nvPicPr>
          <p:cNvPr id="1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