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 Juan López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6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pPr/>
            <a:r>
              <a:t>Monitorización: JMX &amp; Jconsole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Andrés Gómez Ferrer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JMX: Clients Productor</a:t>
            </a:r>
          </a:p>
        </p:txBody>
      </p:sp>
      <p:sp>
        <p:nvSpPr>
          <p:cNvPr id="178" name="Shape 17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800"/>
            </a:pPr>
            <a:r>
              <a:t>Las métricas más interesantes del productor son:</a:t>
            </a:r>
          </a:p>
          <a:p>
            <a:pPr lvl="1">
              <a:lnSpc>
                <a:spcPct val="90000"/>
              </a:lnSpc>
              <a:defRPr b="1" sz="3800"/>
            </a:pPr>
            <a:r>
              <a:t>Outgoing byte rate</a:t>
            </a:r>
          </a:p>
          <a:p>
            <a:pPr lvl="1">
              <a:lnSpc>
                <a:spcPct val="90000"/>
              </a:lnSpc>
              <a:defRPr b="1" sz="3800"/>
            </a:pPr>
            <a:r>
              <a:t>Response rate</a:t>
            </a:r>
          </a:p>
          <a:p>
            <a:pPr lvl="1">
              <a:lnSpc>
                <a:spcPct val="90000"/>
              </a:lnSpc>
              <a:defRPr b="1" sz="3800"/>
            </a:pPr>
            <a:r>
              <a:t>Request rate</a:t>
            </a:r>
          </a:p>
        </p:txBody>
      </p:sp>
      <p:pic>
        <p:nvPicPr>
          <p:cNvPr id="18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JMX: Clients Productor</a:t>
            </a:r>
          </a:p>
        </p:txBody>
      </p:sp>
      <p:sp>
        <p:nvSpPr>
          <p:cNvPr id="183" name="Shape 183"/>
          <p:cNvSpPr/>
          <p:nvPr>
            <p:ph type="sldNum" sz="quarter" idx="4294967295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Outgoing byte rate </a:t>
            </a:r>
          </a:p>
          <a:p>
            <a:pPr lvl="1">
              <a:lnSpc>
                <a:spcPct val="90000"/>
              </a:lnSpc>
              <a:defRPr sz="3800"/>
            </a:pPr>
            <a:r>
              <a:t>Número medio de bytes enviados por segundo.</a:t>
            </a:r>
          </a:p>
          <a:p>
            <a:pPr lvl="1">
              <a:lnSpc>
                <a:spcPct val="90000"/>
              </a:lnSpc>
              <a:defRPr b="1" sz="3800"/>
            </a:pPr>
            <a:r>
              <a:t>Path:</a:t>
            </a:r>
            <a:r>
              <a:rPr b="0"/>
              <a:t>                                                kafka.producer:type=producer-metrics,client=id=${CLIENT_ID}</a:t>
            </a:r>
          </a:p>
        </p:txBody>
      </p:sp>
      <p:pic>
        <p:nvPicPr>
          <p:cNvPr id="18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JMX: Clients Productor</a:t>
            </a:r>
          </a:p>
        </p:txBody>
      </p:sp>
      <p:sp>
        <p:nvSpPr>
          <p:cNvPr id="188" name="Shape 18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Response rate</a:t>
            </a:r>
          </a:p>
          <a:p>
            <a:pPr lvl="1">
              <a:lnSpc>
                <a:spcPct val="90000"/>
              </a:lnSpc>
              <a:defRPr sz="3800"/>
            </a:pPr>
            <a:r>
              <a:t>Número medio de respuestas del broker recibidas por segundo.</a:t>
            </a:r>
          </a:p>
          <a:p>
            <a:pPr lvl="1">
              <a:lnSpc>
                <a:spcPct val="90000"/>
              </a:lnSpc>
              <a:defRPr b="1" sz="3800"/>
            </a:pPr>
            <a:r>
              <a:t>Path:</a:t>
            </a:r>
            <a:r>
              <a:rPr b="0"/>
              <a:t>                                                kafka.producer:type=producer-metrics,client=id=${CLIENT_ID}</a:t>
            </a:r>
          </a:p>
        </p:txBody>
      </p:sp>
      <p:pic>
        <p:nvPicPr>
          <p:cNvPr id="19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JMX: Clients Productor</a:t>
            </a:r>
          </a:p>
        </p:txBody>
      </p:sp>
      <p:sp>
        <p:nvSpPr>
          <p:cNvPr id="193" name="Shape 19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Request rate</a:t>
            </a:r>
          </a:p>
          <a:p>
            <a:pPr lvl="1">
              <a:lnSpc>
                <a:spcPct val="90000"/>
              </a:lnSpc>
              <a:defRPr sz="3800"/>
            </a:pPr>
            <a:r>
              <a:t>Número medio de peticiones realizadas al broker por segundo.</a:t>
            </a:r>
          </a:p>
          <a:p>
            <a:pPr lvl="1">
              <a:lnSpc>
                <a:spcPct val="90000"/>
              </a:lnSpc>
              <a:defRPr b="1" sz="3800"/>
            </a:pPr>
            <a:r>
              <a:t>Path:</a:t>
            </a:r>
            <a:r>
              <a:rPr b="0"/>
              <a:t>                                                kafka.producer:type=producer-metrics,client=id=${CLIENT_ID}</a:t>
            </a:r>
          </a:p>
        </p:txBody>
      </p:sp>
      <p:pic>
        <p:nvPicPr>
          <p:cNvPr id="19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JMX: Clients Consumidor</a:t>
            </a:r>
          </a:p>
        </p:txBody>
      </p:sp>
      <p:sp>
        <p:nvSpPr>
          <p:cNvPr id="198" name="Shape 19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800"/>
            </a:pPr>
            <a:r>
              <a:t>Las métricas más interesantes del consumidor son:</a:t>
            </a:r>
          </a:p>
          <a:p>
            <a:pPr lvl="1">
              <a:lnSpc>
                <a:spcPct val="90000"/>
              </a:lnSpc>
              <a:defRPr b="1" sz="3800"/>
            </a:pPr>
            <a:r>
              <a:t>Records max lag</a:t>
            </a:r>
          </a:p>
          <a:p>
            <a:pPr lvl="1">
              <a:lnSpc>
                <a:spcPct val="90000"/>
              </a:lnSpc>
              <a:defRPr b="1" sz="3800"/>
            </a:pPr>
            <a:r>
              <a:t>BytesPerSec</a:t>
            </a:r>
          </a:p>
          <a:p>
            <a:pPr lvl="1">
              <a:lnSpc>
                <a:spcPct val="90000"/>
              </a:lnSpc>
              <a:defRPr b="1" sz="3800"/>
            </a:pPr>
            <a:r>
              <a:t>MessagesPerSec</a:t>
            </a:r>
          </a:p>
        </p:txBody>
      </p:sp>
      <p:pic>
        <p:nvPicPr>
          <p:cNvPr id="20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JMX: Clients Productor</a:t>
            </a:r>
          </a:p>
        </p:txBody>
      </p:sp>
      <p:sp>
        <p:nvSpPr>
          <p:cNvPr id="203" name="Shape 20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Records Max Lag</a:t>
            </a:r>
          </a:p>
          <a:p>
            <a:pPr lvl="1">
              <a:lnSpc>
                <a:spcPct val="90000"/>
              </a:lnSpc>
              <a:defRPr sz="3800"/>
            </a:pPr>
            <a:r>
              <a:t>El máximo valor del LAG para todas las particiones de las que esta consumiendo el consumidor.</a:t>
            </a:r>
          </a:p>
          <a:p>
            <a:pPr lvl="1">
              <a:lnSpc>
                <a:spcPct val="90000"/>
              </a:lnSpc>
              <a:defRPr b="1" sz="3800"/>
            </a:pPr>
            <a:r>
              <a:t>Path:</a:t>
            </a:r>
            <a:r>
              <a:rPr b="0"/>
              <a:t>                                                kafka.consumer:type=consumer-fetch-manager-metrics,client=id=${CLIENT_ID}</a:t>
            </a:r>
          </a:p>
        </p:txBody>
      </p:sp>
      <p:pic>
        <p:nvPicPr>
          <p:cNvPr id="20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JMX: Clients Productor</a:t>
            </a:r>
          </a:p>
        </p:txBody>
      </p:sp>
      <p:sp>
        <p:nvSpPr>
          <p:cNvPr id="208" name="Shape 20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BytesPerSec</a:t>
            </a:r>
          </a:p>
          <a:p>
            <a:pPr lvl="1">
              <a:lnSpc>
                <a:spcPct val="90000"/>
              </a:lnSpc>
              <a:defRPr sz="3800"/>
            </a:pPr>
            <a:r>
              <a:t>Bytes consumidos por segundo.</a:t>
            </a:r>
          </a:p>
          <a:p>
            <a:pPr lvl="1">
              <a:lnSpc>
                <a:spcPct val="90000"/>
              </a:lnSpc>
              <a:defRPr b="1" sz="3800"/>
            </a:pPr>
            <a:r>
              <a:t>Path:</a:t>
            </a:r>
            <a:r>
              <a:rPr b="0"/>
              <a:t>                                                kafka.consumer:type=consumer-fetch-manager-metrics,client=id=${CLIENT_ID}</a:t>
            </a:r>
          </a:p>
        </p:txBody>
      </p:sp>
      <p:pic>
        <p:nvPicPr>
          <p:cNvPr id="21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JMX: Clients Productor</a:t>
            </a:r>
          </a:p>
        </p:txBody>
      </p:sp>
      <p:sp>
        <p:nvSpPr>
          <p:cNvPr id="213" name="Shape 21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MessagesPerSec</a:t>
            </a:r>
          </a:p>
          <a:p>
            <a:pPr lvl="1">
              <a:lnSpc>
                <a:spcPct val="90000"/>
              </a:lnSpc>
              <a:defRPr sz="3800"/>
            </a:pPr>
            <a:r>
              <a:t>Mensajes consumidos por segundo.</a:t>
            </a:r>
          </a:p>
          <a:p>
            <a:pPr lvl="1">
              <a:lnSpc>
                <a:spcPct val="90000"/>
              </a:lnSpc>
              <a:defRPr b="1" sz="3800"/>
            </a:pPr>
            <a:r>
              <a:t>Path:</a:t>
            </a:r>
            <a:r>
              <a:rPr b="0"/>
              <a:t>                                                kafka.consumer:type=consumer-fetch-manager-metrics,client=id=${CLIENT_ID}</a:t>
            </a:r>
          </a:p>
        </p:txBody>
      </p:sp>
      <p:pic>
        <p:nvPicPr>
          <p:cNvPr id="21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DEMO</a:t>
            </a:r>
          </a:p>
        </p:txBody>
      </p:sp>
      <p:sp>
        <p:nvSpPr>
          <p:cNvPr id="218" name="Shape 21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ClrTx/>
              <a:buSzTx/>
              <a:buFontTx/>
              <a:buNone/>
              <a:defRPr b="1" sz="4900"/>
            </a:lvl1pPr>
          </a:lstStyle>
          <a:p>
            <a:pPr/>
            <a:r>
              <a:t>Conectarse con la herramienta jconsole al productor/consumidor para observar los MBeans.</a:t>
            </a:r>
          </a:p>
        </p:txBody>
      </p:sp>
      <p:pic>
        <p:nvPicPr>
          <p:cNvPr id="22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JMX</a:t>
            </a:r>
          </a:p>
        </p:txBody>
      </p:sp>
      <p:sp>
        <p:nvSpPr>
          <p:cNvPr id="138" name="Shape 13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800"/>
            </a:pPr>
            <a:r>
              <a:t>Kafka utiliza los MBeans para almacenar distintas métricas que pueden ser de gran utilidad para comprobar el estado del cluster.</a:t>
            </a:r>
          </a:p>
          <a:p>
            <a:pPr>
              <a:lnSpc>
                <a:spcPct val="90000"/>
              </a:lnSpc>
              <a:defRPr sz="3800"/>
            </a:pPr>
            <a:r>
              <a:t>La herramienta jconsole también nos representa como evoluciona el porcentaje de RAM utilizada por la aplicación.</a:t>
            </a:r>
          </a:p>
        </p:txBody>
      </p:sp>
      <p:pic>
        <p:nvPicPr>
          <p:cNvPr id="14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JMX: Brokers</a:t>
            </a:r>
          </a:p>
        </p:txBody>
      </p:sp>
      <p:sp>
        <p:nvSpPr>
          <p:cNvPr id="143" name="Shape 14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800"/>
            </a:pPr>
            <a:r>
              <a:t>Las métricas más interesantes que podemos encontrar en los MBeans del brokers son:</a:t>
            </a:r>
          </a:p>
          <a:p>
            <a:pPr lvl="1">
              <a:lnSpc>
                <a:spcPct val="90000"/>
              </a:lnSpc>
              <a:defRPr b="1" sz="3800"/>
            </a:pPr>
            <a:r>
              <a:t>UnderReplicatedPartitions</a:t>
            </a:r>
          </a:p>
          <a:p>
            <a:pPr lvl="1">
              <a:lnSpc>
                <a:spcPct val="90000"/>
              </a:lnSpc>
              <a:defRPr b="1" sz="3800"/>
            </a:pPr>
            <a:r>
              <a:t>ActiveControllerCount</a:t>
            </a:r>
          </a:p>
          <a:p>
            <a:pPr lvl="1">
              <a:lnSpc>
                <a:spcPct val="90000"/>
              </a:lnSpc>
              <a:defRPr b="1" sz="3800"/>
            </a:pPr>
            <a:r>
              <a:t>OfflinePartitionsCount</a:t>
            </a:r>
          </a:p>
          <a:p>
            <a:pPr lvl="1">
              <a:lnSpc>
                <a:spcPct val="90000"/>
              </a:lnSpc>
              <a:defRPr b="1" sz="3800"/>
            </a:pPr>
            <a:r>
              <a:t>UncleanLeaderElectionsPerSec</a:t>
            </a:r>
          </a:p>
        </p:txBody>
      </p:sp>
      <p:pic>
        <p:nvPicPr>
          <p:cNvPr id="14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JMX: Brokers</a:t>
            </a:r>
          </a:p>
        </p:txBody>
      </p:sp>
      <p:sp>
        <p:nvSpPr>
          <p:cNvPr id="148" name="Shape 14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  <a:defRPr b="1" sz="3800"/>
            </a:pPr>
            <a:r>
              <a:t>UnderReplicatedPartitions</a:t>
            </a:r>
          </a:p>
          <a:p>
            <a:pPr lvl="1">
              <a:lnSpc>
                <a:spcPct val="90000"/>
              </a:lnSpc>
              <a:defRPr sz="3800"/>
            </a:pPr>
            <a:r>
              <a:t>Este valor nos indica cuando tenemos particiones que no tienen sus replicas en sincronía durante un tiempo.</a:t>
            </a:r>
          </a:p>
          <a:p>
            <a:pPr lvl="1">
              <a:lnSpc>
                <a:spcPct val="90000"/>
              </a:lnSpc>
              <a:defRPr sz="3800"/>
            </a:pPr>
            <a:r>
              <a:t>En un cluster sano el valor debería de ser 0.</a:t>
            </a:r>
          </a:p>
          <a:p>
            <a:pPr lvl="1">
              <a:lnSpc>
                <a:spcPct val="90000"/>
              </a:lnSpc>
              <a:defRPr b="1" sz="3800"/>
            </a:pPr>
            <a:r>
              <a:t>Path: </a:t>
            </a:r>
            <a:r>
              <a:rPr b="0"/>
              <a:t>kafka.server:type=ReplicaManager,name=UnderReplicatedPartitions</a:t>
            </a:r>
          </a:p>
        </p:txBody>
      </p:sp>
      <p:pic>
        <p:nvPicPr>
          <p:cNvPr id="15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JMX: Brokers</a:t>
            </a:r>
          </a:p>
        </p:txBody>
      </p:sp>
      <p:sp>
        <p:nvSpPr>
          <p:cNvPr id="153" name="Shape 15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marL="0" indent="0" defTabSz="467359">
              <a:lnSpc>
                <a:spcPct val="90000"/>
              </a:lnSpc>
              <a:spcBef>
                <a:spcPts val="1900"/>
              </a:spcBef>
              <a:buClrTx/>
              <a:buSzTx/>
              <a:buFontTx/>
              <a:buNone/>
              <a:defRPr b="1" sz="3040"/>
            </a:pPr>
            <a:r>
              <a:t>ActiveControllerCount </a:t>
            </a:r>
          </a:p>
          <a:p>
            <a:pPr lvl="1" marL="751840" indent="-375920" defTabSz="467359">
              <a:lnSpc>
                <a:spcPct val="90000"/>
              </a:lnSpc>
              <a:spcBef>
                <a:spcPts val="1900"/>
              </a:spcBef>
              <a:defRPr sz="3040"/>
            </a:pPr>
            <a:r>
              <a:t>El primer nodo que se levantan en el cluster es nombrado </a:t>
            </a:r>
            <a:r>
              <a:rPr i="1"/>
              <a:t>controller</a:t>
            </a:r>
            <a:r>
              <a:t>, este es el encargado de mantener la lista de las particiones líderes y coordinar los cambios de líderes.</a:t>
            </a:r>
          </a:p>
          <a:p>
            <a:pPr lvl="1" marL="751840" indent="-375920" defTabSz="467359">
              <a:lnSpc>
                <a:spcPct val="90000"/>
              </a:lnSpc>
              <a:spcBef>
                <a:spcPts val="1900"/>
              </a:spcBef>
              <a:defRPr sz="3040"/>
            </a:pPr>
            <a:r>
              <a:t>Si un controlador se apaga, ZooKeeper se encarga de escoger a otro controlador del pool de Brokers.</a:t>
            </a:r>
          </a:p>
          <a:p>
            <a:pPr lvl="1" marL="751840" indent="-375920" defTabSz="467359">
              <a:lnSpc>
                <a:spcPct val="90000"/>
              </a:lnSpc>
              <a:spcBef>
                <a:spcPts val="1900"/>
              </a:spcBef>
              <a:defRPr sz="3040"/>
            </a:pPr>
            <a:r>
              <a:t>Este valor nunca debería de superar el valor de 1, pero debería de usarse de alerta si el valor es 0 por un periodo de tiempo mayor que un segundo.</a:t>
            </a:r>
          </a:p>
          <a:p>
            <a:pPr lvl="1" marL="751840" indent="-375920" defTabSz="467359">
              <a:lnSpc>
                <a:spcPct val="90000"/>
              </a:lnSpc>
              <a:spcBef>
                <a:spcPts val="1900"/>
              </a:spcBef>
              <a:defRPr b="1" sz="3040"/>
            </a:pPr>
            <a:r>
              <a:t>Path: </a:t>
            </a:r>
            <a:r>
              <a:rPr b="0"/>
              <a:t>kafka.controller:type=KafkaController,name=ActiveControllerCount</a:t>
            </a:r>
          </a:p>
        </p:txBody>
      </p:sp>
      <p:pic>
        <p:nvPicPr>
          <p:cNvPr id="15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JMX: Brokers</a:t>
            </a:r>
          </a:p>
        </p:txBody>
      </p:sp>
      <p:sp>
        <p:nvSpPr>
          <p:cNvPr id="158" name="Shape 15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marL="0" indent="0" defTabSz="531622">
              <a:lnSpc>
                <a:spcPct val="90000"/>
              </a:lnSpc>
              <a:spcBef>
                <a:spcPts val="2100"/>
              </a:spcBef>
              <a:buClrTx/>
              <a:buSzTx/>
              <a:buFontTx/>
              <a:buNone/>
              <a:defRPr b="1" sz="3458"/>
            </a:pPr>
            <a:r>
              <a:t>OfflinePartitionsCount </a:t>
            </a:r>
          </a:p>
          <a:p>
            <a:pPr lvl="1" marL="855218" indent="-427609" defTabSz="531622">
              <a:lnSpc>
                <a:spcPct val="90000"/>
              </a:lnSpc>
              <a:spcBef>
                <a:spcPts val="2100"/>
              </a:spcBef>
              <a:defRPr sz="3458"/>
            </a:pPr>
            <a:r>
              <a:t>Esta métrica únicamente es reportada por el controller.</a:t>
            </a:r>
          </a:p>
          <a:p>
            <a:pPr lvl="1" marL="855218" indent="-427609" defTabSz="531622">
              <a:lnSpc>
                <a:spcPct val="90000"/>
              </a:lnSpc>
              <a:spcBef>
                <a:spcPts val="2100"/>
              </a:spcBef>
              <a:defRPr sz="3458"/>
            </a:pPr>
            <a:r>
              <a:t>Reporta el número de particiones que no tienen un líder activo.</a:t>
            </a:r>
          </a:p>
          <a:p>
            <a:pPr lvl="1" marL="855218" indent="-427609" defTabSz="531622">
              <a:lnSpc>
                <a:spcPct val="90000"/>
              </a:lnSpc>
              <a:spcBef>
                <a:spcPts val="2100"/>
              </a:spcBef>
              <a:defRPr sz="3458"/>
            </a:pPr>
            <a:r>
              <a:t>Un valor diferente de cero debería de alertar, ya que una partición sin líder no puede ser accesible por los clientes.</a:t>
            </a:r>
          </a:p>
          <a:p>
            <a:pPr lvl="1" marL="855218" indent="-427609" defTabSz="531622">
              <a:lnSpc>
                <a:spcPct val="90000"/>
              </a:lnSpc>
              <a:spcBef>
                <a:spcPts val="2100"/>
              </a:spcBef>
              <a:defRPr b="1" sz="3458"/>
            </a:pPr>
            <a:r>
              <a:t>Path:</a:t>
            </a:r>
            <a:r>
              <a:rPr b="0"/>
              <a:t> kafka.controller:type=KafkaController,name=OfflinePartitionsCount</a:t>
            </a:r>
          </a:p>
        </p:txBody>
      </p:sp>
      <p:pic>
        <p:nvPicPr>
          <p:cNvPr id="16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JMX: Brokers</a:t>
            </a:r>
          </a:p>
        </p:txBody>
      </p:sp>
      <p:sp>
        <p:nvSpPr>
          <p:cNvPr id="163" name="Shape 16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/>
          <a:p>
            <a:pPr marL="0" indent="0" defTabSz="508254">
              <a:lnSpc>
                <a:spcPct val="90000"/>
              </a:lnSpc>
              <a:spcBef>
                <a:spcPts val="2000"/>
              </a:spcBef>
              <a:buClrTx/>
              <a:buSzTx/>
              <a:buFontTx/>
              <a:buNone/>
              <a:defRPr b="1" sz="3306"/>
            </a:pPr>
            <a:r>
              <a:t>UncleanLeaderElectionsPerSec </a:t>
            </a:r>
          </a:p>
          <a:p>
            <a:pPr lvl="1" marL="817625" indent="-408812" defTabSz="508254">
              <a:lnSpc>
                <a:spcPct val="90000"/>
              </a:lnSpc>
              <a:spcBef>
                <a:spcPts val="2000"/>
              </a:spcBef>
              <a:defRPr sz="3306"/>
            </a:pPr>
            <a:r>
              <a:t>Este problema se da cuando perdemos un Broker donde teníamos la partición leader y el resto de sus replicas están out-of-sync.</a:t>
            </a:r>
          </a:p>
          <a:p>
            <a:pPr lvl="1" marL="817625" indent="-408812" defTabSz="508254">
              <a:lnSpc>
                <a:spcPct val="90000"/>
              </a:lnSpc>
              <a:spcBef>
                <a:spcPts val="2000"/>
              </a:spcBef>
              <a:defRPr sz="3306"/>
            </a:pPr>
            <a:r>
              <a:t>Kafka elige como leader una replica que no tiene todos los mensajes para conseguir disponibilidad.</a:t>
            </a:r>
          </a:p>
          <a:p>
            <a:pPr lvl="1" marL="817625" indent="-408812" defTabSz="508254">
              <a:lnSpc>
                <a:spcPct val="90000"/>
              </a:lnSpc>
              <a:spcBef>
                <a:spcPts val="2000"/>
              </a:spcBef>
              <a:defRPr sz="3306"/>
            </a:pPr>
            <a:r>
              <a:t>Esta métrica es útil para detectar posibles perdidas de datos.</a:t>
            </a:r>
          </a:p>
          <a:p>
            <a:pPr lvl="1" marL="817625" indent="-408812" defTabSz="508254">
              <a:lnSpc>
                <a:spcPct val="90000"/>
              </a:lnSpc>
              <a:spcBef>
                <a:spcPts val="2000"/>
              </a:spcBef>
              <a:defRPr b="1" sz="3306"/>
            </a:pPr>
            <a:r>
              <a:t>Path:</a:t>
            </a:r>
            <a:r>
              <a:rPr b="0"/>
              <a:t> kafka.controller:type=ControllerStats,name=UncleanLeaderElectionsPerSec</a:t>
            </a:r>
          </a:p>
        </p:txBody>
      </p:sp>
      <p:pic>
        <p:nvPicPr>
          <p:cNvPr id="16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DEMO</a:t>
            </a:r>
          </a:p>
        </p:txBody>
      </p:sp>
      <p:sp>
        <p:nvSpPr>
          <p:cNvPr id="168" name="Shape 16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ClrTx/>
              <a:buSzTx/>
              <a:buFontTx/>
              <a:buNone/>
              <a:defRPr b="1" sz="4900"/>
            </a:lvl1pPr>
          </a:lstStyle>
          <a:p>
            <a:pPr/>
            <a:r>
              <a:t>Conectarse con la herramienta jconsole al Broker para observar los MBeans.</a:t>
            </a:r>
          </a:p>
        </p:txBody>
      </p:sp>
      <p:pic>
        <p:nvPicPr>
          <p:cNvPr id="17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JMX: Clients</a:t>
            </a:r>
          </a:p>
        </p:txBody>
      </p:sp>
      <p:sp>
        <p:nvSpPr>
          <p:cNvPr id="173" name="Shape 17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452365" y="2362200"/>
            <a:ext cx="12100070" cy="66294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800"/>
            </a:lvl1pPr>
          </a:lstStyle>
          <a:p>
            <a:pPr/>
            <a:r>
              <a:t>Los clientes también exponen ciertas métricas utilizando los MBeans, también nos podemos conectar a ellos utilizando el jconsole.</a:t>
            </a:r>
          </a:p>
        </p:txBody>
      </p:sp>
      <p:pic>
        <p:nvPicPr>
          <p:cNvPr id="17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401" y="749300"/>
            <a:ext cx="1397001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