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Seguridad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Clients: Encriptación</a:t>
            </a:r>
          </a:p>
        </p:txBody>
      </p:sp>
      <p:sp>
        <p:nvSpPr>
          <p:cNvPr id="227" name="Shape 22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>
            <p:ph type="body" sz="half" idx="1"/>
          </p:nvPr>
        </p:nvSpPr>
        <p:spPr>
          <a:xfrm>
            <a:off x="452365" y="2324100"/>
            <a:ext cx="12100070" cy="3450369"/>
          </a:xfrm>
          <a:prstGeom prst="rect">
            <a:avLst/>
          </a:prstGeom>
        </p:spPr>
        <p:txBody>
          <a:bodyPr/>
          <a:lstStyle/>
          <a:p>
            <a:pPr marL="441705" indent="-441705" defTabSz="549148">
              <a:lnSpc>
                <a:spcPct val="90000"/>
              </a:lnSpc>
              <a:spcBef>
                <a:spcPts val="2200"/>
              </a:spcBef>
              <a:defRPr sz="3572"/>
            </a:pPr>
            <a:r>
              <a:t>Importamos el CA Cert en el truststore de cada cliente.</a:t>
            </a:r>
          </a:p>
          <a:p>
            <a:pPr marL="441705" indent="-441705" defTabSz="549148">
              <a:lnSpc>
                <a:spcPct val="90000"/>
              </a:lnSpc>
              <a:spcBef>
                <a:spcPts val="2200"/>
              </a:spcBef>
              <a:defRPr sz="3572"/>
            </a:pPr>
            <a:r>
              <a:t>Todos los brokers usan un certificado autofirmado por el CA Cert, por lo cual el cliente confiará en todos ellos.</a:t>
            </a:r>
          </a:p>
          <a:p>
            <a:pPr marL="441705" indent="-441705" defTabSz="549148">
              <a:lnSpc>
                <a:spcPct val="90000"/>
              </a:lnSpc>
              <a:spcBef>
                <a:spcPts val="2200"/>
              </a:spcBef>
              <a:defRPr sz="3572"/>
            </a:pPr>
            <a:r>
              <a:t>Adaptamos el fichero de configuración del cliente para que use el truststore adecuado.</a:t>
            </a:r>
          </a:p>
        </p:txBody>
      </p:sp>
      <p:sp>
        <p:nvSpPr>
          <p:cNvPr id="230" name="Shape 230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23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096013" y="5875457"/>
            <a:ext cx="11522904" cy="162364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200"/>
            </a:lvl1pPr>
          </a:lstStyle>
          <a:p>
            <a:pPr/>
            <a:r>
              <a:t>Client</a:t>
            </a:r>
          </a:p>
        </p:txBody>
      </p:sp>
      <p:sp>
        <p:nvSpPr>
          <p:cNvPr id="233" name="Shape 233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234" name="Shape 234"/>
          <p:cNvSpPr/>
          <p:nvPr/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35" name="Shape 235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36" name="Shape 236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37" name="Shape 237"/>
          <p:cNvSpPr/>
          <p:nvPr/>
        </p:nvSpPr>
        <p:spPr>
          <a:xfrm>
            <a:off x="6981493" y="8213336"/>
            <a:ext cx="900830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38" name="Shape 238"/>
          <p:cNvSpPr/>
          <p:nvPr/>
        </p:nvSpPr>
        <p:spPr>
          <a:xfrm>
            <a:off x="5204621" y="7830647"/>
            <a:ext cx="1588415" cy="589437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cert-signed</a:t>
            </a:r>
          </a:p>
        </p:txBody>
      </p:sp>
      <p:sp>
        <p:nvSpPr>
          <p:cNvPr id="239" name="Shape 239"/>
          <p:cNvSpPr/>
          <p:nvPr/>
        </p:nvSpPr>
        <p:spPr>
          <a:xfrm>
            <a:off x="1096013" y="7625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" name="Shape 240"/>
          <p:cNvSpPr/>
          <p:nvPr/>
        </p:nvSpPr>
        <p:spPr>
          <a:xfrm>
            <a:off x="8023470" y="5933218"/>
            <a:ext cx="4375279" cy="150812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41" name="Shape 241"/>
          <p:cNvSpPr/>
          <p:nvPr/>
        </p:nvSpPr>
        <p:spPr>
          <a:xfrm>
            <a:off x="8091985" y="6493790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096013" y="5875457"/>
            <a:ext cx="11522904" cy="162364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200"/>
            </a:lvl1pPr>
          </a:lstStyle>
          <a:p>
            <a:pPr/>
            <a:r>
              <a:t>Client</a:t>
            </a:r>
          </a:p>
        </p:txBody>
      </p:sp>
      <p:sp>
        <p:nvSpPr>
          <p:cNvPr id="244" name="Shape 244"/>
          <p:cNvSpPr/>
          <p:nvPr/>
        </p:nvSpPr>
        <p:spPr>
          <a:xfrm>
            <a:off x="3290250" y="5945919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Clients: Autenticación</a:t>
            </a:r>
          </a:p>
        </p:txBody>
      </p:sp>
      <p:sp>
        <p:nvSpPr>
          <p:cNvPr id="246" name="Shape 246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>
            <p:ph type="body" sz="half" idx="1"/>
          </p:nvPr>
        </p:nvSpPr>
        <p:spPr>
          <a:xfrm>
            <a:off x="452365" y="2324100"/>
            <a:ext cx="12100070" cy="319575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/>
            </a:lvl1pPr>
          </a:lstStyle>
          <a:p>
            <a:pPr/>
            <a:r>
              <a:t>Creamos un certificado de cada cliente.</a:t>
            </a:r>
          </a:p>
        </p:txBody>
      </p:sp>
      <p:sp>
        <p:nvSpPr>
          <p:cNvPr id="249" name="Shape 249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2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252" name="Shape 252"/>
          <p:cNvSpPr/>
          <p:nvPr/>
        </p:nvSpPr>
        <p:spPr>
          <a:xfrm>
            <a:off x="6330850" y="9258300"/>
            <a:ext cx="33040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53" name="Shape 253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54" name="Shape 254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55" name="Shape 255"/>
          <p:cNvSpPr/>
          <p:nvPr/>
        </p:nvSpPr>
        <p:spPr>
          <a:xfrm>
            <a:off x="6981493" y="8213336"/>
            <a:ext cx="900830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56" name="Shape 256"/>
          <p:cNvSpPr/>
          <p:nvPr/>
        </p:nvSpPr>
        <p:spPr>
          <a:xfrm>
            <a:off x="5204621" y="7830647"/>
            <a:ext cx="1588415" cy="589437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cert-signed</a:t>
            </a:r>
          </a:p>
        </p:txBody>
      </p:sp>
      <p:sp>
        <p:nvSpPr>
          <p:cNvPr id="257" name="Shape 257"/>
          <p:cNvSpPr/>
          <p:nvPr/>
        </p:nvSpPr>
        <p:spPr>
          <a:xfrm>
            <a:off x="1096013" y="7625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Shape 258"/>
          <p:cNvSpPr/>
          <p:nvPr/>
        </p:nvSpPr>
        <p:spPr>
          <a:xfrm>
            <a:off x="8023470" y="5933218"/>
            <a:ext cx="4375279" cy="150812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59" name="Shape 259"/>
          <p:cNvSpPr/>
          <p:nvPr/>
        </p:nvSpPr>
        <p:spPr>
          <a:xfrm>
            <a:off x="8091985" y="6493790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60" name="Shape 260"/>
          <p:cNvSpPr/>
          <p:nvPr/>
        </p:nvSpPr>
        <p:spPr>
          <a:xfrm>
            <a:off x="3407881" y="6643847"/>
            <a:ext cx="1588415" cy="589436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key-client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Clients: Autenticación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>
            <p:ph type="body" sz="quarter" idx="1"/>
          </p:nvPr>
        </p:nvSpPr>
        <p:spPr>
          <a:xfrm>
            <a:off x="452365" y="2324100"/>
            <a:ext cx="12100070" cy="200547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/>
            </a:lvl1pPr>
          </a:lstStyle>
          <a:p>
            <a:pPr/>
            <a:r>
              <a:t>Firmamos el certificado del cliente con nuestra CA</a:t>
            </a:r>
          </a:p>
        </p:txBody>
      </p:sp>
      <p:sp>
        <p:nvSpPr>
          <p:cNvPr id="266" name="Shape 266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26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1096013" y="5875457"/>
            <a:ext cx="11522904" cy="162364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200"/>
            </a:lvl1pPr>
          </a:lstStyle>
          <a:p>
            <a:pPr/>
            <a:r>
              <a:t>Client</a:t>
            </a:r>
          </a:p>
        </p:txBody>
      </p:sp>
      <p:sp>
        <p:nvSpPr>
          <p:cNvPr id="269" name="Shape 269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270" name="Shape 270"/>
          <p:cNvSpPr/>
          <p:nvPr/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71" name="Shape 271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72" name="Shape 272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73" name="Shape 273"/>
          <p:cNvSpPr/>
          <p:nvPr/>
        </p:nvSpPr>
        <p:spPr>
          <a:xfrm>
            <a:off x="6981493" y="8213336"/>
            <a:ext cx="900830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74" name="Shape 274"/>
          <p:cNvSpPr/>
          <p:nvPr/>
        </p:nvSpPr>
        <p:spPr>
          <a:xfrm>
            <a:off x="5204621" y="7830647"/>
            <a:ext cx="1588415" cy="589437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cert-signed</a:t>
            </a:r>
          </a:p>
        </p:txBody>
      </p:sp>
      <p:sp>
        <p:nvSpPr>
          <p:cNvPr id="275" name="Shape 275"/>
          <p:cNvSpPr/>
          <p:nvPr/>
        </p:nvSpPr>
        <p:spPr>
          <a:xfrm>
            <a:off x="1096013" y="7625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Shape 276"/>
          <p:cNvSpPr/>
          <p:nvPr/>
        </p:nvSpPr>
        <p:spPr>
          <a:xfrm>
            <a:off x="8023470" y="5933218"/>
            <a:ext cx="4375279" cy="150812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77" name="Shape 277"/>
          <p:cNvSpPr/>
          <p:nvPr/>
        </p:nvSpPr>
        <p:spPr>
          <a:xfrm>
            <a:off x="8091985" y="6493790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78" name="Shape 278"/>
          <p:cNvSpPr/>
          <p:nvPr/>
        </p:nvSpPr>
        <p:spPr>
          <a:xfrm>
            <a:off x="2294340" y="4804420"/>
            <a:ext cx="1588415" cy="589437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key-client</a:t>
            </a:r>
          </a:p>
        </p:txBody>
      </p:sp>
      <p:sp>
        <p:nvSpPr>
          <p:cNvPr id="279" name="Shape 279"/>
          <p:cNvSpPr/>
          <p:nvPr/>
        </p:nvSpPr>
        <p:spPr>
          <a:xfrm>
            <a:off x="6774388" y="4654363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80" name="Shape 280"/>
          <p:cNvSpPr/>
          <p:nvPr/>
        </p:nvSpPr>
        <p:spPr>
          <a:xfrm>
            <a:off x="4791385" y="4654363"/>
            <a:ext cx="900831" cy="889551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Key</a:t>
            </a:r>
          </a:p>
        </p:txBody>
      </p:sp>
      <p:sp>
        <p:nvSpPr>
          <p:cNvPr id="281" name="Shape 281"/>
          <p:cNvSpPr/>
          <p:nvPr/>
        </p:nvSpPr>
        <p:spPr>
          <a:xfrm>
            <a:off x="4030150" y="4677420"/>
            <a:ext cx="4067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/>
            </a:lvl1pPr>
          </a:lstStyle>
          <a:p>
            <a:pPr/>
            <a:r>
              <a:t>+</a:t>
            </a:r>
          </a:p>
        </p:txBody>
      </p:sp>
      <p:sp>
        <p:nvSpPr>
          <p:cNvPr id="282" name="Shape 282"/>
          <p:cNvSpPr/>
          <p:nvPr/>
        </p:nvSpPr>
        <p:spPr>
          <a:xfrm>
            <a:off x="6046715" y="4677420"/>
            <a:ext cx="4067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/>
            </a:lvl1pPr>
          </a:lstStyle>
          <a:p>
            <a:pPr/>
            <a:r>
              <a:t>+</a:t>
            </a:r>
          </a:p>
        </p:txBody>
      </p:sp>
      <p:sp>
        <p:nvSpPr>
          <p:cNvPr id="283" name="Shape 283"/>
          <p:cNvSpPr/>
          <p:nvPr/>
        </p:nvSpPr>
        <p:spPr>
          <a:xfrm>
            <a:off x="8282035" y="4677420"/>
            <a:ext cx="4067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/>
            </a:lvl1pPr>
          </a:lstStyle>
          <a:p>
            <a:pPr/>
            <a:r>
              <a:t>=</a:t>
            </a:r>
          </a:p>
        </p:txBody>
      </p:sp>
      <p:sp>
        <p:nvSpPr>
          <p:cNvPr id="284" name="Shape 284"/>
          <p:cNvSpPr/>
          <p:nvPr/>
        </p:nvSpPr>
        <p:spPr>
          <a:xfrm>
            <a:off x="9295587" y="4751002"/>
            <a:ext cx="2583225" cy="589436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cert-client-signed</a:t>
            </a:r>
          </a:p>
        </p:txBody>
      </p:sp>
      <p:sp>
        <p:nvSpPr>
          <p:cNvPr id="285" name="Shape 285"/>
          <p:cNvSpPr/>
          <p:nvPr/>
        </p:nvSpPr>
        <p:spPr>
          <a:xfrm>
            <a:off x="3290250" y="5945919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sp>
        <p:nvSpPr>
          <p:cNvPr id="286" name="Shape 286"/>
          <p:cNvSpPr/>
          <p:nvPr/>
        </p:nvSpPr>
        <p:spPr>
          <a:xfrm>
            <a:off x="3407881" y="6643847"/>
            <a:ext cx="1588415" cy="589436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key-client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Clients: Autenticación</a:t>
            </a:r>
          </a:p>
        </p:txBody>
      </p:sp>
      <p:sp>
        <p:nvSpPr>
          <p:cNvPr id="289" name="Shape 28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>
            <p:ph type="body" sz="half" idx="1"/>
          </p:nvPr>
        </p:nvSpPr>
        <p:spPr>
          <a:xfrm>
            <a:off x="452365" y="2324100"/>
            <a:ext cx="12100070" cy="3392608"/>
          </a:xfrm>
          <a:prstGeom prst="rect">
            <a:avLst/>
          </a:prstGeom>
        </p:spPr>
        <p:txBody>
          <a:bodyPr/>
          <a:lstStyle/>
          <a:p>
            <a:pPr marL="427609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Almacenamos el certificado firmado del cliente en el truststore de cada broker.</a:t>
            </a:r>
          </a:p>
          <a:p>
            <a:pPr marL="427609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Configuramos al cliente para que utilice el keystore.</a:t>
            </a:r>
          </a:p>
          <a:p>
            <a:pPr marL="427609" indent="-427609" defTabSz="531622">
              <a:lnSpc>
                <a:spcPct val="90000"/>
              </a:lnSpc>
              <a:spcBef>
                <a:spcPts val="2100"/>
              </a:spcBef>
              <a:defRPr sz="3458"/>
            </a:pPr>
            <a:r>
              <a:t>Configuramos a todos los brokers para que soliciten autenticación a los clientes.</a:t>
            </a:r>
          </a:p>
        </p:txBody>
      </p:sp>
      <p:sp>
        <p:nvSpPr>
          <p:cNvPr id="292" name="Shape 292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29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/>
          <p:nvPr/>
        </p:nvSpPr>
        <p:spPr>
          <a:xfrm>
            <a:off x="1096013" y="5875457"/>
            <a:ext cx="11522904" cy="162364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200"/>
            </a:lvl1pPr>
          </a:lstStyle>
          <a:p>
            <a:pPr/>
            <a:r>
              <a:t>Client</a:t>
            </a:r>
          </a:p>
        </p:txBody>
      </p:sp>
      <p:sp>
        <p:nvSpPr>
          <p:cNvPr id="295" name="Shape 295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296" name="Shape 296"/>
          <p:cNvSpPr/>
          <p:nvPr/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97" name="Shape 297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98" name="Shape 298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99" name="Shape 299"/>
          <p:cNvSpPr/>
          <p:nvPr/>
        </p:nvSpPr>
        <p:spPr>
          <a:xfrm>
            <a:off x="6981493" y="8213336"/>
            <a:ext cx="900830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300" name="Shape 300"/>
          <p:cNvSpPr/>
          <p:nvPr/>
        </p:nvSpPr>
        <p:spPr>
          <a:xfrm>
            <a:off x="5204621" y="7830647"/>
            <a:ext cx="1588415" cy="589437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cert-signed</a:t>
            </a:r>
          </a:p>
        </p:txBody>
      </p:sp>
      <p:sp>
        <p:nvSpPr>
          <p:cNvPr id="301" name="Shape 301"/>
          <p:cNvSpPr/>
          <p:nvPr/>
        </p:nvSpPr>
        <p:spPr>
          <a:xfrm>
            <a:off x="1096013" y="7625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Shape 302"/>
          <p:cNvSpPr/>
          <p:nvPr/>
        </p:nvSpPr>
        <p:spPr>
          <a:xfrm>
            <a:off x="8023470" y="5933218"/>
            <a:ext cx="4375279" cy="150812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303" name="Shape 303"/>
          <p:cNvSpPr/>
          <p:nvPr/>
        </p:nvSpPr>
        <p:spPr>
          <a:xfrm>
            <a:off x="8091985" y="6493790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304" name="Shape 304"/>
          <p:cNvSpPr/>
          <p:nvPr/>
        </p:nvSpPr>
        <p:spPr>
          <a:xfrm>
            <a:off x="9456003" y="8363394"/>
            <a:ext cx="2583224" cy="589436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cert-client-signed</a:t>
            </a:r>
          </a:p>
        </p:txBody>
      </p:sp>
      <p:sp>
        <p:nvSpPr>
          <p:cNvPr id="305" name="Shape 305"/>
          <p:cNvSpPr/>
          <p:nvPr/>
        </p:nvSpPr>
        <p:spPr>
          <a:xfrm>
            <a:off x="3290250" y="5945919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sp>
        <p:nvSpPr>
          <p:cNvPr id="306" name="Shape 306"/>
          <p:cNvSpPr/>
          <p:nvPr/>
        </p:nvSpPr>
        <p:spPr>
          <a:xfrm>
            <a:off x="3407881" y="6643847"/>
            <a:ext cx="1588415" cy="589436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key-client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DEMO</a:t>
            </a:r>
          </a:p>
        </p:txBody>
      </p:sp>
      <p:sp>
        <p:nvSpPr>
          <p:cNvPr id="309" name="Shape 3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452365" y="2269011"/>
            <a:ext cx="12100070" cy="681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78744" indent="-678744" algn="l">
              <a:spcBef>
                <a:spcPts val="2400"/>
              </a:spcBef>
              <a:buSzPct val="75000"/>
              <a:buChar char="•"/>
              <a:defRPr sz="5200"/>
            </a:pPr>
            <a:r>
              <a:t>Adaptación necesaria para seguridad un cluster usando SSL.</a:t>
            </a:r>
          </a:p>
          <a:p>
            <a:pPr marL="678744" indent="-678744" algn="l">
              <a:spcBef>
                <a:spcPts val="2400"/>
              </a:spcBef>
              <a:buSzPct val="75000"/>
              <a:buChar char="•"/>
              <a:defRPr sz="5200"/>
            </a:pPr>
            <a:r>
              <a:t>Adaptación de los clientes para utilizar SSL.</a:t>
            </a:r>
          </a:p>
          <a:p>
            <a:pPr marL="678744" indent="-678744" algn="l">
              <a:spcBef>
                <a:spcPts val="2400"/>
              </a:spcBef>
              <a:buSzPct val="75000"/>
              <a:buChar char="•"/>
              <a:defRPr sz="5200"/>
            </a:pPr>
            <a:r>
              <a:t>Adaptación de la API de Java para utilizar SSL.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Introducción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idx="1"/>
          </p:nvPr>
        </p:nvSpPr>
        <p:spPr>
          <a:xfrm>
            <a:off x="452365" y="2362200"/>
            <a:ext cx="12100070" cy="6553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Kafka ofrece funcionalidades para incrementar la seguridad en un Cluster de Kafka.</a:t>
            </a:r>
          </a:p>
          <a:p>
            <a:pPr>
              <a:lnSpc>
                <a:spcPct val="90000"/>
              </a:lnSpc>
              <a:defRPr sz="3800"/>
            </a:pPr>
            <a:r>
              <a:t>Actualmente estas funcionalidades se considerad en estado experimental.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Introducción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>
            <p:ph type="body" idx="1"/>
          </p:nvPr>
        </p:nvSpPr>
        <p:spPr>
          <a:xfrm>
            <a:off x="452365" y="2362200"/>
            <a:ext cx="12100070" cy="6553201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lnSpc>
                <a:spcPct val="90000"/>
              </a:lnSpc>
              <a:spcBef>
                <a:spcPts val="2200"/>
              </a:spcBef>
              <a:defRPr sz="3609"/>
            </a:pPr>
            <a:r>
              <a:t>Kafka soporta las distintas medidas de seguridad:</a:t>
            </a:r>
          </a:p>
          <a:p>
            <a:pPr lvl="1" marL="892809" indent="-446404" defTabSz="554990">
              <a:lnSpc>
                <a:spcPct val="90000"/>
              </a:lnSpc>
              <a:spcBef>
                <a:spcPts val="2200"/>
              </a:spcBef>
              <a:buChar char="•"/>
              <a:defRPr sz="3609"/>
            </a:pPr>
            <a:r>
              <a:rPr b="1"/>
              <a:t>Autenticación usando SSL</a:t>
            </a:r>
            <a:r>
              <a:t> o SASL </a:t>
            </a:r>
            <a:r>
              <a:rPr b="1"/>
              <a:t>entre los brokers y clientes, entre brokers y entre brokers y herramientas.</a:t>
            </a:r>
            <a:endParaRPr b="1"/>
          </a:p>
          <a:p>
            <a:pPr lvl="1" marL="892809" indent="-446404" defTabSz="554990">
              <a:lnSpc>
                <a:spcPct val="90000"/>
              </a:lnSpc>
              <a:spcBef>
                <a:spcPts val="2200"/>
              </a:spcBef>
              <a:buChar char="•"/>
              <a:defRPr sz="3609"/>
            </a:pPr>
            <a:r>
              <a:t>Autenticación de las conexiones entre los brokers y ZooKeeper.</a:t>
            </a:r>
          </a:p>
          <a:p>
            <a:pPr lvl="1" marL="892809" indent="-446404" defTabSz="554990">
              <a:lnSpc>
                <a:spcPct val="90000"/>
              </a:lnSpc>
              <a:spcBef>
                <a:spcPts val="2200"/>
              </a:spcBef>
              <a:buChar char="•"/>
              <a:defRPr b="1" sz="3609"/>
            </a:pPr>
            <a:r>
              <a:t>Encriptación de los datos transferidos usando SSL.</a:t>
            </a:r>
          </a:p>
          <a:p>
            <a:pPr lvl="1" marL="892809" indent="-446404" defTabSz="554990">
              <a:lnSpc>
                <a:spcPct val="90000"/>
              </a:lnSpc>
              <a:spcBef>
                <a:spcPts val="2200"/>
              </a:spcBef>
              <a:buChar char="•"/>
              <a:defRPr sz="3609"/>
            </a:pPr>
            <a:r>
              <a:t>Autorización de lecturas y escrituras por cliente.</a:t>
            </a:r>
          </a:p>
          <a:p>
            <a:pPr lvl="1" marL="892809" indent="-446404" defTabSz="554990">
              <a:lnSpc>
                <a:spcPct val="90000"/>
              </a:lnSpc>
              <a:spcBef>
                <a:spcPts val="2200"/>
              </a:spcBef>
              <a:buChar char="•"/>
              <a:defRPr sz="3609"/>
            </a:pPr>
            <a:r>
              <a:t>Soporte para autorización con servicios externos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Brokers</a:t>
            </a:r>
          </a:p>
        </p:txBody>
      </p:sp>
      <p:sp>
        <p:nvSpPr>
          <p:cNvPr id="149" name="Shape 14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69013" y="7498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452365" y="2324100"/>
            <a:ext cx="12100070" cy="51054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/>
            </a:lvl1pPr>
          </a:lstStyle>
          <a:p>
            <a:pPr/>
            <a:r>
              <a:t>En primer lugar creamos un clave privada en cada maquina donde tengamos un broker.</a:t>
            </a:r>
          </a:p>
        </p:txBody>
      </p:sp>
      <p:sp>
        <p:nvSpPr>
          <p:cNvPr id="154" name="Shape 154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Brokers I</a:t>
            </a:r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>
            <p:ph type="body" idx="1"/>
          </p:nvPr>
        </p:nvSpPr>
        <p:spPr>
          <a:xfrm>
            <a:off x="452365" y="2324100"/>
            <a:ext cx="1210007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Una vez tenemos la clave privada tenemos que crear una autoridad de certificación (</a:t>
            </a:r>
            <a:r>
              <a:rPr b="1"/>
              <a:t>CA</a:t>
            </a:r>
            <a:r>
              <a:t>), que nos permite generar nuestro certificado firmado.  </a:t>
            </a:r>
          </a:p>
        </p:txBody>
      </p:sp>
      <p:sp>
        <p:nvSpPr>
          <p:cNvPr id="160" name="Shape 160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16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969013" y="7498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3" name="Shape 163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164" name="Shape 164"/>
          <p:cNvSpPr/>
          <p:nvPr/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Brokers II</a:t>
            </a:r>
          </a:p>
        </p:txBody>
      </p:sp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body" idx="1"/>
          </p:nvPr>
        </p:nvSpPr>
        <p:spPr>
          <a:xfrm>
            <a:off x="452365" y="2324100"/>
            <a:ext cx="12100070" cy="50647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Almacenamos el certificado de la CA en el almacenamiento de confianza, para que los brokers confíen en los certificados firmados por esta CA.</a:t>
            </a:r>
          </a:p>
          <a:p>
            <a:pPr>
              <a:lnSpc>
                <a:spcPct val="90000"/>
              </a:lnSpc>
              <a:defRPr sz="3800"/>
            </a:pPr>
            <a:r>
              <a:t>Guardamos en un lugar seguro la key privada del CA ya que se usará para poder autofirmar certificados.</a:t>
            </a:r>
          </a:p>
        </p:txBody>
      </p:sp>
      <p:sp>
        <p:nvSpPr>
          <p:cNvPr id="170" name="Shape 170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17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69013" y="7498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Shape 173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174" name="Shape 174"/>
          <p:cNvSpPr/>
          <p:nvPr/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75" name="Shape 175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176" name="Shape 176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177" name="Shape 177"/>
          <p:cNvSpPr/>
          <p:nvPr/>
        </p:nvSpPr>
        <p:spPr>
          <a:xfrm>
            <a:off x="11586030" y="2374900"/>
            <a:ext cx="900831" cy="889551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Key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Brokers III</a:t>
            </a:r>
          </a:p>
        </p:txBody>
      </p:sp>
      <p:sp>
        <p:nvSpPr>
          <p:cNvPr id="180" name="Shape 18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body" sz="half" idx="1"/>
          </p:nvPr>
        </p:nvSpPr>
        <p:spPr>
          <a:xfrm>
            <a:off x="452365" y="2324100"/>
            <a:ext cx="12100070" cy="28924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/>
            </a:lvl1pPr>
          </a:lstStyle>
          <a:p>
            <a:pPr/>
            <a:r>
              <a:t>Ahora utilizamos el certificado del CA y su clave para generar un certificado firmado para cada Broker con la solicitud de certificado emitida usando la key privada.</a:t>
            </a:r>
          </a:p>
        </p:txBody>
      </p:sp>
      <p:sp>
        <p:nvSpPr>
          <p:cNvPr id="183" name="Shape 183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18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969013" y="7498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" name="Shape 186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187" name="Shape 187"/>
          <p:cNvSpPr/>
          <p:nvPr/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88" name="Shape 188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189" name="Shape 189"/>
          <p:cNvSpPr/>
          <p:nvPr/>
        </p:nvSpPr>
        <p:spPr>
          <a:xfrm>
            <a:off x="6762827" y="5796603"/>
            <a:ext cx="900830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190" name="Shape 190"/>
          <p:cNvSpPr/>
          <p:nvPr/>
        </p:nvSpPr>
        <p:spPr>
          <a:xfrm>
            <a:off x="4779824" y="5796603"/>
            <a:ext cx="900830" cy="889551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Key</a:t>
            </a:r>
          </a:p>
        </p:txBody>
      </p:sp>
      <p:sp>
        <p:nvSpPr>
          <p:cNvPr id="191" name="Shape 191"/>
          <p:cNvSpPr/>
          <p:nvPr/>
        </p:nvSpPr>
        <p:spPr>
          <a:xfrm>
            <a:off x="2109236" y="5946660"/>
            <a:ext cx="1588415" cy="589437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cert-req</a:t>
            </a:r>
          </a:p>
        </p:txBody>
      </p:sp>
      <p:sp>
        <p:nvSpPr>
          <p:cNvPr id="192" name="Shape 192"/>
          <p:cNvSpPr/>
          <p:nvPr/>
        </p:nvSpPr>
        <p:spPr>
          <a:xfrm>
            <a:off x="4018589" y="5819660"/>
            <a:ext cx="4067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/>
            </a:lvl1pPr>
          </a:lstStyle>
          <a:p>
            <a:pPr/>
            <a:r>
              <a:t>+</a:t>
            </a:r>
          </a:p>
        </p:txBody>
      </p:sp>
      <p:sp>
        <p:nvSpPr>
          <p:cNvPr id="193" name="Shape 193"/>
          <p:cNvSpPr/>
          <p:nvPr/>
        </p:nvSpPr>
        <p:spPr>
          <a:xfrm>
            <a:off x="6035154" y="5819660"/>
            <a:ext cx="4067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/>
            </a:lvl1pPr>
          </a:lstStyle>
          <a:p>
            <a:pPr/>
            <a:r>
              <a:t>+</a:t>
            </a:r>
          </a:p>
        </p:txBody>
      </p:sp>
      <p:sp>
        <p:nvSpPr>
          <p:cNvPr id="194" name="Shape 194"/>
          <p:cNvSpPr/>
          <p:nvPr/>
        </p:nvSpPr>
        <p:spPr>
          <a:xfrm>
            <a:off x="8270474" y="5819660"/>
            <a:ext cx="4067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/>
            </a:lvl1pPr>
          </a:lstStyle>
          <a:p>
            <a:pPr/>
            <a:r>
              <a:t>=</a:t>
            </a:r>
          </a:p>
        </p:txBody>
      </p:sp>
      <p:sp>
        <p:nvSpPr>
          <p:cNvPr id="195" name="Shape 195"/>
          <p:cNvSpPr/>
          <p:nvPr/>
        </p:nvSpPr>
        <p:spPr>
          <a:xfrm>
            <a:off x="9284026" y="5893242"/>
            <a:ext cx="1588415" cy="589437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cert-signed</a:t>
            </a:r>
          </a:p>
        </p:txBody>
      </p:sp>
      <p:sp>
        <p:nvSpPr>
          <p:cNvPr id="196" name="Shape 196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Brokers IV</a:t>
            </a:r>
          </a:p>
        </p:txBody>
      </p:sp>
      <p:sp>
        <p:nvSpPr>
          <p:cNvPr id="199" name="Shape 19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>
            <p:ph type="body" idx="1"/>
          </p:nvPr>
        </p:nvSpPr>
        <p:spPr>
          <a:xfrm>
            <a:off x="452365" y="2324100"/>
            <a:ext cx="12100070" cy="4989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/>
            </a:lvl1pPr>
          </a:lstStyle>
          <a:p>
            <a:pPr/>
            <a:r>
              <a:t>Finalmente, almacenamos el certificado del CA y el certificado firmado dentro del keystore.</a:t>
            </a:r>
          </a:p>
        </p:txBody>
      </p:sp>
      <p:sp>
        <p:nvSpPr>
          <p:cNvPr id="202" name="Shape 202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20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969013" y="7498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" name="Shape 205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206" name="Shape 206"/>
          <p:cNvSpPr/>
          <p:nvPr/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07" name="Shape 207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08" name="Shape 208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09" name="Shape 209"/>
          <p:cNvSpPr/>
          <p:nvPr/>
        </p:nvSpPr>
        <p:spPr>
          <a:xfrm>
            <a:off x="6981493" y="8213336"/>
            <a:ext cx="900830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10" name="Shape 210"/>
          <p:cNvSpPr/>
          <p:nvPr/>
        </p:nvSpPr>
        <p:spPr>
          <a:xfrm>
            <a:off x="5204621" y="7830647"/>
            <a:ext cx="1588415" cy="589437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cert-signed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Brokers to Brokers V</a:t>
            </a:r>
          </a:p>
        </p:txBody>
      </p:sp>
      <p:sp>
        <p:nvSpPr>
          <p:cNvPr id="213" name="Shape 21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>
            <p:ph type="body" idx="1"/>
          </p:nvPr>
        </p:nvSpPr>
        <p:spPr>
          <a:xfrm>
            <a:off x="452365" y="2324100"/>
            <a:ext cx="12100070" cy="4989391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lnSpc>
                <a:spcPct val="90000"/>
              </a:lnSpc>
              <a:spcBef>
                <a:spcPts val="2300"/>
              </a:spcBef>
              <a:defRPr sz="3762"/>
            </a:pPr>
            <a:r>
              <a:t>Una vez tenemos todos certificados en sus lugares correcto, únicamente nos queda configurar el broker para que utilice el keystore y el truststore que contienen los certificados.</a:t>
            </a:r>
          </a:p>
          <a:p>
            <a:pPr marL="465201" indent="-465201" defTabSz="578358">
              <a:lnSpc>
                <a:spcPct val="90000"/>
              </a:lnSpc>
              <a:spcBef>
                <a:spcPts val="2300"/>
              </a:spcBef>
              <a:defRPr sz="3762"/>
            </a:pPr>
            <a:r>
              <a:t>Como todos los brokers tienen el CA Cert en su truststore confiarán los unos y en los otros ya que sus certificados autofirmados están firmados por la misma CA.</a:t>
            </a:r>
          </a:p>
        </p:txBody>
      </p:sp>
      <p:sp>
        <p:nvSpPr>
          <p:cNvPr id="216" name="Shape 216"/>
          <p:cNvSpPr/>
          <p:nvPr/>
        </p:nvSpPr>
        <p:spPr>
          <a:xfrm>
            <a:off x="3290250" y="7630990"/>
            <a:ext cx="4655738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keystore</a:t>
            </a:r>
          </a:p>
        </p:txBody>
      </p:sp>
      <p:pic>
        <p:nvPicPr>
          <p:cNvPr id="21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153" y="7693651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969013" y="7498250"/>
            <a:ext cx="11522904" cy="177360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Shape 219"/>
          <p:cNvSpPr/>
          <p:nvPr/>
        </p:nvSpPr>
        <p:spPr>
          <a:xfrm>
            <a:off x="3427749" y="8363394"/>
            <a:ext cx="1588415" cy="589436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key</a:t>
            </a:r>
          </a:p>
        </p:txBody>
      </p:sp>
      <p:sp>
        <p:nvSpPr>
          <p:cNvPr id="220" name="Shape 220"/>
          <p:cNvSpPr/>
          <p:nvPr/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>
                <a:solidFill>
                  <a:srgbClr val="4C4946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21" name="Shape 221"/>
          <p:cNvSpPr/>
          <p:nvPr/>
        </p:nvSpPr>
        <p:spPr>
          <a:xfrm>
            <a:off x="8023470" y="7630990"/>
            <a:ext cx="4375279" cy="150812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800"/>
            </a:lvl1pPr>
          </a:lstStyle>
          <a:p>
            <a:pPr/>
            <a:r>
              <a:t>truststore</a:t>
            </a:r>
          </a:p>
        </p:txBody>
      </p:sp>
      <p:sp>
        <p:nvSpPr>
          <p:cNvPr id="222" name="Shape 222"/>
          <p:cNvSpPr/>
          <p:nvPr/>
        </p:nvSpPr>
        <p:spPr>
          <a:xfrm>
            <a:off x="8091985" y="8213336"/>
            <a:ext cx="900831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23" name="Shape 223"/>
          <p:cNvSpPr/>
          <p:nvPr/>
        </p:nvSpPr>
        <p:spPr>
          <a:xfrm>
            <a:off x="6981493" y="8213336"/>
            <a:ext cx="900830" cy="88955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CA</a:t>
            </a:r>
          </a:p>
          <a:p>
            <a:pPr>
              <a:defRPr sz="1800"/>
            </a:pPr>
            <a:r>
              <a:t>Cert</a:t>
            </a:r>
          </a:p>
        </p:txBody>
      </p:sp>
      <p:sp>
        <p:nvSpPr>
          <p:cNvPr id="224" name="Shape 224"/>
          <p:cNvSpPr/>
          <p:nvPr/>
        </p:nvSpPr>
        <p:spPr>
          <a:xfrm>
            <a:off x="5204621" y="7830647"/>
            <a:ext cx="1588415" cy="589437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cert-signed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