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Kafka Platform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2365" y="2414712"/>
            <a:ext cx="12100070" cy="6606927"/>
          </a:xfrm>
          <a:prstGeom prst="rect">
            <a:avLst/>
          </a:prstGeom>
        </p:spPr>
        <p:txBody>
          <a:bodyPr/>
          <a:lstStyle/>
          <a:p>
            <a:pPr/>
            <a:r>
              <a:t>Actualmente Kafka esta creado nuevos software a su alrededor para convertir a Kafka en el centro de una plataforma de streaming.</a:t>
            </a:r>
          </a:p>
          <a:p>
            <a:pPr/>
            <a:r>
              <a:t>Los componentes principales de esta plataforma son:</a:t>
            </a:r>
          </a:p>
          <a:p>
            <a:pPr lvl="1">
              <a:buClrTx/>
              <a:buSzPct val="75000"/>
              <a:buFontTx/>
              <a:buChar char="•"/>
              <a:defRPr b="1"/>
            </a:pPr>
            <a:r>
              <a:t>Kafka</a:t>
            </a:r>
          </a:p>
          <a:p>
            <a:pPr lvl="1">
              <a:buClrTx/>
              <a:buSzPct val="75000"/>
              <a:buFontTx/>
              <a:buChar char="•"/>
              <a:defRPr b="1"/>
            </a:pPr>
            <a:r>
              <a:t>Kafka Connect</a:t>
            </a:r>
          </a:p>
          <a:p>
            <a:pPr lvl="1">
              <a:buClrTx/>
              <a:buSzPct val="75000"/>
              <a:buFontTx/>
              <a:buChar char="•"/>
              <a:defRPr b="1"/>
            </a:pPr>
            <a:r>
              <a:t>Kafka Streams</a:t>
            </a:r>
          </a:p>
        </p:txBody>
      </p:sp>
      <p:pic>
        <p:nvPicPr>
          <p:cNvPr id="140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Connect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452365" y="2414712"/>
            <a:ext cx="12100070" cy="2446576"/>
          </a:xfrm>
          <a:prstGeom prst="rect">
            <a:avLst/>
          </a:prstGeom>
        </p:spPr>
        <p:txBody>
          <a:bodyPr/>
          <a:lstStyle/>
          <a:p>
            <a:pPr/>
            <a:r>
              <a:t>Kafka Connect es un software escalable y tolerante a fallos, capaz de mover datos desde Kafka a otros sistemas y viceversa.</a:t>
            </a:r>
          </a:p>
        </p:txBody>
      </p:sp>
      <p:pic>
        <p:nvPicPr>
          <p:cNvPr id="145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6000" y="5864059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2384" y="5864059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533" y="7051256"/>
            <a:ext cx="1490800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8298" y="7051256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039170" y="5110649"/>
            <a:ext cx="1465401" cy="3463273"/>
          </a:xfrm>
          <a:prstGeom prst="rect">
            <a:avLst/>
          </a:prstGeom>
          <a:solidFill>
            <a:schemeClr val="accent3">
              <a:hueOff val="-72299"/>
              <a:satOff val="19597"/>
              <a:lumOff val="11238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700"/>
            </a:pPr>
            <a:r>
              <a:t>Kafka</a:t>
            </a:r>
          </a:p>
          <a:p>
            <a:pPr>
              <a:defRPr b="1" sz="2700"/>
            </a:pPr>
            <a:r>
              <a:t>Connect</a:t>
            </a:r>
          </a:p>
          <a:p>
            <a:pPr>
              <a:defRPr sz="2800"/>
            </a:pPr>
            <a:r>
              <a:t>(Source)</a:t>
            </a:r>
          </a:p>
        </p:txBody>
      </p:sp>
      <p:sp>
        <p:nvSpPr>
          <p:cNvPr id="151" name="Shape 151"/>
          <p:cNvSpPr/>
          <p:nvPr/>
        </p:nvSpPr>
        <p:spPr>
          <a:xfrm>
            <a:off x="8500229" y="5110649"/>
            <a:ext cx="1465401" cy="3463273"/>
          </a:xfrm>
          <a:prstGeom prst="rect">
            <a:avLst/>
          </a:prstGeom>
          <a:solidFill>
            <a:schemeClr val="accent3">
              <a:hueOff val="-72299"/>
              <a:satOff val="19597"/>
              <a:lumOff val="11238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700"/>
            </a:pPr>
            <a:r>
              <a:t>Kafka</a:t>
            </a:r>
          </a:p>
          <a:p>
            <a:pPr>
              <a:defRPr b="1" sz="2700"/>
            </a:pPr>
            <a:r>
              <a:t>Connect</a:t>
            </a:r>
          </a:p>
          <a:p>
            <a:pPr>
              <a:defRPr sz="2800"/>
            </a:pPr>
            <a:r>
              <a:t>(Sink)</a:t>
            </a:r>
          </a:p>
        </p:txBody>
      </p:sp>
      <p:sp>
        <p:nvSpPr>
          <p:cNvPr id="152" name="Shape 152"/>
          <p:cNvSpPr/>
          <p:nvPr/>
        </p:nvSpPr>
        <p:spPr>
          <a:xfrm>
            <a:off x="237436" y="5205985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53" name="Shape 153"/>
          <p:cNvSpPr/>
          <p:nvPr/>
        </p:nvSpPr>
        <p:spPr>
          <a:xfrm>
            <a:off x="237436" y="6371371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54" name="Shape 154"/>
          <p:cNvSpPr/>
          <p:nvPr/>
        </p:nvSpPr>
        <p:spPr>
          <a:xfrm>
            <a:off x="237436" y="7536757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MQTT</a:t>
            </a:r>
          </a:p>
        </p:txBody>
      </p:sp>
      <p:sp>
        <p:nvSpPr>
          <p:cNvPr id="155" name="Shape 155"/>
          <p:cNvSpPr/>
          <p:nvPr/>
        </p:nvSpPr>
        <p:spPr>
          <a:xfrm>
            <a:off x="237436" y="8702142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Others</a:t>
            </a:r>
          </a:p>
        </p:txBody>
      </p:sp>
      <p:sp>
        <p:nvSpPr>
          <p:cNvPr id="156" name="Shape 156"/>
          <p:cNvSpPr/>
          <p:nvPr/>
        </p:nvSpPr>
        <p:spPr>
          <a:xfrm>
            <a:off x="10196761" y="5190081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57" name="Shape 157"/>
          <p:cNvSpPr/>
          <p:nvPr/>
        </p:nvSpPr>
        <p:spPr>
          <a:xfrm>
            <a:off x="10196761" y="6355467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58" name="Shape 158"/>
          <p:cNvSpPr/>
          <p:nvPr/>
        </p:nvSpPr>
        <p:spPr>
          <a:xfrm>
            <a:off x="10196761" y="7520853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MQTT</a:t>
            </a:r>
          </a:p>
        </p:txBody>
      </p:sp>
      <p:sp>
        <p:nvSpPr>
          <p:cNvPr id="159" name="Shape 159"/>
          <p:cNvSpPr/>
          <p:nvPr/>
        </p:nvSpPr>
        <p:spPr>
          <a:xfrm>
            <a:off x="10196761" y="8686238"/>
            <a:ext cx="2570603" cy="941830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Others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Connect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Los conectores se diferencias por su uso:</a:t>
            </a:r>
          </a:p>
          <a:p>
            <a:pPr lvl="1" marL="836422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3204"/>
            </a:pPr>
            <a:r>
              <a:t>Sistema externo hacia Kafka: </a:t>
            </a:r>
            <a:r>
              <a:rPr b="1"/>
              <a:t>Source</a:t>
            </a:r>
          </a:p>
          <a:p>
            <a:pPr lvl="1" marL="836422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3204"/>
            </a:pPr>
            <a:r>
              <a:t>Kafka hacia sistema externo:</a:t>
            </a:r>
            <a:r>
              <a:rPr b="1"/>
              <a:t> Sink</a:t>
            </a:r>
            <a:endParaRPr b="1"/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Actualmente existen una gran variedad de conectores desarrollados la mayoría de ellos por la comunidad.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Algunos de los más importantes son: HDFS, JDBC, Elastic Search, Cassandra, DynamoDB, MongoDB, S3.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Podemos encontrar la lista completa en: </a:t>
            </a:r>
          </a:p>
          <a:p>
            <a:pPr lvl="3" marL="0" indent="610361" defTabSz="519937">
              <a:spcBef>
                <a:spcPts val="2100"/>
              </a:spcBef>
              <a:buClrTx/>
              <a:buSzTx/>
              <a:buFontTx/>
              <a:buNone/>
              <a:defRPr sz="3204"/>
            </a:pPr>
            <a:r>
              <a:t>http://www.confluent.io/product/connectors/</a:t>
            </a:r>
          </a:p>
        </p:txBody>
      </p:sp>
      <p:pic>
        <p:nvPicPr>
          <p:cNvPr id="16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Connect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Kafka Connect funciona utilizando workers que ejecutan los distintos conectores.</a:t>
            </a:r>
          </a:p>
          <a:p>
            <a:pPr/>
            <a:r>
              <a:t>Los workers proporcionan </a:t>
            </a:r>
            <a:r>
              <a:rPr b="1"/>
              <a:t>escalabilidad</a:t>
            </a:r>
            <a:r>
              <a:t> ya que distribuyen los conectores en distintas maquinas.</a:t>
            </a:r>
          </a:p>
          <a:p>
            <a:pPr/>
            <a:r>
              <a:t>Los works proporcionan </a:t>
            </a:r>
            <a:r>
              <a:rPr b="1"/>
              <a:t>tolerancia a fallos</a:t>
            </a:r>
            <a:r>
              <a:t>, si un worker falla los conectores son ejecutados en otro worker.</a:t>
            </a:r>
          </a:p>
          <a:p>
            <a:pPr/>
            <a:r>
              <a:t>Los conectores son ejecutado o finalizados utilizando un </a:t>
            </a:r>
            <a:r>
              <a:rPr b="1"/>
              <a:t>API REST</a:t>
            </a:r>
            <a:r>
              <a:t>.</a:t>
            </a:r>
          </a:p>
        </p:txBody>
      </p:sp>
      <p:pic>
        <p:nvPicPr>
          <p:cNvPr id="16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Streams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452365" y="2414712"/>
            <a:ext cx="12100070" cy="2287826"/>
          </a:xfrm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2300"/>
              </a:spcBef>
              <a:defRPr sz="3528"/>
            </a:pPr>
            <a:r>
              <a:t>Kafka Streams es un software para procesamiento de eventos en streaming.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Comparación con Samza, Storm, Spark Streaming o Flink.</a:t>
            </a:r>
          </a:p>
        </p:txBody>
      </p:sp>
      <p:pic>
        <p:nvPicPr>
          <p:cNvPr id="17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2659" y="6764430"/>
            <a:ext cx="1490800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9043" y="6764430"/>
            <a:ext cx="1490800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3191" y="79516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4957" y="7951627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039170" y="6011020"/>
            <a:ext cx="1465401" cy="3463273"/>
          </a:xfrm>
          <a:prstGeom prst="rect">
            <a:avLst/>
          </a:prstGeom>
          <a:solidFill>
            <a:schemeClr val="accent3">
              <a:hueOff val="-72299"/>
              <a:satOff val="19597"/>
              <a:lumOff val="11238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700"/>
            </a:pPr>
            <a:r>
              <a:t>Kafka</a:t>
            </a:r>
          </a:p>
          <a:p>
            <a:pPr>
              <a:defRPr b="1" sz="2700"/>
            </a:pPr>
            <a:r>
              <a:t>Connect</a:t>
            </a:r>
          </a:p>
          <a:p>
            <a:pPr>
              <a:defRPr sz="2800"/>
            </a:pPr>
            <a:r>
              <a:t>(Source)</a:t>
            </a:r>
          </a:p>
        </p:txBody>
      </p:sp>
      <p:sp>
        <p:nvSpPr>
          <p:cNvPr id="180" name="Shape 180"/>
          <p:cNvSpPr/>
          <p:nvPr/>
        </p:nvSpPr>
        <p:spPr>
          <a:xfrm>
            <a:off x="8416888" y="6011020"/>
            <a:ext cx="1465401" cy="3463273"/>
          </a:xfrm>
          <a:prstGeom prst="rect">
            <a:avLst/>
          </a:prstGeom>
          <a:solidFill>
            <a:schemeClr val="accent3">
              <a:hueOff val="-72299"/>
              <a:satOff val="19597"/>
              <a:lumOff val="11238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700"/>
            </a:pPr>
            <a:r>
              <a:t>Kafka</a:t>
            </a:r>
          </a:p>
          <a:p>
            <a:pPr>
              <a:defRPr b="1" sz="2700"/>
            </a:pPr>
            <a:r>
              <a:t>Connect</a:t>
            </a:r>
          </a:p>
          <a:p>
            <a:pPr>
              <a:defRPr sz="2800"/>
            </a:pPr>
            <a:r>
              <a:t>(Sink)</a:t>
            </a:r>
          </a:p>
        </p:txBody>
      </p:sp>
      <p:sp>
        <p:nvSpPr>
          <p:cNvPr id="181" name="Shape 181"/>
          <p:cNvSpPr/>
          <p:nvPr/>
        </p:nvSpPr>
        <p:spPr>
          <a:xfrm>
            <a:off x="237436" y="6106356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82" name="Shape 182"/>
          <p:cNvSpPr/>
          <p:nvPr/>
        </p:nvSpPr>
        <p:spPr>
          <a:xfrm>
            <a:off x="237436" y="7322542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83" name="Shape 183"/>
          <p:cNvSpPr/>
          <p:nvPr/>
        </p:nvSpPr>
        <p:spPr>
          <a:xfrm>
            <a:off x="237436" y="8538727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Others</a:t>
            </a:r>
          </a:p>
        </p:txBody>
      </p:sp>
      <p:sp>
        <p:nvSpPr>
          <p:cNvPr id="184" name="Shape 184"/>
          <p:cNvSpPr/>
          <p:nvPr/>
        </p:nvSpPr>
        <p:spPr>
          <a:xfrm>
            <a:off x="10196761" y="6106356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85" name="Shape 185"/>
          <p:cNvSpPr/>
          <p:nvPr/>
        </p:nvSpPr>
        <p:spPr>
          <a:xfrm>
            <a:off x="10196761" y="7322542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86" name="Shape 186"/>
          <p:cNvSpPr/>
          <p:nvPr/>
        </p:nvSpPr>
        <p:spPr>
          <a:xfrm>
            <a:off x="10196761" y="8538727"/>
            <a:ext cx="2570603" cy="941829"/>
          </a:xfrm>
          <a:prstGeom prst="roundRect">
            <a:avLst>
              <a:gd name="adj" fmla="val 20227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Others</a:t>
            </a:r>
          </a:p>
        </p:txBody>
      </p:sp>
      <p:sp>
        <p:nvSpPr>
          <p:cNvPr id="187" name="Shape 187"/>
          <p:cNvSpPr/>
          <p:nvPr/>
        </p:nvSpPr>
        <p:spPr>
          <a:xfrm>
            <a:off x="5212650" y="4838784"/>
            <a:ext cx="2318358" cy="1535399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Kafka</a:t>
            </a:r>
          </a:p>
          <a:p>
            <a:pPr>
              <a:defRPr sz="3200"/>
            </a:pPr>
            <a:r>
              <a:t>Streams</a:t>
            </a:r>
          </a:p>
        </p:txBody>
      </p:sp>
      <p:sp>
        <p:nvSpPr>
          <p:cNvPr id="188" name="Shape 188"/>
          <p:cNvSpPr/>
          <p:nvPr/>
        </p:nvSpPr>
        <p:spPr>
          <a:xfrm flipV="1">
            <a:off x="5106448" y="6326584"/>
            <a:ext cx="416194" cy="41619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Shape 189"/>
          <p:cNvSpPr/>
          <p:nvPr/>
        </p:nvSpPr>
        <p:spPr>
          <a:xfrm>
            <a:off x="7140213" y="6335564"/>
            <a:ext cx="416195" cy="41619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Streams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52365" y="2414712"/>
            <a:ext cx="12100070" cy="6669446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t>Podemos utilizar Kafka Streams mediante dos API: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rPr b="1"/>
              <a:t>DSL API</a:t>
            </a:r>
            <a:r>
              <a:t>: Alto nivel.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rPr b="1"/>
              <a:t>Processor API</a:t>
            </a:r>
            <a:r>
              <a:t>: Bajo nivel.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t>Kafka Streams ofrece:</a:t>
            </a:r>
          </a:p>
          <a:p>
            <a:pPr lvl="1" marL="770636" indent="-385318" defTabSz="479044">
              <a:lnSpc>
                <a:spcPct val="80000"/>
              </a:lnSpc>
              <a:spcBef>
                <a:spcPts val="1900"/>
              </a:spcBef>
              <a:buChar char="•"/>
              <a:defRPr sz="2952"/>
            </a:pPr>
            <a:r>
              <a:rPr b="1"/>
              <a:t>States</a:t>
            </a:r>
            <a:r>
              <a:t>: Utilizando caché internas basadas en RocksDB.</a:t>
            </a:r>
          </a:p>
          <a:p>
            <a:pPr lvl="1" marL="770636" indent="-385318" defTabSz="479044">
              <a:lnSpc>
                <a:spcPct val="80000"/>
              </a:lnSpc>
              <a:spcBef>
                <a:spcPts val="1900"/>
              </a:spcBef>
              <a:buChar char="•"/>
              <a:defRPr sz="2952"/>
            </a:pPr>
            <a:r>
              <a:rPr b="1"/>
              <a:t>Windowing</a:t>
            </a:r>
            <a:r>
              <a:t>: Basando en los timestamps de los eventos de Kafka.</a:t>
            </a:r>
          </a:p>
          <a:p>
            <a:pPr lvl="1" marL="770636" indent="-385318" defTabSz="479044">
              <a:lnSpc>
                <a:spcPct val="80000"/>
              </a:lnSpc>
              <a:spcBef>
                <a:spcPts val="1900"/>
              </a:spcBef>
              <a:buChar char="•"/>
              <a:defRPr b="1" sz="2952"/>
            </a:pPr>
            <a:r>
              <a:t>Exactly once semantic.</a:t>
            </a:r>
          </a:p>
          <a:p>
            <a:pPr lvl="1" marL="770636" indent="-385318" defTabSz="479044">
              <a:lnSpc>
                <a:spcPct val="80000"/>
              </a:lnSpc>
              <a:spcBef>
                <a:spcPts val="1900"/>
              </a:spcBef>
              <a:buChar char="•"/>
              <a:defRPr sz="2952"/>
            </a:pPr>
            <a:r>
              <a:rPr b="1"/>
              <a:t>Escalabilidad</a:t>
            </a:r>
            <a:r>
              <a:t>: Basado en la escalabilidad de los consumidores.</a:t>
            </a:r>
          </a:p>
          <a:p>
            <a:pPr lvl="1" marL="770636" indent="-385318" defTabSz="479044">
              <a:lnSpc>
                <a:spcPct val="80000"/>
              </a:lnSpc>
              <a:spcBef>
                <a:spcPts val="1900"/>
              </a:spcBef>
              <a:buChar char="•"/>
              <a:defRPr sz="2952"/>
            </a:pPr>
            <a:r>
              <a:rPr b="1"/>
              <a:t>Backpressure</a:t>
            </a:r>
            <a:r>
              <a:t>: Proporciona por usar Kafka como sistema de comunicación.</a:t>
            </a:r>
          </a:p>
        </p:txBody>
      </p:sp>
      <p:pic>
        <p:nvPicPr>
          <p:cNvPr id="19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Kafka Platform: Kafka Streams</a:t>
            </a:r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452365" y="2414712"/>
            <a:ext cx="12100070" cy="695076"/>
          </a:xfrm>
          <a:prstGeom prst="rect">
            <a:avLst/>
          </a:prstGeom>
        </p:spPr>
        <p:txBody>
          <a:bodyPr/>
          <a:lstStyle>
            <a:lvl1pPr marL="465201" indent="-465201" defTabSz="578358">
              <a:spcBef>
                <a:spcPts val="2300"/>
              </a:spcBef>
              <a:defRPr sz="3564"/>
            </a:lvl1pPr>
          </a:lstStyle>
          <a:p>
            <a:pPr/>
            <a:r>
              <a:t>Ejemplo WordCount usando la API DSL.</a:t>
            </a:r>
          </a:p>
        </p:txBody>
      </p:sp>
      <p:pic>
        <p:nvPicPr>
          <p:cNvPr id="19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980033" y="3359150"/>
            <a:ext cx="11044734" cy="57397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KStreamBuilder builder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new</a:t>
            </a:r>
            <a:r>
              <a:t> KStreamBuilder();</a:t>
            </a:r>
          </a:p>
          <a:p>
            <a:pPr algn="l" defTabSz="457200">
              <a:defRPr sz="14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Pattern pattern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Pattern</a:t>
            </a:r>
            <a:r>
              <a:rPr>
                <a:solidFill>
                  <a:srgbClr val="A71D5D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compile(</a:t>
            </a:r>
            <a:r>
              <a:rPr>
                <a:solidFill>
                  <a:srgbClr val="183691"/>
                </a:solidFill>
              </a:rPr>
              <a:t>"\\W+"</a:t>
            </a:r>
            <a:r>
              <a:rPr>
                <a:solidFill>
                  <a:srgbClr val="323333"/>
                </a:solidFill>
              </a:rPr>
              <a:t>, Pattern</a:t>
            </a:r>
            <a:r>
              <a:rPr>
                <a:solidFill>
                  <a:srgbClr val="A71D5D"/>
                </a:solidFill>
              </a:rPr>
              <a:t>.</a:t>
            </a:r>
            <a:r>
              <a:t>UNICODE_CHARACTER_CLASS</a:t>
            </a:r>
            <a:r>
              <a:rPr>
                <a:solidFill>
                  <a:srgbClr val="323333"/>
                </a:solidFill>
              </a:rPr>
              <a:t>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4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23333"/>
              </a:solidFill>
            </a:endParaRPr>
          </a:p>
          <a:p>
            <a:pPr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Leemos del topic TextLinesTopic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KStream&lt;</a:t>
            </a:r>
            <a:r>
              <a:t>String</a:t>
            </a:r>
            <a:r>
              <a:rPr>
                <a:solidFill>
                  <a:srgbClr val="A71D5D"/>
                </a:solidFill>
              </a:rPr>
              <a:t>, </a:t>
            </a:r>
            <a:r>
              <a:t>String</a:t>
            </a:r>
            <a:r>
              <a:rPr>
                <a:solidFill>
                  <a:srgbClr val="A71D5D"/>
                </a:solidFill>
              </a:rPr>
              <a:t>&gt;</a:t>
            </a:r>
            <a:r>
              <a:t> textLines </a:t>
            </a:r>
            <a:r>
              <a:rPr>
                <a:solidFill>
                  <a:srgbClr val="A71D5D"/>
                </a:solidFill>
              </a:rPr>
              <a:t>=</a:t>
            </a:r>
            <a:r>
              <a:t> builder</a:t>
            </a:r>
            <a:r>
              <a:rPr>
                <a:solidFill>
                  <a:srgbClr val="A71D5D"/>
                </a:solidFill>
              </a:rPr>
              <a:t>.</a:t>
            </a:r>
            <a:r>
              <a:t>stream(stringSerde, stringSerde,</a:t>
            </a:r>
            <a:r>
              <a:rPr>
                <a:solidFill>
                  <a:srgbClr val="183691"/>
                </a:solidFill>
              </a:rPr>
              <a:t>”TextLinesTopic"</a:t>
            </a:r>
            <a:r>
              <a:t>);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KStream&lt;</a:t>
            </a:r>
            <a:r>
              <a:t>String</a:t>
            </a:r>
            <a:r>
              <a:rPr>
                <a:solidFill>
                  <a:srgbClr val="A71D5D"/>
                </a:solidFill>
              </a:rPr>
              <a:t>, </a:t>
            </a:r>
            <a:r>
              <a:t>Long</a:t>
            </a:r>
            <a:r>
              <a:rPr>
                <a:solidFill>
                  <a:srgbClr val="A71D5D"/>
                </a:solidFill>
              </a:rPr>
              <a:t>&gt;</a:t>
            </a:r>
            <a:r>
              <a:t> wordCounts </a:t>
            </a:r>
            <a:r>
              <a:rPr>
                <a:solidFill>
                  <a:srgbClr val="A71D5D"/>
                </a:solidFill>
              </a:rPr>
              <a:t>=</a:t>
            </a:r>
            <a:r>
              <a:t> textLines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8"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// Hacemos un split por los espacios.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.flatMapValues(value</a:t>
            </a:r>
            <a:r>
              <a:rPr>
                <a:solidFill>
                  <a:srgbClr val="A71D5D"/>
                </a:solidFill>
              </a:rPr>
              <a:t>-&gt;</a:t>
            </a:r>
            <a:r>
              <a:t> Arrays</a:t>
            </a:r>
            <a:r>
              <a:rPr>
                <a:solidFill>
                  <a:srgbClr val="A71D5D"/>
                </a:solidFill>
              </a:rPr>
              <a:t>.</a:t>
            </a:r>
            <a:r>
              <a:t>asList(pattern</a:t>
            </a:r>
            <a:r>
              <a:rPr>
                <a:solidFill>
                  <a:srgbClr val="A71D5D"/>
                </a:solidFill>
              </a:rPr>
              <a:t>.</a:t>
            </a:r>
            <a:r>
              <a:t>split(value</a:t>
            </a:r>
            <a:r>
              <a:rPr>
                <a:solidFill>
                  <a:srgbClr val="A71D5D"/>
                </a:solidFill>
              </a:rPr>
              <a:t>.</a:t>
            </a:r>
            <a:r>
              <a:t>toLowerCase())))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8"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// Mapeamos un mensaje cambiado la clave por el valor de la palabra 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.map((key, word) </a:t>
            </a:r>
            <a:r>
              <a:rPr>
                <a:solidFill>
                  <a:srgbClr val="A71D5D"/>
                </a:solidFill>
              </a:rPr>
              <a:t>-&gt;</a:t>
            </a:r>
            <a:r>
              <a:t> </a:t>
            </a:r>
            <a:r>
              <a:rPr>
                <a:solidFill>
                  <a:srgbClr val="A71D5D"/>
                </a:solidFill>
              </a:rPr>
              <a:t>new</a:t>
            </a:r>
            <a:r>
              <a:t> </a:t>
            </a:r>
            <a:r>
              <a:rPr>
                <a:solidFill>
                  <a:srgbClr val="A71D5D"/>
                </a:solidFill>
              </a:rPr>
              <a:t>KeyValue&lt;&gt;</a:t>
            </a:r>
            <a:r>
              <a:t>(word, word))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8"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// Contamos por clave, indicamos el nombre de el state </a:t>
            </a:r>
          </a:p>
          <a:p>
            <a:pPr lvl="8"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// que se usara para contar y generamos un stream desde el state.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.countByKey(</a:t>
            </a:r>
            <a:r>
              <a:rPr>
                <a:solidFill>
                  <a:srgbClr val="183691"/>
                </a:solidFill>
              </a:rPr>
              <a:t>"Counts"</a:t>
            </a:r>
            <a:r>
              <a:t>)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.toStream();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Enviamos al topic WordsWithCountsTopic. </a:t>
            </a:r>
          </a:p>
          <a:p>
            <a:pPr algn="l" defTabSz="457200">
              <a:defRPr sz="1400">
                <a:solidFill>
                  <a:srgbClr val="89847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La palabra como clave y el número de repeticiones como valor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wordCounts</a:t>
            </a:r>
            <a:r>
              <a:rPr>
                <a:solidFill>
                  <a:srgbClr val="A71D5D"/>
                </a:solidFill>
              </a:rPr>
              <a:t>.</a:t>
            </a:r>
            <a:r>
              <a:t>to(stringSerde, longSerde, </a:t>
            </a:r>
            <a:r>
              <a:rPr>
                <a:solidFill>
                  <a:srgbClr val="183691"/>
                </a:solidFill>
              </a:rPr>
              <a:t>“WordsWithCountsTopic"</a:t>
            </a:r>
            <a:r>
              <a:t>);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KafkaStreams streams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new</a:t>
            </a:r>
            <a:r>
              <a:t> KafkaStreams(builder, streamsConfiguration);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streams</a:t>
            </a:r>
            <a:r>
              <a:rPr>
                <a:solidFill>
                  <a:srgbClr val="A71D5D"/>
                </a:solidFill>
              </a:rPr>
              <a:t>.</a:t>
            </a:r>
            <a:r>
              <a:t>start();</a:t>
            </a:r>
          </a:p>
        </p:txBody>
      </p:sp>
      <p:sp>
        <p:nvSpPr>
          <p:cNvPr id="200" name="Shape 20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