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Consumidor y Produtor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Consumidores</a:t>
            </a:r>
          </a:p>
        </p:txBody>
      </p:sp>
      <p:pic>
        <p:nvPicPr>
          <p:cNvPr id="284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>
            <p:ph type="body" idx="1"/>
          </p:nvPr>
        </p:nvSpPr>
        <p:spPr>
          <a:xfrm>
            <a:off x="452365" y="2269011"/>
            <a:ext cx="12100070" cy="6815778"/>
          </a:xfrm>
          <a:prstGeom prst="rect">
            <a:avLst/>
          </a:prstGeom>
        </p:spPr>
        <p:txBody>
          <a:bodyPr/>
          <a:lstStyle/>
          <a:p>
            <a:pPr/>
            <a:r>
              <a:t>Los consumidores son los encargados de </a:t>
            </a:r>
            <a:r>
              <a:rPr b="1"/>
              <a:t>leer</a:t>
            </a:r>
            <a:r>
              <a:t> los mensajes desde los distintos topics.</a:t>
            </a:r>
          </a:p>
          <a:p>
            <a:pPr/>
            <a:r>
              <a:t>El consumidor utiliza</a:t>
            </a:r>
            <a:r>
              <a:rPr b="1"/>
              <a:t> </a:t>
            </a:r>
            <a:r>
              <a:t>un topic especial denominado </a:t>
            </a:r>
            <a:r>
              <a:rPr b="1"/>
              <a:t>__consumer_offsets</a:t>
            </a:r>
            <a:r>
              <a:t> para obtener donde se encuentran las particiones y para guardar el estado de sus </a:t>
            </a:r>
            <a:r>
              <a:rPr b="1" i="1"/>
              <a:t>offsets</a:t>
            </a:r>
            <a:r>
              <a:t>.</a:t>
            </a:r>
          </a:p>
          <a:p>
            <a:pPr/>
            <a:r>
              <a:t>Los consumidores se gestionan utilizando los </a:t>
            </a:r>
            <a:r>
              <a:rPr b="1" i="1"/>
              <a:t>consumers groups.</a:t>
            </a:r>
          </a:p>
        </p:txBody>
      </p:sp>
      <p:sp>
        <p:nvSpPr>
          <p:cNvPr id="286" name="Shape 28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/>
            <a:r>
              <a:t>Consumidores I</a:t>
            </a:r>
          </a:p>
        </p:txBody>
      </p:sp>
      <p:pic>
        <p:nvPicPr>
          <p:cNvPr id="28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hape 291"/>
          <p:cNvSpPr/>
          <p:nvPr/>
        </p:nvSpPr>
        <p:spPr>
          <a:xfrm>
            <a:off x="1087378" y="7495606"/>
            <a:ext cx="10830044" cy="1500829"/>
          </a:xfrm>
          <a:prstGeom prst="roundRect">
            <a:avLst>
              <a:gd name="adj" fmla="val 27644"/>
            </a:avLst>
          </a:prstGeom>
          <a:solidFill>
            <a:schemeClr val="accent5">
              <a:hueOff val="358805"/>
              <a:satOff val="28459"/>
              <a:lumOff val="15490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spcBef>
                <a:spcPts val="2400"/>
              </a:spcBef>
              <a:defRPr b="1" sz="2700"/>
            </a:lvl1pPr>
          </a:lstStyle>
          <a:p>
            <a:pPr/>
            <a:r>
              <a:t>Topic A</a:t>
            </a:r>
          </a:p>
        </p:txBody>
      </p:sp>
      <p:sp>
        <p:nvSpPr>
          <p:cNvPr id="292" name="Shape 292"/>
          <p:cNvSpPr/>
          <p:nvPr/>
        </p:nvSpPr>
        <p:spPr>
          <a:xfrm>
            <a:off x="1742773" y="7668184"/>
            <a:ext cx="1373211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P0</a:t>
            </a:r>
          </a:p>
        </p:txBody>
      </p:sp>
      <p:sp>
        <p:nvSpPr>
          <p:cNvPr id="293" name="Shape 293"/>
          <p:cNvSpPr/>
          <p:nvPr/>
        </p:nvSpPr>
        <p:spPr>
          <a:xfrm>
            <a:off x="5815794" y="7668184"/>
            <a:ext cx="1373212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P1</a:t>
            </a:r>
          </a:p>
        </p:txBody>
      </p:sp>
      <p:sp>
        <p:nvSpPr>
          <p:cNvPr id="294" name="Shape 294"/>
          <p:cNvSpPr/>
          <p:nvPr/>
        </p:nvSpPr>
        <p:spPr>
          <a:xfrm>
            <a:off x="9888816" y="7668184"/>
            <a:ext cx="1373212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P2</a:t>
            </a:r>
          </a:p>
        </p:txBody>
      </p:sp>
      <p:sp>
        <p:nvSpPr>
          <p:cNvPr id="295" name="Shape 295"/>
          <p:cNvSpPr/>
          <p:nvPr/>
        </p:nvSpPr>
        <p:spPr>
          <a:xfrm>
            <a:off x="2024938" y="2677827"/>
            <a:ext cx="8954924" cy="1942422"/>
          </a:xfrm>
          <a:prstGeom prst="roundRect">
            <a:avLst>
              <a:gd name="adj" fmla="val 15985"/>
            </a:avLst>
          </a:prstGeom>
          <a:solidFill>
            <a:schemeClr val="accent3">
              <a:hueOff val="-72299"/>
              <a:satOff val="19597"/>
              <a:lumOff val="11238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2400"/>
              </a:spcBef>
              <a:defRPr b="1" sz="2700"/>
            </a:lvl1pPr>
          </a:lstStyle>
          <a:p>
            <a:pPr/>
            <a:r>
              <a:t>ConsumerGroup A</a:t>
            </a:r>
          </a:p>
        </p:txBody>
      </p:sp>
      <p:sp>
        <p:nvSpPr>
          <p:cNvPr id="296" name="Shape 296"/>
          <p:cNvSpPr/>
          <p:nvPr/>
        </p:nvSpPr>
        <p:spPr>
          <a:xfrm flipV="1">
            <a:off x="2556524" y="4144276"/>
            <a:ext cx="3323599" cy="3323599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7" name="Shape 297"/>
          <p:cNvSpPr/>
          <p:nvPr/>
        </p:nvSpPr>
        <p:spPr>
          <a:xfrm>
            <a:off x="3468116" y="6053674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8" name="Shape 298"/>
          <p:cNvSpPr/>
          <p:nvPr/>
        </p:nvSpPr>
        <p:spPr>
          <a:xfrm>
            <a:off x="9304208" y="6409164"/>
            <a:ext cx="402599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9" name="Shape 299"/>
          <p:cNvSpPr/>
          <p:nvPr/>
        </p:nvSpPr>
        <p:spPr>
          <a:xfrm>
            <a:off x="8554821" y="5536931"/>
            <a:ext cx="402600" cy="54584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" name="Shape 300"/>
          <p:cNvSpPr/>
          <p:nvPr/>
        </p:nvSpPr>
        <p:spPr>
          <a:xfrm>
            <a:off x="5534738" y="3378790"/>
            <a:ext cx="1935324" cy="891618"/>
          </a:xfrm>
          <a:prstGeom prst="ellipse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2200"/>
            </a:lvl1pPr>
          </a:lstStyle>
          <a:p>
            <a:pPr/>
            <a:r>
              <a:t>Consumer</a:t>
            </a:r>
          </a:p>
        </p:txBody>
      </p:sp>
      <p:sp>
        <p:nvSpPr>
          <p:cNvPr id="301" name="Shape 301"/>
          <p:cNvSpPr/>
          <p:nvPr/>
        </p:nvSpPr>
        <p:spPr>
          <a:xfrm flipV="1">
            <a:off x="6435008" y="4157000"/>
            <a:ext cx="1" cy="330713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Shape 302"/>
          <p:cNvSpPr/>
          <p:nvPr/>
        </p:nvSpPr>
        <p:spPr>
          <a:xfrm>
            <a:off x="4409998" y="5132725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3" name="Shape 303"/>
          <p:cNvSpPr/>
          <p:nvPr/>
        </p:nvSpPr>
        <p:spPr>
          <a:xfrm>
            <a:off x="6233709" y="5537932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" name="Shape 304"/>
          <p:cNvSpPr/>
          <p:nvPr/>
        </p:nvSpPr>
        <p:spPr>
          <a:xfrm flipH="1" flipV="1">
            <a:off x="6838918" y="4093026"/>
            <a:ext cx="3426100" cy="3426099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/>
            <a:r>
              <a:t>Consumidores II</a:t>
            </a:r>
          </a:p>
        </p:txBody>
      </p:sp>
      <p:pic>
        <p:nvPicPr>
          <p:cNvPr id="30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Shape 309"/>
          <p:cNvSpPr/>
          <p:nvPr/>
        </p:nvSpPr>
        <p:spPr>
          <a:xfrm>
            <a:off x="1087378" y="7495606"/>
            <a:ext cx="10830044" cy="1500829"/>
          </a:xfrm>
          <a:prstGeom prst="roundRect">
            <a:avLst>
              <a:gd name="adj" fmla="val 27644"/>
            </a:avLst>
          </a:prstGeom>
          <a:solidFill>
            <a:schemeClr val="accent5">
              <a:hueOff val="358805"/>
              <a:satOff val="28459"/>
              <a:lumOff val="15490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spcBef>
                <a:spcPts val="2400"/>
              </a:spcBef>
              <a:defRPr b="1" sz="2700"/>
            </a:lvl1pPr>
          </a:lstStyle>
          <a:p>
            <a:pPr/>
            <a:r>
              <a:t>Topic A</a:t>
            </a:r>
          </a:p>
        </p:txBody>
      </p:sp>
      <p:sp>
        <p:nvSpPr>
          <p:cNvPr id="310" name="Shape 310"/>
          <p:cNvSpPr/>
          <p:nvPr/>
        </p:nvSpPr>
        <p:spPr>
          <a:xfrm>
            <a:off x="1742773" y="7668184"/>
            <a:ext cx="1373211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P0</a:t>
            </a:r>
          </a:p>
        </p:txBody>
      </p:sp>
      <p:sp>
        <p:nvSpPr>
          <p:cNvPr id="311" name="Shape 311"/>
          <p:cNvSpPr/>
          <p:nvPr/>
        </p:nvSpPr>
        <p:spPr>
          <a:xfrm>
            <a:off x="5815794" y="7668184"/>
            <a:ext cx="1373212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P1</a:t>
            </a:r>
          </a:p>
        </p:txBody>
      </p:sp>
      <p:sp>
        <p:nvSpPr>
          <p:cNvPr id="312" name="Shape 312"/>
          <p:cNvSpPr/>
          <p:nvPr/>
        </p:nvSpPr>
        <p:spPr>
          <a:xfrm>
            <a:off x="9888816" y="7668184"/>
            <a:ext cx="1373212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P2</a:t>
            </a:r>
          </a:p>
        </p:txBody>
      </p:sp>
      <p:sp>
        <p:nvSpPr>
          <p:cNvPr id="313" name="Shape 313"/>
          <p:cNvSpPr/>
          <p:nvPr/>
        </p:nvSpPr>
        <p:spPr>
          <a:xfrm>
            <a:off x="2024938" y="2677827"/>
            <a:ext cx="8954924" cy="1942422"/>
          </a:xfrm>
          <a:prstGeom prst="roundRect">
            <a:avLst>
              <a:gd name="adj" fmla="val 15985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2400"/>
              </a:spcBef>
              <a:defRPr b="1" sz="2700"/>
            </a:lvl1pPr>
          </a:lstStyle>
          <a:p>
            <a:pPr/>
            <a:r>
              <a:t>ConsumerGroup B</a:t>
            </a:r>
          </a:p>
        </p:txBody>
      </p:sp>
      <p:sp>
        <p:nvSpPr>
          <p:cNvPr id="314" name="Shape 314"/>
          <p:cNvSpPr/>
          <p:nvPr/>
        </p:nvSpPr>
        <p:spPr>
          <a:xfrm>
            <a:off x="2524180" y="3378790"/>
            <a:ext cx="1935323" cy="891618"/>
          </a:xfrm>
          <a:prstGeom prst="ellipse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2200"/>
            </a:lvl1pPr>
          </a:lstStyle>
          <a:p>
            <a:pPr/>
            <a:r>
              <a:t>Consumer</a:t>
            </a:r>
          </a:p>
        </p:txBody>
      </p:sp>
      <p:sp>
        <p:nvSpPr>
          <p:cNvPr id="315" name="Shape 315"/>
          <p:cNvSpPr/>
          <p:nvPr/>
        </p:nvSpPr>
        <p:spPr>
          <a:xfrm>
            <a:off x="8551610" y="3378790"/>
            <a:ext cx="1935323" cy="891618"/>
          </a:xfrm>
          <a:prstGeom prst="ellipse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2200"/>
            </a:lvl1pPr>
          </a:lstStyle>
          <a:p>
            <a:pPr/>
            <a:r>
              <a:t>Consumer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2556524" y="4149562"/>
            <a:ext cx="1184186" cy="331831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Shape 317"/>
          <p:cNvSpPr/>
          <p:nvPr/>
        </p:nvSpPr>
        <p:spPr>
          <a:xfrm flipV="1">
            <a:off x="6435009" y="4149290"/>
            <a:ext cx="2756691" cy="331484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Shape 318"/>
          <p:cNvSpPr/>
          <p:nvPr/>
        </p:nvSpPr>
        <p:spPr>
          <a:xfrm flipH="1" flipV="1">
            <a:off x="9479396" y="4099723"/>
            <a:ext cx="785622" cy="34194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" name="Shape 319"/>
          <p:cNvSpPr/>
          <p:nvPr/>
        </p:nvSpPr>
        <p:spPr>
          <a:xfrm>
            <a:off x="2949554" y="5880820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0" name="Shape 320"/>
          <p:cNvSpPr/>
          <p:nvPr/>
        </p:nvSpPr>
        <p:spPr>
          <a:xfrm>
            <a:off x="3224715" y="4970697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1" name="Shape 321"/>
          <p:cNvSpPr/>
          <p:nvPr/>
        </p:nvSpPr>
        <p:spPr>
          <a:xfrm>
            <a:off x="7443685" y="5537932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Shape 322"/>
          <p:cNvSpPr/>
          <p:nvPr/>
        </p:nvSpPr>
        <p:spPr>
          <a:xfrm>
            <a:off x="9965946" y="6381041"/>
            <a:ext cx="402600" cy="54584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Shape 323"/>
          <p:cNvSpPr/>
          <p:nvPr/>
        </p:nvSpPr>
        <p:spPr>
          <a:xfrm>
            <a:off x="9661041" y="5132725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/>
            <a:r>
              <a:t>Consumidores III</a:t>
            </a:r>
          </a:p>
        </p:txBody>
      </p:sp>
      <p:pic>
        <p:nvPicPr>
          <p:cNvPr id="326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hape 32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Shape 328"/>
          <p:cNvSpPr/>
          <p:nvPr/>
        </p:nvSpPr>
        <p:spPr>
          <a:xfrm>
            <a:off x="2024938" y="2677827"/>
            <a:ext cx="8954924" cy="1942422"/>
          </a:xfrm>
          <a:prstGeom prst="roundRect">
            <a:avLst>
              <a:gd name="adj" fmla="val 15985"/>
            </a:avLst>
          </a:prstGeom>
          <a:solidFill>
            <a:schemeClr val="accent2">
              <a:hueOff val="-602737"/>
              <a:satOff val="7170"/>
              <a:lumOff val="14117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2400"/>
              </a:spcBef>
              <a:defRPr b="1" sz="2700"/>
            </a:lvl1pPr>
          </a:lstStyle>
          <a:p>
            <a:pPr/>
            <a:r>
              <a:t>ConsumerGroup C</a:t>
            </a:r>
          </a:p>
        </p:txBody>
      </p:sp>
      <p:sp>
        <p:nvSpPr>
          <p:cNvPr id="329" name="Shape 329"/>
          <p:cNvSpPr/>
          <p:nvPr/>
        </p:nvSpPr>
        <p:spPr>
          <a:xfrm>
            <a:off x="2524180" y="3378790"/>
            <a:ext cx="1935323" cy="891618"/>
          </a:xfrm>
          <a:prstGeom prst="ellipse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2200"/>
            </a:lvl1pPr>
          </a:lstStyle>
          <a:p>
            <a:pPr/>
            <a:r>
              <a:t>Consumer</a:t>
            </a:r>
          </a:p>
        </p:txBody>
      </p:sp>
      <p:sp>
        <p:nvSpPr>
          <p:cNvPr id="330" name="Shape 330"/>
          <p:cNvSpPr/>
          <p:nvPr/>
        </p:nvSpPr>
        <p:spPr>
          <a:xfrm>
            <a:off x="8551610" y="3378790"/>
            <a:ext cx="1935323" cy="891618"/>
          </a:xfrm>
          <a:prstGeom prst="ellipse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2200"/>
            </a:lvl1pPr>
          </a:lstStyle>
          <a:p>
            <a:pPr/>
            <a:r>
              <a:t>Consumer</a:t>
            </a:r>
          </a:p>
        </p:txBody>
      </p:sp>
      <p:sp>
        <p:nvSpPr>
          <p:cNvPr id="331" name="Shape 331"/>
          <p:cNvSpPr/>
          <p:nvPr/>
        </p:nvSpPr>
        <p:spPr>
          <a:xfrm>
            <a:off x="5534738" y="3378790"/>
            <a:ext cx="1935324" cy="891618"/>
          </a:xfrm>
          <a:prstGeom prst="ellipse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2200"/>
            </a:lvl1pPr>
          </a:lstStyle>
          <a:p>
            <a:pPr/>
            <a:r>
              <a:t>Consumer</a:t>
            </a:r>
          </a:p>
        </p:txBody>
      </p:sp>
      <p:sp>
        <p:nvSpPr>
          <p:cNvPr id="332" name="Shape 332"/>
          <p:cNvSpPr/>
          <p:nvPr/>
        </p:nvSpPr>
        <p:spPr>
          <a:xfrm>
            <a:off x="1087378" y="7495606"/>
            <a:ext cx="10830044" cy="1500829"/>
          </a:xfrm>
          <a:prstGeom prst="roundRect">
            <a:avLst>
              <a:gd name="adj" fmla="val 27644"/>
            </a:avLst>
          </a:prstGeom>
          <a:solidFill>
            <a:schemeClr val="accent5">
              <a:hueOff val="358805"/>
              <a:satOff val="28459"/>
              <a:lumOff val="15490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spcBef>
                <a:spcPts val="2400"/>
              </a:spcBef>
              <a:defRPr b="1" sz="2700"/>
            </a:lvl1pPr>
          </a:lstStyle>
          <a:p>
            <a:pPr/>
            <a:r>
              <a:t>Topic A</a:t>
            </a:r>
          </a:p>
        </p:txBody>
      </p:sp>
      <p:sp>
        <p:nvSpPr>
          <p:cNvPr id="333" name="Shape 333"/>
          <p:cNvSpPr/>
          <p:nvPr/>
        </p:nvSpPr>
        <p:spPr>
          <a:xfrm>
            <a:off x="1742773" y="7668184"/>
            <a:ext cx="1373211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P0</a:t>
            </a:r>
          </a:p>
        </p:txBody>
      </p:sp>
      <p:sp>
        <p:nvSpPr>
          <p:cNvPr id="334" name="Shape 334"/>
          <p:cNvSpPr/>
          <p:nvPr/>
        </p:nvSpPr>
        <p:spPr>
          <a:xfrm>
            <a:off x="5815794" y="7668184"/>
            <a:ext cx="1373212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P1</a:t>
            </a:r>
          </a:p>
        </p:txBody>
      </p:sp>
      <p:sp>
        <p:nvSpPr>
          <p:cNvPr id="335" name="Shape 335"/>
          <p:cNvSpPr/>
          <p:nvPr/>
        </p:nvSpPr>
        <p:spPr>
          <a:xfrm>
            <a:off x="9888816" y="7668184"/>
            <a:ext cx="1373212" cy="71825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P2</a:t>
            </a:r>
          </a:p>
        </p:txBody>
      </p:sp>
      <p:sp>
        <p:nvSpPr>
          <p:cNvPr id="336" name="Shape 336"/>
          <p:cNvSpPr/>
          <p:nvPr/>
        </p:nvSpPr>
        <p:spPr>
          <a:xfrm flipV="1">
            <a:off x="2556524" y="4149562"/>
            <a:ext cx="1184186" cy="331831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Shape 337"/>
          <p:cNvSpPr/>
          <p:nvPr/>
        </p:nvSpPr>
        <p:spPr>
          <a:xfrm flipV="1">
            <a:off x="6435008" y="4157000"/>
            <a:ext cx="1" cy="330713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" name="Shape 338"/>
          <p:cNvSpPr/>
          <p:nvPr/>
        </p:nvSpPr>
        <p:spPr>
          <a:xfrm flipH="1" flipV="1">
            <a:off x="9479396" y="4099723"/>
            <a:ext cx="785622" cy="34194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9" name="Shape 339"/>
          <p:cNvSpPr/>
          <p:nvPr/>
        </p:nvSpPr>
        <p:spPr>
          <a:xfrm>
            <a:off x="2949554" y="5880820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0" name="Shape 340"/>
          <p:cNvSpPr/>
          <p:nvPr/>
        </p:nvSpPr>
        <p:spPr>
          <a:xfrm>
            <a:off x="3224715" y="4970697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" name="Shape 341"/>
          <p:cNvSpPr/>
          <p:nvPr/>
        </p:nvSpPr>
        <p:spPr>
          <a:xfrm>
            <a:off x="6233709" y="5537932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" name="Shape 342"/>
          <p:cNvSpPr/>
          <p:nvPr/>
        </p:nvSpPr>
        <p:spPr>
          <a:xfrm>
            <a:off x="9965946" y="6381041"/>
            <a:ext cx="402600" cy="54584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3" name="Shape 343"/>
          <p:cNvSpPr/>
          <p:nvPr/>
        </p:nvSpPr>
        <p:spPr>
          <a:xfrm>
            <a:off x="9661041" y="5132725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346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hape 34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xfrm>
            <a:off x="452365" y="2269011"/>
            <a:ext cx="12100070" cy="6815778"/>
          </a:xfrm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Producir mensajes utilizando el productor de consola.</a:t>
            </a:r>
          </a:p>
          <a:p>
            <a:pPr>
              <a:defRPr sz="4600"/>
            </a:pPr>
            <a:r>
              <a:t>Consumir mensajes utilizando el consumidor de consola.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pic>
        <p:nvPicPr>
          <p:cNvPr id="13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body" sz="quarter" idx="1"/>
          </p:nvPr>
        </p:nvSpPr>
        <p:spPr>
          <a:xfrm>
            <a:off x="499630" y="2445368"/>
            <a:ext cx="12005540" cy="1439947"/>
          </a:xfrm>
          <a:prstGeom prst="rect">
            <a:avLst/>
          </a:prstGeom>
        </p:spPr>
        <p:txBody>
          <a:bodyPr/>
          <a:lstStyle/>
          <a:p>
            <a:pPr/>
            <a:r>
              <a:t>Los topics son las distintas colas de mensajes que se encuentran en Kafka.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4489" y="738276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8646" y="741058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1568" y="7410586"/>
            <a:ext cx="1490800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2782949" y="4160574"/>
            <a:ext cx="946803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45" name="Shape 145"/>
          <p:cNvSpPr/>
          <p:nvPr/>
        </p:nvSpPr>
        <p:spPr>
          <a:xfrm>
            <a:off x="2782949" y="5248144"/>
            <a:ext cx="946803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46" name="Shape 146"/>
          <p:cNvSpPr/>
          <p:nvPr/>
        </p:nvSpPr>
        <p:spPr>
          <a:xfrm>
            <a:off x="2782949" y="6335715"/>
            <a:ext cx="946803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47" name="Shape 147"/>
          <p:cNvSpPr/>
          <p:nvPr/>
        </p:nvSpPr>
        <p:spPr>
          <a:xfrm>
            <a:off x="391222" y="4160574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TopicA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222" y="524814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TopicB</a:t>
            </a:r>
          </a:p>
        </p:txBody>
      </p:sp>
      <p:sp>
        <p:nvSpPr>
          <p:cNvPr id="149" name="Shape 149"/>
          <p:cNvSpPr/>
          <p:nvPr/>
        </p:nvSpPr>
        <p:spPr>
          <a:xfrm>
            <a:off x="391222" y="633571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</a:t>
            </a:r>
          </a:p>
        </p:txBody>
      </p:sp>
      <p:pic>
        <p:nvPicPr>
          <p:cNvPr id="15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body" sz="quarter" idx="1"/>
          </p:nvPr>
        </p:nvSpPr>
        <p:spPr>
          <a:xfrm>
            <a:off x="499630" y="2445368"/>
            <a:ext cx="12005540" cy="1439947"/>
          </a:xfrm>
          <a:prstGeom prst="rect">
            <a:avLst/>
          </a:prstGeom>
        </p:spPr>
        <p:txBody>
          <a:bodyPr/>
          <a:lstStyle/>
          <a:p>
            <a:pPr/>
            <a:r>
              <a:t>Los topics están formados por particiones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4489" y="738276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8646" y="741058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1568" y="7410586"/>
            <a:ext cx="1490800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391222" y="4160574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TopicA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222" y="524814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TopicB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222" y="633571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TopicC</a:t>
            </a:r>
          </a:p>
        </p:txBody>
      </p:sp>
      <p:sp>
        <p:nvSpPr>
          <p:cNvPr id="160" name="Shape 160"/>
          <p:cNvSpPr/>
          <p:nvPr/>
        </p:nvSpPr>
        <p:spPr>
          <a:xfrm>
            <a:off x="2782949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61" name="Shape 161"/>
          <p:cNvSpPr/>
          <p:nvPr/>
        </p:nvSpPr>
        <p:spPr>
          <a:xfrm>
            <a:off x="5858773" y="633571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62" name="Shape 162"/>
          <p:cNvSpPr/>
          <p:nvPr/>
        </p:nvSpPr>
        <p:spPr>
          <a:xfrm>
            <a:off x="9202270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63" name="Shape 163"/>
          <p:cNvSpPr/>
          <p:nvPr/>
        </p:nvSpPr>
        <p:spPr>
          <a:xfrm>
            <a:off x="2782949" y="524814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64" name="Shape 164"/>
          <p:cNvSpPr/>
          <p:nvPr/>
        </p:nvSpPr>
        <p:spPr>
          <a:xfrm>
            <a:off x="5858773" y="524814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65" name="Shape 165"/>
          <p:cNvSpPr/>
          <p:nvPr/>
        </p:nvSpPr>
        <p:spPr>
          <a:xfrm>
            <a:off x="9202270" y="524814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66" name="Shape 166"/>
          <p:cNvSpPr/>
          <p:nvPr/>
        </p:nvSpPr>
        <p:spPr>
          <a:xfrm>
            <a:off x="2782949" y="4164807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67" name="Shape 167"/>
          <p:cNvSpPr/>
          <p:nvPr/>
        </p:nvSpPr>
        <p:spPr>
          <a:xfrm>
            <a:off x="5858773" y="4164807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68" name="Shape 168"/>
          <p:cNvSpPr/>
          <p:nvPr/>
        </p:nvSpPr>
        <p:spPr>
          <a:xfrm>
            <a:off x="9202270" y="4164807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69" name="Shape 169"/>
          <p:cNvSpPr/>
          <p:nvPr/>
        </p:nvSpPr>
        <p:spPr>
          <a:xfrm>
            <a:off x="2782949" y="5252378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70" name="Shape 170"/>
          <p:cNvSpPr/>
          <p:nvPr/>
        </p:nvSpPr>
        <p:spPr>
          <a:xfrm>
            <a:off x="5858773" y="5252378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71" name="Shape 171"/>
          <p:cNvSpPr/>
          <p:nvPr/>
        </p:nvSpPr>
        <p:spPr>
          <a:xfrm>
            <a:off x="9202270" y="5252378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72" name="Shape 172"/>
          <p:cNvSpPr/>
          <p:nvPr/>
        </p:nvSpPr>
        <p:spPr>
          <a:xfrm>
            <a:off x="2782949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73" name="Shape 173"/>
          <p:cNvSpPr/>
          <p:nvPr/>
        </p:nvSpPr>
        <p:spPr>
          <a:xfrm>
            <a:off x="5858773" y="633571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74" name="Shape 174"/>
          <p:cNvSpPr/>
          <p:nvPr/>
        </p:nvSpPr>
        <p:spPr>
          <a:xfrm>
            <a:off x="9202270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75" name="Shape 17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</a:t>
            </a:r>
          </a:p>
        </p:txBody>
      </p:sp>
      <p:pic>
        <p:nvPicPr>
          <p:cNvPr id="17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3</a:t>
            </a:r>
          </a:p>
        </p:txBody>
      </p:sp>
      <p:pic>
        <p:nvPicPr>
          <p:cNvPr id="18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184" name="Shape 184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85" name="Shape 185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86" name="Shape 186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Shape 188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Shape 189"/>
          <p:cNvSpPr/>
          <p:nvPr/>
        </p:nvSpPr>
        <p:spPr>
          <a:xfrm>
            <a:off x="176838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190" name="Shape 190"/>
          <p:cNvSpPr/>
          <p:nvPr/>
        </p:nvSpPr>
        <p:spPr>
          <a:xfrm>
            <a:off x="4844205" y="5504164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91" name="Shape 191"/>
          <p:cNvSpPr/>
          <p:nvPr/>
        </p:nvSpPr>
        <p:spPr>
          <a:xfrm>
            <a:off x="818770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92" name="Shape 192"/>
          <p:cNvSpPr/>
          <p:nvPr/>
        </p:nvSpPr>
        <p:spPr>
          <a:xfrm>
            <a:off x="7172217" y="5617139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3988599" y="561713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Shape 194"/>
          <p:cNvSpPr/>
          <p:nvPr/>
        </p:nvSpPr>
        <p:spPr>
          <a:xfrm>
            <a:off x="10355835" y="561713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Shape 195"/>
          <p:cNvSpPr/>
          <p:nvPr/>
        </p:nvSpPr>
        <p:spPr>
          <a:xfrm>
            <a:off x="1768381" y="6256666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196" name="Shape 196"/>
          <p:cNvSpPr/>
          <p:nvPr/>
        </p:nvSpPr>
        <p:spPr>
          <a:xfrm>
            <a:off x="4844205" y="6256666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97" name="Shape 197"/>
          <p:cNvSpPr/>
          <p:nvPr/>
        </p:nvSpPr>
        <p:spPr>
          <a:xfrm>
            <a:off x="8187701" y="6256666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98" name="Shape 198"/>
          <p:cNvSpPr/>
          <p:nvPr/>
        </p:nvSpPr>
        <p:spPr>
          <a:xfrm>
            <a:off x="3988599" y="6369641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" name="Shape 199"/>
          <p:cNvSpPr/>
          <p:nvPr/>
        </p:nvSpPr>
        <p:spPr>
          <a:xfrm>
            <a:off x="7172217" y="6369641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" name="Shape 200"/>
          <p:cNvSpPr/>
          <p:nvPr/>
        </p:nvSpPr>
        <p:spPr>
          <a:xfrm>
            <a:off x="10355835" y="6390542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I</a:t>
            </a:r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xfrm>
            <a:off x="508000" y="2628900"/>
            <a:ext cx="11988800" cy="1219200"/>
          </a:xfrm>
          <a:prstGeom prst="rect">
            <a:avLst/>
          </a:prstGeom>
        </p:spPr>
        <p:txBody>
          <a:bodyPr/>
          <a:lstStyle/>
          <a:p>
            <a:pPr/>
            <a:r>
              <a:t>Existen productores y consumidores.</a:t>
            </a:r>
          </a:p>
        </p:txBody>
      </p:sp>
      <p:sp>
        <p:nvSpPr>
          <p:cNvPr id="205" name="Shape 205"/>
          <p:cNvSpPr/>
          <p:nvPr/>
        </p:nvSpPr>
        <p:spPr>
          <a:xfrm>
            <a:off x="4761549" y="4470400"/>
            <a:ext cx="2836565" cy="771792"/>
          </a:xfrm>
          <a:prstGeom prst="rect">
            <a:avLst/>
          </a:prstGeom>
          <a:ln w="508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6" name="Shape 206"/>
          <p:cNvSpPr/>
          <p:nvPr/>
        </p:nvSpPr>
        <p:spPr>
          <a:xfrm>
            <a:off x="4761549" y="5848350"/>
            <a:ext cx="2836565" cy="771792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7" name="Shape 207"/>
          <p:cNvSpPr/>
          <p:nvPr/>
        </p:nvSpPr>
        <p:spPr>
          <a:xfrm>
            <a:off x="4761549" y="7226300"/>
            <a:ext cx="2836565" cy="771792"/>
          </a:xfrm>
          <a:prstGeom prst="rect">
            <a:avLst/>
          </a:prstGeom>
          <a:ln w="50800">
            <a:solidFill>
              <a:schemeClr val="accent3">
                <a:hueOff val="708446"/>
                <a:satOff val="-4821"/>
                <a:lumOff val="-1425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" name="Shape 208"/>
          <p:cNvSpPr/>
          <p:nvPr/>
        </p:nvSpPr>
        <p:spPr>
          <a:xfrm>
            <a:off x="1318467" y="4664255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A</a:t>
            </a:r>
          </a:p>
        </p:txBody>
      </p:sp>
      <p:sp>
        <p:nvSpPr>
          <p:cNvPr id="209" name="Shape 209"/>
          <p:cNvSpPr/>
          <p:nvPr/>
        </p:nvSpPr>
        <p:spPr>
          <a:xfrm>
            <a:off x="1318467" y="7032445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B</a:t>
            </a:r>
          </a:p>
        </p:txBody>
      </p:sp>
      <p:sp>
        <p:nvSpPr>
          <p:cNvPr id="210" name="Shape 210"/>
          <p:cNvSpPr/>
          <p:nvPr/>
        </p:nvSpPr>
        <p:spPr>
          <a:xfrm>
            <a:off x="10121151" y="4664254"/>
            <a:ext cx="920045" cy="771793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C</a:t>
            </a:r>
          </a:p>
        </p:txBody>
      </p:sp>
      <p:sp>
        <p:nvSpPr>
          <p:cNvPr id="211" name="Shape 211"/>
          <p:cNvSpPr/>
          <p:nvPr/>
        </p:nvSpPr>
        <p:spPr>
          <a:xfrm>
            <a:off x="10121151" y="7032445"/>
            <a:ext cx="920045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D</a:t>
            </a:r>
          </a:p>
        </p:txBody>
      </p:sp>
      <p:sp>
        <p:nvSpPr>
          <p:cNvPr id="212" name="Shape 212"/>
          <p:cNvSpPr/>
          <p:nvPr/>
        </p:nvSpPr>
        <p:spPr>
          <a:xfrm>
            <a:off x="7820500" y="5050150"/>
            <a:ext cx="2078264" cy="1"/>
          </a:xfrm>
          <a:prstGeom prst="line">
            <a:avLst/>
          </a:prstGeom>
          <a:ln w="254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" name="Shape 213"/>
          <p:cNvSpPr/>
          <p:nvPr/>
        </p:nvSpPr>
        <p:spPr>
          <a:xfrm>
            <a:off x="2460899" y="5050150"/>
            <a:ext cx="2078264" cy="126467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Shape 214"/>
          <p:cNvSpPr/>
          <p:nvPr/>
        </p:nvSpPr>
        <p:spPr>
          <a:xfrm flipV="1">
            <a:off x="2468418" y="6530230"/>
            <a:ext cx="2061742" cy="77890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Shape 215"/>
          <p:cNvSpPr/>
          <p:nvPr/>
        </p:nvSpPr>
        <p:spPr>
          <a:xfrm>
            <a:off x="2465232" y="7651198"/>
            <a:ext cx="2062996" cy="1"/>
          </a:xfrm>
          <a:prstGeom prst="line">
            <a:avLst/>
          </a:prstGeom>
          <a:ln w="25400">
            <a:solidFill>
              <a:schemeClr val="accent3">
                <a:hueOff val="708446"/>
                <a:satOff val="-4821"/>
                <a:lumOff val="-1425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Shape 216"/>
          <p:cNvSpPr/>
          <p:nvPr/>
        </p:nvSpPr>
        <p:spPr>
          <a:xfrm>
            <a:off x="2587899" y="4847057"/>
            <a:ext cx="2078264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Shape 217"/>
          <p:cNvSpPr/>
          <p:nvPr/>
        </p:nvSpPr>
        <p:spPr>
          <a:xfrm>
            <a:off x="7823802" y="6259977"/>
            <a:ext cx="2078263" cy="9841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Shape 218"/>
          <p:cNvSpPr/>
          <p:nvPr/>
        </p:nvSpPr>
        <p:spPr>
          <a:xfrm>
            <a:off x="7947500" y="7758944"/>
            <a:ext cx="1954565" cy="1"/>
          </a:xfrm>
          <a:prstGeom prst="line">
            <a:avLst/>
          </a:prstGeom>
          <a:ln w="25400">
            <a:solidFill>
              <a:schemeClr val="accent3">
                <a:hueOff val="708446"/>
                <a:satOff val="-4821"/>
                <a:lumOff val="-1425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Shape 219"/>
          <p:cNvSpPr/>
          <p:nvPr/>
        </p:nvSpPr>
        <p:spPr>
          <a:xfrm>
            <a:off x="5015549" y="4603879"/>
            <a:ext cx="402600" cy="545842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Shape 220"/>
          <p:cNvSpPr/>
          <p:nvPr/>
        </p:nvSpPr>
        <p:spPr>
          <a:xfrm>
            <a:off x="5780235" y="4603879"/>
            <a:ext cx="402600" cy="545842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" name="Shape 221"/>
          <p:cNvSpPr/>
          <p:nvPr/>
        </p:nvSpPr>
        <p:spPr>
          <a:xfrm>
            <a:off x="6806718" y="4603879"/>
            <a:ext cx="402600" cy="545842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" name="Shape 222"/>
          <p:cNvSpPr/>
          <p:nvPr/>
        </p:nvSpPr>
        <p:spPr>
          <a:xfrm>
            <a:off x="5077378" y="5961325"/>
            <a:ext cx="402600" cy="54584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3" name="Shape 223"/>
          <p:cNvSpPr/>
          <p:nvPr/>
        </p:nvSpPr>
        <p:spPr>
          <a:xfrm>
            <a:off x="5842065" y="5961325"/>
            <a:ext cx="402599" cy="54584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4" name="Shape 224"/>
          <p:cNvSpPr/>
          <p:nvPr/>
        </p:nvSpPr>
        <p:spPr>
          <a:xfrm>
            <a:off x="6868548" y="5961325"/>
            <a:ext cx="402600" cy="54584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5" name="Shape 225"/>
          <p:cNvSpPr/>
          <p:nvPr/>
        </p:nvSpPr>
        <p:spPr>
          <a:xfrm>
            <a:off x="5082947" y="7339275"/>
            <a:ext cx="402600" cy="545842"/>
          </a:xfrm>
          <a:prstGeom prst="rect">
            <a:avLst/>
          </a:prstGeom>
          <a:solidFill>
            <a:schemeClr val="accent3">
              <a:hueOff val="708446"/>
              <a:satOff val="-4821"/>
              <a:lumOff val="-1425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Shape 226"/>
          <p:cNvSpPr/>
          <p:nvPr/>
        </p:nvSpPr>
        <p:spPr>
          <a:xfrm>
            <a:off x="5847633" y="7339275"/>
            <a:ext cx="402600" cy="545842"/>
          </a:xfrm>
          <a:prstGeom prst="rect">
            <a:avLst/>
          </a:prstGeom>
          <a:solidFill>
            <a:schemeClr val="accent3">
              <a:hueOff val="708446"/>
              <a:satOff val="-4821"/>
              <a:lumOff val="-1425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Shape 227"/>
          <p:cNvSpPr/>
          <p:nvPr/>
        </p:nvSpPr>
        <p:spPr>
          <a:xfrm>
            <a:off x="6874116" y="7339275"/>
            <a:ext cx="402600" cy="545842"/>
          </a:xfrm>
          <a:prstGeom prst="rect">
            <a:avLst/>
          </a:prstGeom>
          <a:solidFill>
            <a:schemeClr val="accent3">
              <a:hueOff val="708446"/>
              <a:satOff val="-4821"/>
              <a:lumOff val="-1425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28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9" name="Shape 22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II</a:t>
            </a:r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xfrm>
            <a:off x="508000" y="2628900"/>
            <a:ext cx="11988800" cy="979657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Modelo de colas</a:t>
            </a:r>
            <a:r>
              <a:t>: Los mensajes son repartidos.</a:t>
            </a:r>
          </a:p>
        </p:txBody>
      </p:sp>
      <p:sp>
        <p:nvSpPr>
          <p:cNvPr id="233" name="Shape 233"/>
          <p:cNvSpPr/>
          <p:nvPr/>
        </p:nvSpPr>
        <p:spPr>
          <a:xfrm>
            <a:off x="1768381" y="4120732"/>
            <a:ext cx="2836565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4" name="Shape 234"/>
          <p:cNvSpPr/>
          <p:nvPr/>
        </p:nvSpPr>
        <p:spPr>
          <a:xfrm>
            <a:off x="2045679" y="4233707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" name="Shape 235"/>
          <p:cNvSpPr/>
          <p:nvPr/>
        </p:nvSpPr>
        <p:spPr>
          <a:xfrm>
            <a:off x="3042614" y="4233707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" name="Shape 236"/>
          <p:cNvSpPr/>
          <p:nvPr/>
        </p:nvSpPr>
        <p:spPr>
          <a:xfrm>
            <a:off x="2544146" y="4233707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" name="Shape 237"/>
          <p:cNvSpPr/>
          <p:nvPr/>
        </p:nvSpPr>
        <p:spPr>
          <a:xfrm>
            <a:off x="4039550" y="4233707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Shape 238"/>
          <p:cNvSpPr/>
          <p:nvPr/>
        </p:nvSpPr>
        <p:spPr>
          <a:xfrm>
            <a:off x="378082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A</a:t>
            </a:r>
          </a:p>
        </p:txBody>
      </p:sp>
      <p:sp>
        <p:nvSpPr>
          <p:cNvPr id="239" name="Shape 239"/>
          <p:cNvSpPr/>
          <p:nvPr/>
        </p:nvSpPr>
        <p:spPr>
          <a:xfrm>
            <a:off x="604237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B</a:t>
            </a:r>
          </a:p>
        </p:txBody>
      </p:sp>
      <p:sp>
        <p:nvSpPr>
          <p:cNvPr id="240" name="Shape 240"/>
          <p:cNvSpPr/>
          <p:nvPr/>
        </p:nvSpPr>
        <p:spPr>
          <a:xfrm>
            <a:off x="8303928" y="7329196"/>
            <a:ext cx="920045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C</a:t>
            </a:r>
          </a:p>
        </p:txBody>
      </p:sp>
      <p:sp>
        <p:nvSpPr>
          <p:cNvPr id="241" name="Shape 241"/>
          <p:cNvSpPr/>
          <p:nvPr/>
        </p:nvSpPr>
        <p:spPr>
          <a:xfrm>
            <a:off x="4868764" y="4947422"/>
            <a:ext cx="3273981" cy="201784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Shape 242"/>
          <p:cNvSpPr/>
          <p:nvPr/>
        </p:nvSpPr>
        <p:spPr>
          <a:xfrm>
            <a:off x="4167304" y="5229252"/>
            <a:ext cx="1" cy="176321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Shape 243"/>
          <p:cNvSpPr/>
          <p:nvPr/>
        </p:nvSpPr>
        <p:spPr>
          <a:xfrm>
            <a:off x="4566152" y="5233909"/>
            <a:ext cx="1600922" cy="201590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Shape 244"/>
          <p:cNvSpPr/>
          <p:nvPr/>
        </p:nvSpPr>
        <p:spPr>
          <a:xfrm>
            <a:off x="7053078" y="5837939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Shape 245"/>
          <p:cNvSpPr/>
          <p:nvPr/>
        </p:nvSpPr>
        <p:spPr>
          <a:xfrm>
            <a:off x="5433022" y="6118088"/>
            <a:ext cx="402600" cy="54584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Shape 246"/>
          <p:cNvSpPr/>
          <p:nvPr/>
        </p:nvSpPr>
        <p:spPr>
          <a:xfrm>
            <a:off x="4039550" y="5837939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Shape 247"/>
          <p:cNvSpPr/>
          <p:nvPr/>
        </p:nvSpPr>
        <p:spPr>
          <a:xfrm>
            <a:off x="5593443" y="4979983"/>
            <a:ext cx="402599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48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9" name="Shape 24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III</a:t>
            </a:r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xfrm>
            <a:off x="508000" y="2628900"/>
            <a:ext cx="11988800" cy="1549976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Modelo publicador/subscriptor</a:t>
            </a:r>
            <a:r>
              <a:t>: Los mensajes se difunden en broadcast.</a:t>
            </a:r>
          </a:p>
        </p:txBody>
      </p:sp>
      <p:sp>
        <p:nvSpPr>
          <p:cNvPr id="253" name="Shape 253"/>
          <p:cNvSpPr/>
          <p:nvPr/>
        </p:nvSpPr>
        <p:spPr>
          <a:xfrm>
            <a:off x="1768381" y="4120732"/>
            <a:ext cx="2836565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Shape 254"/>
          <p:cNvSpPr/>
          <p:nvPr/>
        </p:nvSpPr>
        <p:spPr>
          <a:xfrm>
            <a:off x="2045679" y="4233707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Shape 255"/>
          <p:cNvSpPr/>
          <p:nvPr/>
        </p:nvSpPr>
        <p:spPr>
          <a:xfrm>
            <a:off x="3042614" y="4233707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6" name="Shape 256"/>
          <p:cNvSpPr/>
          <p:nvPr/>
        </p:nvSpPr>
        <p:spPr>
          <a:xfrm>
            <a:off x="2544146" y="4233707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7" name="Shape 257"/>
          <p:cNvSpPr/>
          <p:nvPr/>
        </p:nvSpPr>
        <p:spPr>
          <a:xfrm>
            <a:off x="4039550" y="4233707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Shape 258"/>
          <p:cNvSpPr/>
          <p:nvPr/>
        </p:nvSpPr>
        <p:spPr>
          <a:xfrm>
            <a:off x="378082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A</a:t>
            </a:r>
          </a:p>
        </p:txBody>
      </p:sp>
      <p:sp>
        <p:nvSpPr>
          <p:cNvPr id="259" name="Shape 259"/>
          <p:cNvSpPr/>
          <p:nvPr/>
        </p:nvSpPr>
        <p:spPr>
          <a:xfrm>
            <a:off x="604237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B</a:t>
            </a:r>
          </a:p>
        </p:txBody>
      </p:sp>
      <p:sp>
        <p:nvSpPr>
          <p:cNvPr id="260" name="Shape 260"/>
          <p:cNvSpPr/>
          <p:nvPr/>
        </p:nvSpPr>
        <p:spPr>
          <a:xfrm>
            <a:off x="8303928" y="7329196"/>
            <a:ext cx="920045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C</a:t>
            </a:r>
          </a:p>
        </p:txBody>
      </p:sp>
      <p:sp>
        <p:nvSpPr>
          <p:cNvPr id="261" name="Shape 261"/>
          <p:cNvSpPr/>
          <p:nvPr/>
        </p:nvSpPr>
        <p:spPr>
          <a:xfrm>
            <a:off x="4868764" y="4947422"/>
            <a:ext cx="3273981" cy="201784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2" name="Shape 262"/>
          <p:cNvSpPr/>
          <p:nvPr/>
        </p:nvSpPr>
        <p:spPr>
          <a:xfrm>
            <a:off x="4167304" y="5229252"/>
            <a:ext cx="1" cy="176321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Shape 263"/>
          <p:cNvSpPr/>
          <p:nvPr/>
        </p:nvSpPr>
        <p:spPr>
          <a:xfrm>
            <a:off x="4566152" y="5233909"/>
            <a:ext cx="1600922" cy="201590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" name="Shape 264"/>
          <p:cNvSpPr/>
          <p:nvPr/>
        </p:nvSpPr>
        <p:spPr>
          <a:xfrm>
            <a:off x="4039550" y="6179125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5" name="Shape 265"/>
          <p:cNvSpPr/>
          <p:nvPr/>
        </p:nvSpPr>
        <p:spPr>
          <a:xfrm>
            <a:off x="5641017" y="6424083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6" name="Shape 266"/>
          <p:cNvSpPr/>
          <p:nvPr/>
        </p:nvSpPr>
        <p:spPr>
          <a:xfrm>
            <a:off x="7242485" y="6179125"/>
            <a:ext cx="402599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7" name="Shape 267"/>
          <p:cNvSpPr/>
          <p:nvPr/>
        </p:nvSpPr>
        <p:spPr>
          <a:xfrm>
            <a:off x="4039550" y="5403979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" name="Shape 268"/>
          <p:cNvSpPr/>
          <p:nvPr/>
        </p:nvSpPr>
        <p:spPr>
          <a:xfrm>
            <a:off x="5160341" y="5678015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" name="Shape 269"/>
          <p:cNvSpPr/>
          <p:nvPr/>
        </p:nvSpPr>
        <p:spPr>
          <a:xfrm>
            <a:off x="6281132" y="5474765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70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1" name="Shape 27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Productores</a:t>
            </a:r>
          </a:p>
        </p:txBody>
      </p:sp>
      <p:pic>
        <p:nvPicPr>
          <p:cNvPr id="274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>
            <p:ph type="body" idx="1"/>
          </p:nvPr>
        </p:nvSpPr>
        <p:spPr>
          <a:xfrm>
            <a:off x="452365" y="2414712"/>
            <a:ext cx="12100070" cy="6815778"/>
          </a:xfrm>
          <a:prstGeom prst="rect">
            <a:avLst/>
          </a:prstGeom>
        </p:spPr>
        <p:txBody>
          <a:bodyPr/>
          <a:lstStyle/>
          <a:p>
            <a:pPr/>
            <a:r>
              <a:t>Los productores son los encargados de </a:t>
            </a:r>
            <a:r>
              <a:rPr b="1"/>
              <a:t>enviar</a:t>
            </a:r>
            <a:r>
              <a:t> los mensajes a los distintos topics.</a:t>
            </a:r>
          </a:p>
          <a:p>
            <a:pPr/>
            <a:r>
              <a:t>Los mensajes se envían </a:t>
            </a:r>
            <a:r>
              <a:rPr b="1"/>
              <a:t>directamente al broker</a:t>
            </a:r>
            <a:r>
              <a:t> que tiene el leader de la partición.</a:t>
            </a:r>
          </a:p>
          <a:p>
            <a:pPr lvl="2" marL="1981200" indent="-660400">
              <a:lnSpc>
                <a:spcPct val="90000"/>
              </a:lnSpc>
              <a:buClrTx/>
              <a:buSzPct val="100000"/>
              <a:buFontTx/>
              <a:buAutoNum type="arabicPeriod" startAt="1"/>
              <a:defRPr sz="3400"/>
            </a:pPr>
            <a:r>
              <a:t>El productor pregunta a cualquier broker.</a:t>
            </a:r>
          </a:p>
          <a:p>
            <a:pPr lvl="2" marL="1981200" indent="-660400">
              <a:lnSpc>
                <a:spcPct val="90000"/>
              </a:lnSpc>
              <a:buClrTx/>
              <a:buSzPct val="100000"/>
              <a:buFontTx/>
              <a:buAutoNum type="arabicPeriod" startAt="1"/>
              <a:defRPr sz="3400"/>
            </a:pPr>
            <a:r>
              <a:t>El broker devuelve el leader de la partición.</a:t>
            </a: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Productores I</a:t>
            </a:r>
          </a:p>
        </p:txBody>
      </p:sp>
      <p:pic>
        <p:nvPicPr>
          <p:cNvPr id="27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>
            <p:ph type="body" idx="1"/>
          </p:nvPr>
        </p:nvSpPr>
        <p:spPr>
          <a:xfrm>
            <a:off x="452365" y="2414712"/>
            <a:ext cx="12100070" cy="6815778"/>
          </a:xfrm>
          <a:prstGeom prst="rect">
            <a:avLst/>
          </a:prstGeom>
        </p:spPr>
        <p:txBody>
          <a:bodyPr/>
          <a:lstStyle/>
          <a:p>
            <a:pPr/>
            <a:r>
              <a:t>Los mensajes se pueden producir </a:t>
            </a:r>
            <a:r>
              <a:rPr b="1"/>
              <a:t>utilizando un particionado</a:t>
            </a:r>
            <a:r>
              <a:t> o de manera aleatoria.</a:t>
            </a:r>
          </a:p>
          <a:p>
            <a:pPr/>
            <a:r>
              <a:t>Normalmente se utiliza la clave de los mensajes para realizar el particionado.</a:t>
            </a:r>
          </a:p>
          <a:p>
            <a:pPr/>
            <a:r>
              <a:t>Los mensajes se pueden enviar por lotes de manera asíncrona:</a:t>
            </a:r>
          </a:p>
          <a:p>
            <a:pPr lvl="3">
              <a:lnSpc>
                <a:spcPct val="90000"/>
              </a:lnSpc>
              <a:buClrTx/>
              <a:buSzPct val="75000"/>
              <a:buFontTx/>
              <a:buChar char="•"/>
              <a:defRPr sz="3300"/>
            </a:pPr>
            <a:r>
              <a:t>Basado en tiempo.</a:t>
            </a:r>
          </a:p>
          <a:p>
            <a:pPr lvl="3">
              <a:lnSpc>
                <a:spcPct val="90000"/>
              </a:lnSpc>
              <a:buClrTx/>
              <a:buSzPct val="75000"/>
              <a:buFontTx/>
              <a:buChar char="•"/>
              <a:defRPr sz="3300"/>
            </a:pPr>
            <a:r>
              <a:t>Basado en numero.</a:t>
            </a:r>
          </a:p>
        </p:txBody>
      </p:sp>
      <p:sp>
        <p:nvSpPr>
          <p:cNvPr id="281" name="Shape 28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