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 Juan López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Texto del título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600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pPr/>
            <a:r>
              <a:t>Log Compaction</a:t>
            </a:r>
          </a:p>
        </p:txBody>
      </p:sp>
      <p:sp>
        <p:nvSpPr>
          <p:cNvPr id="134" name="Shape 13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Andrés Gómez Ferrer</a:t>
            </a:r>
          </a:p>
        </p:txBody>
      </p:sp>
      <p:sp>
        <p:nvSpPr>
          <p:cNvPr id="135" name="Shape 135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4364252" y="6615831"/>
            <a:ext cx="2991247" cy="1803884"/>
          </a:xfrm>
          <a:prstGeom prst="rect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200"/>
            </a:lvl1pPr>
          </a:lstStyle>
          <a:p>
            <a:pPr/>
            <a:r>
              <a:t>Kafka Topic</a:t>
            </a:r>
          </a:p>
        </p:txBody>
      </p:sp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Streaming III</a:t>
            </a:r>
          </a:p>
        </p:txBody>
      </p:sp>
      <p:pic>
        <p:nvPicPr>
          <p:cNvPr id="203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Shape 205"/>
          <p:cNvSpPr/>
          <p:nvPr/>
        </p:nvSpPr>
        <p:spPr>
          <a:xfrm>
            <a:off x="1604569" y="3189072"/>
            <a:ext cx="9795662" cy="1803884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Streaming APP</a:t>
            </a:r>
          </a:p>
        </p:txBody>
      </p:sp>
      <p:sp>
        <p:nvSpPr>
          <p:cNvPr id="206" name="Shape 206"/>
          <p:cNvSpPr/>
          <p:nvPr/>
        </p:nvSpPr>
        <p:spPr>
          <a:xfrm>
            <a:off x="8162632" y="3456014"/>
            <a:ext cx="2729766" cy="1389686"/>
          </a:xfrm>
          <a:prstGeom prst="roundRect">
            <a:avLst>
              <a:gd name="adj" fmla="val 15000"/>
            </a:avLst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Local</a:t>
            </a:r>
          </a:p>
          <a:p>
            <a:pPr>
              <a:defRPr sz="3200"/>
            </a:pPr>
            <a:r>
              <a:t>KV Cache</a:t>
            </a:r>
          </a:p>
        </p:txBody>
      </p:sp>
      <p:sp>
        <p:nvSpPr>
          <p:cNvPr id="207" name="Shape 207"/>
          <p:cNvSpPr/>
          <p:nvPr/>
        </p:nvSpPr>
        <p:spPr>
          <a:xfrm>
            <a:off x="8991431" y="6615831"/>
            <a:ext cx="2991247" cy="1803884"/>
          </a:xfrm>
          <a:prstGeom prst="rect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3200"/>
            </a:pPr>
            <a:r>
              <a:t>Kafka Topic</a:t>
            </a:r>
          </a:p>
          <a:p>
            <a:pPr>
              <a:defRPr sz="2200"/>
            </a:pPr>
            <a:r>
              <a:t>Log Compaction</a:t>
            </a:r>
          </a:p>
        </p:txBody>
      </p:sp>
      <p:sp>
        <p:nvSpPr>
          <p:cNvPr id="208" name="Shape 208"/>
          <p:cNvSpPr/>
          <p:nvPr/>
        </p:nvSpPr>
        <p:spPr>
          <a:xfrm>
            <a:off x="6489505" y="7886627"/>
            <a:ext cx="720183" cy="40640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9" name="Shape 209"/>
          <p:cNvSpPr/>
          <p:nvPr/>
        </p:nvSpPr>
        <p:spPr>
          <a:xfrm>
            <a:off x="5247702" y="5601160"/>
            <a:ext cx="720183" cy="40640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0" name="Shape 210"/>
          <p:cNvSpPr/>
          <p:nvPr/>
        </p:nvSpPr>
        <p:spPr>
          <a:xfrm>
            <a:off x="4441313" y="5152044"/>
            <a:ext cx="720183" cy="40640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1" name="Shape 211"/>
          <p:cNvSpPr/>
          <p:nvPr/>
        </p:nvSpPr>
        <p:spPr>
          <a:xfrm>
            <a:off x="10533081" y="3887814"/>
            <a:ext cx="720184" cy="40640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2" name="Shape 212"/>
          <p:cNvSpPr/>
          <p:nvPr/>
        </p:nvSpPr>
        <p:spPr>
          <a:xfrm>
            <a:off x="10533081" y="3419040"/>
            <a:ext cx="720184" cy="40640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3" name="Shape 213"/>
          <p:cNvSpPr/>
          <p:nvPr/>
        </p:nvSpPr>
        <p:spPr>
          <a:xfrm flipH="1" flipV="1">
            <a:off x="3350743" y="5139344"/>
            <a:ext cx="2376910" cy="1318928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4364252" y="6615831"/>
            <a:ext cx="2991247" cy="1803884"/>
          </a:xfrm>
          <a:prstGeom prst="rect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200"/>
            </a:lvl1pPr>
          </a:lstStyle>
          <a:p>
            <a:pPr/>
            <a:r>
              <a:t>Kafka Topic</a:t>
            </a:r>
          </a:p>
        </p:txBody>
      </p:sp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Streaming IV</a:t>
            </a:r>
          </a:p>
        </p:txBody>
      </p:sp>
      <p:pic>
        <p:nvPicPr>
          <p:cNvPr id="217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>
            <p:ph type="sldNum" sz="quarter" idx="4294967295"/>
          </p:nvPr>
        </p:nvSpPr>
        <p:spPr>
          <a:xfrm>
            <a:off x="6330850" y="9258300"/>
            <a:ext cx="330400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Shape 219"/>
          <p:cNvSpPr/>
          <p:nvPr/>
        </p:nvSpPr>
        <p:spPr>
          <a:xfrm>
            <a:off x="1604569" y="3189072"/>
            <a:ext cx="9795662" cy="1803884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Streaming APP</a:t>
            </a:r>
          </a:p>
        </p:txBody>
      </p:sp>
      <p:sp>
        <p:nvSpPr>
          <p:cNvPr id="220" name="Shape 220"/>
          <p:cNvSpPr/>
          <p:nvPr/>
        </p:nvSpPr>
        <p:spPr>
          <a:xfrm>
            <a:off x="8162632" y="3456014"/>
            <a:ext cx="2729766" cy="1389686"/>
          </a:xfrm>
          <a:prstGeom prst="roundRect">
            <a:avLst>
              <a:gd name="adj" fmla="val 15000"/>
            </a:avLst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Local</a:t>
            </a:r>
          </a:p>
          <a:p>
            <a:pPr>
              <a:defRPr sz="3200"/>
            </a:pPr>
            <a:r>
              <a:t>KV Cache</a:t>
            </a:r>
          </a:p>
        </p:txBody>
      </p:sp>
      <p:sp>
        <p:nvSpPr>
          <p:cNvPr id="221" name="Shape 221"/>
          <p:cNvSpPr/>
          <p:nvPr/>
        </p:nvSpPr>
        <p:spPr>
          <a:xfrm>
            <a:off x="8991431" y="6615831"/>
            <a:ext cx="2991247" cy="1803884"/>
          </a:xfrm>
          <a:prstGeom prst="rect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3200"/>
            </a:pPr>
            <a:r>
              <a:t>Kafka Topic</a:t>
            </a:r>
          </a:p>
          <a:p>
            <a:pPr>
              <a:defRPr sz="2200"/>
            </a:pPr>
            <a:r>
              <a:t>Log Compaction</a:t>
            </a:r>
          </a:p>
        </p:txBody>
      </p:sp>
      <p:sp>
        <p:nvSpPr>
          <p:cNvPr id="222" name="Shape 222"/>
          <p:cNvSpPr/>
          <p:nvPr/>
        </p:nvSpPr>
        <p:spPr>
          <a:xfrm>
            <a:off x="9643363" y="3419040"/>
            <a:ext cx="720183" cy="40640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3" name="Shape 223"/>
          <p:cNvSpPr/>
          <p:nvPr/>
        </p:nvSpPr>
        <p:spPr>
          <a:xfrm>
            <a:off x="10533081" y="3887814"/>
            <a:ext cx="720184" cy="40640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4" name="Shape 224"/>
          <p:cNvSpPr/>
          <p:nvPr/>
        </p:nvSpPr>
        <p:spPr>
          <a:xfrm>
            <a:off x="10533081" y="3419040"/>
            <a:ext cx="720184" cy="40640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5" name="Shape 225"/>
          <p:cNvSpPr/>
          <p:nvPr/>
        </p:nvSpPr>
        <p:spPr>
          <a:xfrm flipH="1" flipV="1">
            <a:off x="3350743" y="5139344"/>
            <a:ext cx="2376910" cy="1318928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6" name="Shape 226"/>
          <p:cNvSpPr/>
          <p:nvPr/>
        </p:nvSpPr>
        <p:spPr>
          <a:xfrm flipV="1">
            <a:off x="10779214" y="4690771"/>
            <a:ext cx="1" cy="2227179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7" name="Shape 227"/>
          <p:cNvSpPr/>
          <p:nvPr/>
        </p:nvSpPr>
        <p:spPr>
          <a:xfrm>
            <a:off x="9167423" y="8254370"/>
            <a:ext cx="720183" cy="40640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8" name="Shape 228"/>
          <p:cNvSpPr/>
          <p:nvPr/>
        </p:nvSpPr>
        <p:spPr>
          <a:xfrm>
            <a:off x="9949669" y="8254370"/>
            <a:ext cx="720184" cy="40640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9" name="Shape 229"/>
          <p:cNvSpPr/>
          <p:nvPr/>
        </p:nvSpPr>
        <p:spPr>
          <a:xfrm>
            <a:off x="10731916" y="8254370"/>
            <a:ext cx="720183" cy="40640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0" name="Shape 230"/>
          <p:cNvSpPr/>
          <p:nvPr/>
        </p:nvSpPr>
        <p:spPr>
          <a:xfrm>
            <a:off x="11514162" y="8254370"/>
            <a:ext cx="720183" cy="40640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1" name="Shape 231"/>
          <p:cNvSpPr/>
          <p:nvPr/>
        </p:nvSpPr>
        <p:spPr>
          <a:xfrm>
            <a:off x="4633267" y="5358145"/>
            <a:ext cx="720183" cy="40640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4364252" y="6615831"/>
            <a:ext cx="2991247" cy="1803884"/>
          </a:xfrm>
          <a:prstGeom prst="rect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200"/>
            </a:lvl1pPr>
          </a:lstStyle>
          <a:p>
            <a:pPr/>
            <a:r>
              <a:t>Kafka Topic</a:t>
            </a:r>
          </a:p>
        </p:txBody>
      </p:sp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Streaming V</a:t>
            </a:r>
          </a:p>
        </p:txBody>
      </p:sp>
      <p:pic>
        <p:nvPicPr>
          <p:cNvPr id="235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23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7" name="Shape 237"/>
          <p:cNvSpPr/>
          <p:nvPr/>
        </p:nvSpPr>
        <p:spPr>
          <a:xfrm>
            <a:off x="1604569" y="3189072"/>
            <a:ext cx="9795662" cy="1803884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Streaming APP</a:t>
            </a:r>
          </a:p>
        </p:txBody>
      </p:sp>
      <p:sp>
        <p:nvSpPr>
          <p:cNvPr id="238" name="Shape 238"/>
          <p:cNvSpPr/>
          <p:nvPr/>
        </p:nvSpPr>
        <p:spPr>
          <a:xfrm>
            <a:off x="8162632" y="3456014"/>
            <a:ext cx="2729766" cy="1389686"/>
          </a:xfrm>
          <a:prstGeom prst="roundRect">
            <a:avLst>
              <a:gd name="adj" fmla="val 15000"/>
            </a:avLst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Local</a:t>
            </a:r>
          </a:p>
          <a:p>
            <a:pPr>
              <a:defRPr sz="3200"/>
            </a:pPr>
            <a:r>
              <a:t>KV Cache</a:t>
            </a:r>
          </a:p>
        </p:txBody>
      </p:sp>
      <p:sp>
        <p:nvSpPr>
          <p:cNvPr id="239" name="Shape 239"/>
          <p:cNvSpPr/>
          <p:nvPr/>
        </p:nvSpPr>
        <p:spPr>
          <a:xfrm>
            <a:off x="8991431" y="6615831"/>
            <a:ext cx="2991247" cy="1803884"/>
          </a:xfrm>
          <a:prstGeom prst="rect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3200"/>
            </a:pPr>
            <a:r>
              <a:t>Kafka Topic</a:t>
            </a:r>
          </a:p>
          <a:p>
            <a:pPr>
              <a:defRPr sz="2200"/>
            </a:pPr>
            <a:r>
              <a:t>Log Compaction</a:t>
            </a:r>
          </a:p>
        </p:txBody>
      </p:sp>
      <p:sp>
        <p:nvSpPr>
          <p:cNvPr id="240" name="Shape 240"/>
          <p:cNvSpPr/>
          <p:nvPr/>
        </p:nvSpPr>
        <p:spPr>
          <a:xfrm>
            <a:off x="9643363" y="3419040"/>
            <a:ext cx="720183" cy="40640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1" name="Shape 241"/>
          <p:cNvSpPr/>
          <p:nvPr/>
        </p:nvSpPr>
        <p:spPr>
          <a:xfrm>
            <a:off x="10533081" y="3887814"/>
            <a:ext cx="720184" cy="40640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2" name="Shape 242"/>
          <p:cNvSpPr/>
          <p:nvPr/>
        </p:nvSpPr>
        <p:spPr>
          <a:xfrm>
            <a:off x="10533081" y="3419040"/>
            <a:ext cx="720184" cy="40640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3" name="Shape 243"/>
          <p:cNvSpPr/>
          <p:nvPr/>
        </p:nvSpPr>
        <p:spPr>
          <a:xfrm flipV="1">
            <a:off x="10779214" y="4690771"/>
            <a:ext cx="1" cy="2227179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4" name="Shape 244"/>
          <p:cNvSpPr/>
          <p:nvPr/>
        </p:nvSpPr>
        <p:spPr>
          <a:xfrm>
            <a:off x="9167423" y="8254370"/>
            <a:ext cx="720183" cy="40640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5" name="Shape 245"/>
          <p:cNvSpPr/>
          <p:nvPr/>
        </p:nvSpPr>
        <p:spPr>
          <a:xfrm>
            <a:off x="9949669" y="8254370"/>
            <a:ext cx="720184" cy="40640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6" name="Shape 246"/>
          <p:cNvSpPr/>
          <p:nvPr/>
        </p:nvSpPr>
        <p:spPr>
          <a:xfrm>
            <a:off x="10731916" y="8254370"/>
            <a:ext cx="720183" cy="40640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7" name="Shape 247"/>
          <p:cNvSpPr/>
          <p:nvPr/>
        </p:nvSpPr>
        <p:spPr>
          <a:xfrm>
            <a:off x="11514162" y="8254370"/>
            <a:ext cx="720183" cy="40640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8" name="Shape 248"/>
          <p:cNvSpPr/>
          <p:nvPr/>
        </p:nvSpPr>
        <p:spPr>
          <a:xfrm>
            <a:off x="9167423" y="8749789"/>
            <a:ext cx="720183" cy="40640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4364252" y="6615831"/>
            <a:ext cx="2991247" cy="1803884"/>
          </a:xfrm>
          <a:prstGeom prst="rect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200"/>
            </a:lvl1pPr>
          </a:lstStyle>
          <a:p>
            <a:pPr/>
            <a:r>
              <a:t>Kafka Topic</a:t>
            </a:r>
          </a:p>
        </p:txBody>
      </p:sp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Streaming VI</a:t>
            </a:r>
          </a:p>
        </p:txBody>
      </p:sp>
      <p:pic>
        <p:nvPicPr>
          <p:cNvPr id="252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hape 25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4" name="Shape 254"/>
          <p:cNvSpPr/>
          <p:nvPr/>
        </p:nvSpPr>
        <p:spPr>
          <a:xfrm>
            <a:off x="1604569" y="3189072"/>
            <a:ext cx="9795662" cy="1803884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Streaming APP</a:t>
            </a:r>
          </a:p>
        </p:txBody>
      </p:sp>
      <p:sp>
        <p:nvSpPr>
          <p:cNvPr id="255" name="Shape 255"/>
          <p:cNvSpPr/>
          <p:nvPr/>
        </p:nvSpPr>
        <p:spPr>
          <a:xfrm>
            <a:off x="8162632" y="3456014"/>
            <a:ext cx="2729766" cy="1389686"/>
          </a:xfrm>
          <a:prstGeom prst="roundRect">
            <a:avLst>
              <a:gd name="adj" fmla="val 15000"/>
            </a:avLst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Local</a:t>
            </a:r>
          </a:p>
          <a:p>
            <a:pPr>
              <a:defRPr sz="3200"/>
            </a:pPr>
            <a:r>
              <a:t>KV Cache</a:t>
            </a:r>
          </a:p>
        </p:txBody>
      </p:sp>
      <p:sp>
        <p:nvSpPr>
          <p:cNvPr id="256" name="Shape 256"/>
          <p:cNvSpPr/>
          <p:nvPr/>
        </p:nvSpPr>
        <p:spPr>
          <a:xfrm>
            <a:off x="8991431" y="6615831"/>
            <a:ext cx="2991247" cy="1803884"/>
          </a:xfrm>
          <a:prstGeom prst="rect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3200"/>
            </a:pPr>
            <a:r>
              <a:t>Kafka Topic</a:t>
            </a:r>
          </a:p>
          <a:p>
            <a:pPr>
              <a:defRPr sz="2200"/>
            </a:pPr>
            <a:r>
              <a:t>Log Compaction</a:t>
            </a:r>
          </a:p>
        </p:txBody>
      </p:sp>
      <p:sp>
        <p:nvSpPr>
          <p:cNvPr id="257" name="Shape 257"/>
          <p:cNvSpPr/>
          <p:nvPr/>
        </p:nvSpPr>
        <p:spPr>
          <a:xfrm>
            <a:off x="9643363" y="3419040"/>
            <a:ext cx="720183" cy="40640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8" name="Shape 258"/>
          <p:cNvSpPr/>
          <p:nvPr/>
        </p:nvSpPr>
        <p:spPr>
          <a:xfrm>
            <a:off x="10533081" y="3887814"/>
            <a:ext cx="720184" cy="40640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9" name="Shape 259"/>
          <p:cNvSpPr/>
          <p:nvPr/>
        </p:nvSpPr>
        <p:spPr>
          <a:xfrm>
            <a:off x="10533081" y="3419040"/>
            <a:ext cx="720184" cy="40640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0" name="Shape 260"/>
          <p:cNvSpPr/>
          <p:nvPr/>
        </p:nvSpPr>
        <p:spPr>
          <a:xfrm flipV="1">
            <a:off x="10779214" y="4690771"/>
            <a:ext cx="1" cy="2227179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1" name="Shape 261"/>
          <p:cNvSpPr/>
          <p:nvPr/>
        </p:nvSpPr>
        <p:spPr>
          <a:xfrm>
            <a:off x="9949669" y="8254370"/>
            <a:ext cx="720184" cy="40640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2" name="Shape 262"/>
          <p:cNvSpPr/>
          <p:nvPr/>
        </p:nvSpPr>
        <p:spPr>
          <a:xfrm>
            <a:off x="11514162" y="8254370"/>
            <a:ext cx="720183" cy="40640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3" name="Shape 263"/>
          <p:cNvSpPr/>
          <p:nvPr/>
        </p:nvSpPr>
        <p:spPr>
          <a:xfrm>
            <a:off x="9167423" y="8749789"/>
            <a:ext cx="720183" cy="40640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4" name="Shape 264"/>
          <p:cNvSpPr/>
          <p:nvPr/>
        </p:nvSpPr>
        <p:spPr>
          <a:xfrm>
            <a:off x="4619767" y="8591356"/>
            <a:ext cx="435545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Ejecución del Log Compaction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4364252" y="6615831"/>
            <a:ext cx="2991247" cy="1803884"/>
          </a:xfrm>
          <a:prstGeom prst="rect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200"/>
            </a:lvl1pPr>
          </a:lstStyle>
          <a:p>
            <a:pPr/>
            <a:r>
              <a:t>Kafka Topic</a:t>
            </a:r>
          </a:p>
        </p:txBody>
      </p:sp>
      <p:sp>
        <p:nvSpPr>
          <p:cNvPr id="267" name="Shape 2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Streaming VII</a:t>
            </a:r>
          </a:p>
        </p:txBody>
      </p:sp>
      <p:pic>
        <p:nvPicPr>
          <p:cNvPr id="268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26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0" name="Shape 270"/>
          <p:cNvSpPr/>
          <p:nvPr/>
        </p:nvSpPr>
        <p:spPr>
          <a:xfrm>
            <a:off x="1604569" y="3189072"/>
            <a:ext cx="9795662" cy="1803884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Streaming APP</a:t>
            </a:r>
          </a:p>
        </p:txBody>
      </p:sp>
      <p:sp>
        <p:nvSpPr>
          <p:cNvPr id="271" name="Shape 271"/>
          <p:cNvSpPr/>
          <p:nvPr/>
        </p:nvSpPr>
        <p:spPr>
          <a:xfrm>
            <a:off x="8162632" y="3456014"/>
            <a:ext cx="2729766" cy="1389686"/>
          </a:xfrm>
          <a:prstGeom prst="roundRect">
            <a:avLst>
              <a:gd name="adj" fmla="val 15000"/>
            </a:avLst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Local</a:t>
            </a:r>
          </a:p>
          <a:p>
            <a:pPr>
              <a:defRPr sz="3200"/>
            </a:pPr>
            <a:r>
              <a:t>KV Cache</a:t>
            </a:r>
          </a:p>
        </p:txBody>
      </p:sp>
      <p:sp>
        <p:nvSpPr>
          <p:cNvPr id="272" name="Shape 272"/>
          <p:cNvSpPr/>
          <p:nvPr/>
        </p:nvSpPr>
        <p:spPr>
          <a:xfrm>
            <a:off x="8991431" y="6615831"/>
            <a:ext cx="2991247" cy="1803884"/>
          </a:xfrm>
          <a:prstGeom prst="rect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3200"/>
            </a:pPr>
            <a:r>
              <a:t>Kafka Topic</a:t>
            </a:r>
          </a:p>
          <a:p>
            <a:pPr>
              <a:defRPr sz="2200"/>
            </a:pPr>
            <a:r>
              <a:t>Log Compaction</a:t>
            </a:r>
          </a:p>
        </p:txBody>
      </p:sp>
      <p:sp>
        <p:nvSpPr>
          <p:cNvPr id="273" name="Shape 273"/>
          <p:cNvSpPr/>
          <p:nvPr/>
        </p:nvSpPr>
        <p:spPr>
          <a:xfrm flipV="1">
            <a:off x="10779214" y="4690771"/>
            <a:ext cx="1" cy="2227179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4" name="Shape 274"/>
          <p:cNvSpPr/>
          <p:nvPr/>
        </p:nvSpPr>
        <p:spPr>
          <a:xfrm>
            <a:off x="9949669" y="8254370"/>
            <a:ext cx="720184" cy="40640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5" name="Shape 275"/>
          <p:cNvSpPr/>
          <p:nvPr/>
        </p:nvSpPr>
        <p:spPr>
          <a:xfrm>
            <a:off x="11514162" y="8254370"/>
            <a:ext cx="720183" cy="40640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6" name="Shape 276"/>
          <p:cNvSpPr/>
          <p:nvPr/>
        </p:nvSpPr>
        <p:spPr>
          <a:xfrm>
            <a:off x="9167423" y="8749789"/>
            <a:ext cx="720183" cy="40640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7" name="Shape 277"/>
          <p:cNvSpPr/>
          <p:nvPr/>
        </p:nvSpPr>
        <p:spPr>
          <a:xfrm flipV="1">
            <a:off x="1604927" y="2552038"/>
            <a:ext cx="4546794" cy="3214838"/>
          </a:xfrm>
          <a:prstGeom prst="line">
            <a:avLst/>
          </a:prstGeom>
          <a:ln w="101600">
            <a:solidFill>
              <a:srgbClr val="D93E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8" name="Shape 278"/>
          <p:cNvSpPr/>
          <p:nvPr/>
        </p:nvSpPr>
        <p:spPr>
          <a:xfrm flipH="1" flipV="1">
            <a:off x="1826460" y="2962489"/>
            <a:ext cx="4418053" cy="2376735"/>
          </a:xfrm>
          <a:prstGeom prst="line">
            <a:avLst/>
          </a:prstGeom>
          <a:ln w="101600">
            <a:solidFill>
              <a:srgbClr val="D93E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9" name="Shape 279"/>
          <p:cNvSpPr/>
          <p:nvPr/>
        </p:nvSpPr>
        <p:spPr>
          <a:xfrm>
            <a:off x="9643363" y="3419040"/>
            <a:ext cx="720183" cy="40640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0" name="Shape 280"/>
          <p:cNvSpPr/>
          <p:nvPr/>
        </p:nvSpPr>
        <p:spPr>
          <a:xfrm>
            <a:off x="10533081" y="3887814"/>
            <a:ext cx="720184" cy="40640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1" name="Shape 281"/>
          <p:cNvSpPr/>
          <p:nvPr/>
        </p:nvSpPr>
        <p:spPr>
          <a:xfrm>
            <a:off x="10533081" y="3419040"/>
            <a:ext cx="720184" cy="40640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4364252" y="6615831"/>
            <a:ext cx="2991247" cy="1803884"/>
          </a:xfrm>
          <a:prstGeom prst="rect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200"/>
            </a:lvl1pPr>
          </a:lstStyle>
          <a:p>
            <a:pPr/>
            <a:r>
              <a:t>Kafka Topic</a:t>
            </a:r>
          </a:p>
        </p:txBody>
      </p:sp>
      <p:sp>
        <p:nvSpPr>
          <p:cNvPr id="284" name="Shape 2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Streaming VIII</a:t>
            </a:r>
          </a:p>
        </p:txBody>
      </p:sp>
      <p:pic>
        <p:nvPicPr>
          <p:cNvPr id="285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Shape 28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Shape 287"/>
          <p:cNvSpPr/>
          <p:nvPr/>
        </p:nvSpPr>
        <p:spPr>
          <a:xfrm>
            <a:off x="1604569" y="3189072"/>
            <a:ext cx="9795662" cy="1803884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Streaming APP</a:t>
            </a:r>
          </a:p>
        </p:txBody>
      </p:sp>
      <p:sp>
        <p:nvSpPr>
          <p:cNvPr id="288" name="Shape 288"/>
          <p:cNvSpPr/>
          <p:nvPr/>
        </p:nvSpPr>
        <p:spPr>
          <a:xfrm>
            <a:off x="8162632" y="3456014"/>
            <a:ext cx="2729766" cy="1389686"/>
          </a:xfrm>
          <a:prstGeom prst="roundRect">
            <a:avLst>
              <a:gd name="adj" fmla="val 15000"/>
            </a:avLst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Local</a:t>
            </a:r>
          </a:p>
          <a:p>
            <a:pPr>
              <a:defRPr sz="3200"/>
            </a:pPr>
            <a:r>
              <a:t>KV Cache</a:t>
            </a:r>
          </a:p>
        </p:txBody>
      </p:sp>
      <p:sp>
        <p:nvSpPr>
          <p:cNvPr id="289" name="Shape 289"/>
          <p:cNvSpPr/>
          <p:nvPr/>
        </p:nvSpPr>
        <p:spPr>
          <a:xfrm>
            <a:off x="8991431" y="6615831"/>
            <a:ext cx="2991247" cy="1803884"/>
          </a:xfrm>
          <a:prstGeom prst="rect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3200"/>
            </a:pPr>
            <a:r>
              <a:t>Kafka Topic</a:t>
            </a:r>
          </a:p>
          <a:p>
            <a:pPr>
              <a:defRPr sz="2200"/>
            </a:pPr>
            <a:r>
              <a:t>Log Compaction</a:t>
            </a:r>
          </a:p>
        </p:txBody>
      </p:sp>
      <p:sp>
        <p:nvSpPr>
          <p:cNvPr id="290" name="Shape 290"/>
          <p:cNvSpPr/>
          <p:nvPr/>
        </p:nvSpPr>
        <p:spPr>
          <a:xfrm flipV="1">
            <a:off x="10779214" y="4690771"/>
            <a:ext cx="1" cy="2227179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1" name="Shape 291"/>
          <p:cNvSpPr/>
          <p:nvPr/>
        </p:nvSpPr>
        <p:spPr>
          <a:xfrm>
            <a:off x="9949669" y="8254370"/>
            <a:ext cx="720184" cy="40640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2" name="Shape 292"/>
          <p:cNvSpPr/>
          <p:nvPr/>
        </p:nvSpPr>
        <p:spPr>
          <a:xfrm>
            <a:off x="11514162" y="8254370"/>
            <a:ext cx="720183" cy="40640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3" name="Shape 293"/>
          <p:cNvSpPr/>
          <p:nvPr/>
        </p:nvSpPr>
        <p:spPr>
          <a:xfrm>
            <a:off x="9167423" y="8749789"/>
            <a:ext cx="720183" cy="40640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364252" y="6615831"/>
            <a:ext cx="2991247" cy="1803884"/>
          </a:xfrm>
          <a:prstGeom prst="rect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200"/>
            </a:lvl1pPr>
          </a:lstStyle>
          <a:p>
            <a:pPr/>
            <a:r>
              <a:t>Kafka Topic</a:t>
            </a:r>
          </a:p>
        </p:txBody>
      </p:sp>
      <p:sp>
        <p:nvSpPr>
          <p:cNvPr id="296" name="Shape 2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Streaming IX</a:t>
            </a:r>
          </a:p>
        </p:txBody>
      </p:sp>
      <p:pic>
        <p:nvPicPr>
          <p:cNvPr id="297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hape 29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9" name="Shape 299"/>
          <p:cNvSpPr/>
          <p:nvPr/>
        </p:nvSpPr>
        <p:spPr>
          <a:xfrm>
            <a:off x="1604569" y="3189072"/>
            <a:ext cx="9795662" cy="1803884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Streaming APP</a:t>
            </a:r>
          </a:p>
        </p:txBody>
      </p:sp>
      <p:sp>
        <p:nvSpPr>
          <p:cNvPr id="300" name="Shape 300"/>
          <p:cNvSpPr/>
          <p:nvPr/>
        </p:nvSpPr>
        <p:spPr>
          <a:xfrm>
            <a:off x="8162632" y="3456014"/>
            <a:ext cx="2729766" cy="1389686"/>
          </a:xfrm>
          <a:prstGeom prst="roundRect">
            <a:avLst>
              <a:gd name="adj" fmla="val 15000"/>
            </a:avLst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Local</a:t>
            </a:r>
          </a:p>
          <a:p>
            <a:pPr>
              <a:defRPr sz="3200"/>
            </a:pPr>
            <a:r>
              <a:t>KV Cache</a:t>
            </a:r>
          </a:p>
        </p:txBody>
      </p:sp>
      <p:sp>
        <p:nvSpPr>
          <p:cNvPr id="301" name="Shape 301"/>
          <p:cNvSpPr/>
          <p:nvPr/>
        </p:nvSpPr>
        <p:spPr>
          <a:xfrm>
            <a:off x="8991431" y="6615831"/>
            <a:ext cx="2991247" cy="1803884"/>
          </a:xfrm>
          <a:prstGeom prst="rect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3200"/>
            </a:pPr>
            <a:r>
              <a:t>Kafka Topic</a:t>
            </a:r>
          </a:p>
          <a:p>
            <a:pPr>
              <a:defRPr sz="2200"/>
            </a:pPr>
            <a:r>
              <a:t>Log Compaction</a:t>
            </a:r>
          </a:p>
        </p:txBody>
      </p:sp>
      <p:sp>
        <p:nvSpPr>
          <p:cNvPr id="302" name="Shape 302"/>
          <p:cNvSpPr/>
          <p:nvPr/>
        </p:nvSpPr>
        <p:spPr>
          <a:xfrm flipV="1">
            <a:off x="10779214" y="4690771"/>
            <a:ext cx="1" cy="2227179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3" name="Shape 303"/>
          <p:cNvSpPr/>
          <p:nvPr/>
        </p:nvSpPr>
        <p:spPr>
          <a:xfrm>
            <a:off x="9949669" y="8254370"/>
            <a:ext cx="720184" cy="40640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4" name="Shape 304"/>
          <p:cNvSpPr/>
          <p:nvPr/>
        </p:nvSpPr>
        <p:spPr>
          <a:xfrm>
            <a:off x="11514162" y="8254370"/>
            <a:ext cx="720183" cy="40640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5" name="Shape 305"/>
          <p:cNvSpPr/>
          <p:nvPr/>
        </p:nvSpPr>
        <p:spPr>
          <a:xfrm>
            <a:off x="9167423" y="8749789"/>
            <a:ext cx="720183" cy="40640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6" name="Shape 306"/>
          <p:cNvSpPr/>
          <p:nvPr/>
        </p:nvSpPr>
        <p:spPr>
          <a:xfrm>
            <a:off x="10626666" y="5006660"/>
            <a:ext cx="720183" cy="40640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7" name="Shape 307"/>
          <p:cNvSpPr/>
          <p:nvPr/>
        </p:nvSpPr>
        <p:spPr>
          <a:xfrm>
            <a:off x="10626666" y="5574021"/>
            <a:ext cx="720183" cy="40640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8" name="Shape 308"/>
          <p:cNvSpPr/>
          <p:nvPr/>
        </p:nvSpPr>
        <p:spPr>
          <a:xfrm>
            <a:off x="10626666" y="6094926"/>
            <a:ext cx="720183" cy="40640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4364252" y="6615831"/>
            <a:ext cx="2991247" cy="1803884"/>
          </a:xfrm>
          <a:prstGeom prst="rect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200"/>
            </a:lvl1pPr>
          </a:lstStyle>
          <a:p>
            <a:pPr/>
            <a:r>
              <a:t>Kafka Topic</a:t>
            </a:r>
          </a:p>
        </p:txBody>
      </p:sp>
      <p:sp>
        <p:nvSpPr>
          <p:cNvPr id="311" name="Shape 3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Streaming X</a:t>
            </a:r>
          </a:p>
        </p:txBody>
      </p:sp>
      <p:pic>
        <p:nvPicPr>
          <p:cNvPr id="312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Shape 31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4" name="Shape 314"/>
          <p:cNvSpPr/>
          <p:nvPr/>
        </p:nvSpPr>
        <p:spPr>
          <a:xfrm>
            <a:off x="1604569" y="3189072"/>
            <a:ext cx="9795662" cy="1803884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Streaming APP</a:t>
            </a:r>
          </a:p>
        </p:txBody>
      </p:sp>
      <p:sp>
        <p:nvSpPr>
          <p:cNvPr id="315" name="Shape 315"/>
          <p:cNvSpPr/>
          <p:nvPr/>
        </p:nvSpPr>
        <p:spPr>
          <a:xfrm>
            <a:off x="8162632" y="3456014"/>
            <a:ext cx="2729766" cy="1389686"/>
          </a:xfrm>
          <a:prstGeom prst="roundRect">
            <a:avLst>
              <a:gd name="adj" fmla="val 15000"/>
            </a:avLst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Local</a:t>
            </a:r>
          </a:p>
          <a:p>
            <a:pPr>
              <a:defRPr sz="3200"/>
            </a:pPr>
            <a:r>
              <a:t>KV Cache</a:t>
            </a:r>
          </a:p>
        </p:txBody>
      </p:sp>
      <p:sp>
        <p:nvSpPr>
          <p:cNvPr id="316" name="Shape 316"/>
          <p:cNvSpPr/>
          <p:nvPr/>
        </p:nvSpPr>
        <p:spPr>
          <a:xfrm>
            <a:off x="8991431" y="6615831"/>
            <a:ext cx="2991247" cy="1803884"/>
          </a:xfrm>
          <a:prstGeom prst="rect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3200"/>
            </a:pPr>
            <a:r>
              <a:t>Kafka Topic</a:t>
            </a:r>
          </a:p>
          <a:p>
            <a:pPr>
              <a:defRPr sz="2200"/>
            </a:pPr>
            <a:r>
              <a:t>Log Compaction</a:t>
            </a:r>
          </a:p>
        </p:txBody>
      </p:sp>
      <p:sp>
        <p:nvSpPr>
          <p:cNvPr id="317" name="Shape 317"/>
          <p:cNvSpPr/>
          <p:nvPr/>
        </p:nvSpPr>
        <p:spPr>
          <a:xfrm flipV="1">
            <a:off x="10779214" y="4690771"/>
            <a:ext cx="1" cy="2227179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8" name="Shape 318"/>
          <p:cNvSpPr/>
          <p:nvPr/>
        </p:nvSpPr>
        <p:spPr>
          <a:xfrm>
            <a:off x="9949669" y="8254370"/>
            <a:ext cx="720184" cy="40640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9" name="Shape 319"/>
          <p:cNvSpPr/>
          <p:nvPr/>
        </p:nvSpPr>
        <p:spPr>
          <a:xfrm>
            <a:off x="11514162" y="8254370"/>
            <a:ext cx="720183" cy="40640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0" name="Shape 320"/>
          <p:cNvSpPr/>
          <p:nvPr/>
        </p:nvSpPr>
        <p:spPr>
          <a:xfrm>
            <a:off x="9167423" y="8749789"/>
            <a:ext cx="720183" cy="40640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1" name="Shape 321"/>
          <p:cNvSpPr/>
          <p:nvPr/>
        </p:nvSpPr>
        <p:spPr>
          <a:xfrm>
            <a:off x="9643363" y="3419040"/>
            <a:ext cx="720183" cy="40640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2" name="Shape 322"/>
          <p:cNvSpPr/>
          <p:nvPr/>
        </p:nvSpPr>
        <p:spPr>
          <a:xfrm>
            <a:off x="10533081" y="3887814"/>
            <a:ext cx="720184" cy="40640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3" name="Shape 323"/>
          <p:cNvSpPr/>
          <p:nvPr/>
        </p:nvSpPr>
        <p:spPr>
          <a:xfrm>
            <a:off x="10533081" y="3419040"/>
            <a:ext cx="720184" cy="40640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Log Compaction</a:t>
            </a:r>
          </a:p>
        </p:txBody>
      </p:sp>
      <p:pic>
        <p:nvPicPr>
          <p:cNvPr id="138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452365" y="2269011"/>
            <a:ext cx="12100070" cy="6815778"/>
          </a:xfrm>
          <a:prstGeom prst="rect">
            <a:avLst/>
          </a:prstGeom>
        </p:spPr>
        <p:txBody>
          <a:bodyPr/>
          <a:lstStyle/>
          <a:p>
            <a:pPr/>
            <a:r>
              <a:t>Esta propiedad asegura que se almacena </a:t>
            </a:r>
            <a:r>
              <a:rPr b="1"/>
              <a:t>al menos el último valor </a:t>
            </a:r>
            <a:r>
              <a:t>para cada clave en una partición.</a:t>
            </a:r>
          </a:p>
          <a:p>
            <a:pPr/>
            <a:r>
              <a:rPr b="1"/>
              <a:t>CASO DE USO</a:t>
            </a:r>
            <a:r>
              <a:t>: Escenario donde se necesita recuperar un estado antes fallo, o restaurar caches. </a:t>
            </a:r>
          </a:p>
          <a:p>
            <a:pPr/>
            <a:r>
              <a:t>Gran utilidad en Kafka Streams y Apache Samza.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Log Compaction I</a:t>
            </a:r>
          </a:p>
        </p:txBody>
      </p:sp>
      <p:pic>
        <p:nvPicPr>
          <p:cNvPr id="143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45" name="Table 145"/>
          <p:cNvGraphicFramePr/>
          <p:nvPr/>
        </p:nvGraphicFramePr>
        <p:xfrm>
          <a:off x="1327010" y="4090999"/>
          <a:ext cx="10363480" cy="45065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07966"/>
                <a:gridCol w="1207073"/>
                <a:gridCol w="1066167"/>
                <a:gridCol w="1601892"/>
                <a:gridCol w="1522485"/>
                <a:gridCol w="1581514"/>
                <a:gridCol w="1207283"/>
                <a:gridCol w="1056394"/>
              </a:tblGrid>
              <a:tr h="14979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offset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1">
                        <a:hueOff val="-113918"/>
                        <a:satOff val="19024"/>
                        <a:lumOff val="197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</a:tcPr>
                </a:tc>
              </a:tr>
              <a:tr h="14979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clave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solidFill>
                      <a:schemeClr val="accent1">
                        <a:hueOff val="-113918"/>
                        <a:satOff val="19024"/>
                        <a:lumOff val="197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</a:tcPr>
                </a:tc>
              </a:tr>
              <a:tr h="14979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valor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1">
                        <a:hueOff val="-113918"/>
                        <a:satOff val="19024"/>
                        <a:lumOff val="197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6" name="Shape 146"/>
          <p:cNvSpPr/>
          <p:nvPr>
            <p:ph type="body" sz="quarter" idx="1"/>
          </p:nvPr>
        </p:nvSpPr>
        <p:spPr>
          <a:xfrm>
            <a:off x="452365" y="2269011"/>
            <a:ext cx="12100070" cy="1565927"/>
          </a:xfrm>
          <a:prstGeom prst="rect">
            <a:avLst/>
          </a:prstGeom>
        </p:spPr>
        <p:txBody>
          <a:bodyPr/>
          <a:lstStyle/>
          <a:p>
            <a:pPr/>
            <a:r>
              <a:t>Antes del Log Compaction.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Log Compaction II</a:t>
            </a:r>
          </a:p>
        </p:txBody>
      </p:sp>
      <p:pic>
        <p:nvPicPr>
          <p:cNvPr id="149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51" name="Table 151"/>
          <p:cNvGraphicFramePr/>
          <p:nvPr/>
        </p:nvGraphicFramePr>
        <p:xfrm>
          <a:off x="1327010" y="4090999"/>
          <a:ext cx="10363480" cy="45065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07966"/>
                <a:gridCol w="1207073"/>
                <a:gridCol w="1066167"/>
                <a:gridCol w="1601892"/>
                <a:gridCol w="1522485"/>
                <a:gridCol w="1581514"/>
                <a:gridCol w="1207283"/>
                <a:gridCol w="1056394"/>
              </a:tblGrid>
              <a:tr h="14979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offset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1">
                        <a:hueOff val="-113918"/>
                        <a:satOff val="19024"/>
                        <a:lumOff val="197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</a:tcPr>
                </a:tc>
              </a:tr>
              <a:tr h="14979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clave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solidFill>
                      <a:schemeClr val="accent1">
                        <a:hueOff val="-113918"/>
                        <a:satOff val="19024"/>
                        <a:lumOff val="197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</a:tcPr>
                </a:tc>
              </a:tr>
              <a:tr h="14979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valor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1">
                        <a:hueOff val="-113918"/>
                        <a:satOff val="19024"/>
                        <a:lumOff val="197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2" name="Shape 152"/>
          <p:cNvSpPr/>
          <p:nvPr>
            <p:ph type="body" sz="quarter" idx="1"/>
          </p:nvPr>
        </p:nvSpPr>
        <p:spPr>
          <a:xfrm>
            <a:off x="452365" y="2269011"/>
            <a:ext cx="12100070" cy="1565927"/>
          </a:xfrm>
          <a:prstGeom prst="rect">
            <a:avLst/>
          </a:prstGeom>
        </p:spPr>
        <p:txBody>
          <a:bodyPr/>
          <a:lstStyle/>
          <a:p>
            <a:pPr/>
            <a:r>
              <a:t>Durante el Log Compaction.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Log Compaction III</a:t>
            </a:r>
          </a:p>
        </p:txBody>
      </p:sp>
      <p:pic>
        <p:nvPicPr>
          <p:cNvPr id="155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57" name="Table 157"/>
          <p:cNvGraphicFramePr/>
          <p:nvPr/>
        </p:nvGraphicFramePr>
        <p:xfrm>
          <a:off x="1327010" y="4090999"/>
          <a:ext cx="10363480" cy="45065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07966"/>
                <a:gridCol w="1207073"/>
                <a:gridCol w="1066167"/>
                <a:gridCol w="1601892"/>
                <a:gridCol w="1522485"/>
                <a:gridCol w="1581514"/>
                <a:gridCol w="1207283"/>
                <a:gridCol w="1056394"/>
              </a:tblGrid>
              <a:tr h="14979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offset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1">
                        <a:hueOff val="-113918"/>
                        <a:satOff val="19024"/>
                        <a:lumOff val="197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3">
                        <a:hueOff val="-72299"/>
                        <a:satOff val="19597"/>
                        <a:lumOff val="112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5">
                        <a:hueOff val="358805"/>
                        <a:satOff val="28459"/>
                        <a:lumOff val="1549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5">
                        <a:hueOff val="358805"/>
                        <a:satOff val="28459"/>
                        <a:lumOff val="1549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6">
                        <a:hueOff val="223676"/>
                        <a:satOff val="3622"/>
                        <a:lumOff val="12757"/>
                      </a:schemeClr>
                    </a:solidFill>
                  </a:tcPr>
                </a:tc>
              </a:tr>
              <a:tr h="14979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clave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solidFill>
                      <a:schemeClr val="accent1">
                        <a:hueOff val="-113918"/>
                        <a:satOff val="19024"/>
                        <a:lumOff val="197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72299"/>
                        <a:satOff val="19597"/>
                        <a:lumOff val="112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358805"/>
                        <a:satOff val="28459"/>
                        <a:lumOff val="1549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358805"/>
                        <a:satOff val="28459"/>
                        <a:lumOff val="1549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solidFill>
                      <a:schemeClr val="accent6">
                        <a:hueOff val="223676"/>
                        <a:satOff val="3622"/>
                        <a:lumOff val="12757"/>
                      </a:schemeClr>
                    </a:solidFill>
                  </a:tcPr>
                </a:tc>
              </a:tr>
              <a:tr h="14979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valor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1">
                        <a:hueOff val="-113918"/>
                        <a:satOff val="19024"/>
                        <a:lumOff val="197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3">
                        <a:hueOff val="-72299"/>
                        <a:satOff val="19597"/>
                        <a:lumOff val="112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5">
                        <a:hueOff val="358805"/>
                        <a:satOff val="28459"/>
                        <a:lumOff val="1549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5">
                        <a:hueOff val="358805"/>
                        <a:satOff val="28459"/>
                        <a:lumOff val="1549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6">
                        <a:hueOff val="223676"/>
                        <a:satOff val="3622"/>
                        <a:lumOff val="1275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8" name="Shape 158"/>
          <p:cNvSpPr/>
          <p:nvPr>
            <p:ph type="body" sz="quarter" idx="1"/>
          </p:nvPr>
        </p:nvSpPr>
        <p:spPr>
          <a:xfrm>
            <a:off x="452365" y="2269011"/>
            <a:ext cx="12100070" cy="1565927"/>
          </a:xfrm>
          <a:prstGeom prst="rect">
            <a:avLst/>
          </a:prstGeom>
        </p:spPr>
        <p:txBody>
          <a:bodyPr/>
          <a:lstStyle/>
          <a:p>
            <a:pPr/>
            <a:r>
              <a:t>Durante el Log Compaction.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Log Compaction IV</a:t>
            </a:r>
          </a:p>
        </p:txBody>
      </p:sp>
      <p:pic>
        <p:nvPicPr>
          <p:cNvPr id="161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63" name="Table 163"/>
          <p:cNvGraphicFramePr/>
          <p:nvPr/>
        </p:nvGraphicFramePr>
        <p:xfrm>
          <a:off x="1327010" y="4090999"/>
          <a:ext cx="10363480" cy="45065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07966"/>
                <a:gridCol w="1207073"/>
                <a:gridCol w="1066167"/>
                <a:gridCol w="1601892"/>
                <a:gridCol w="1522485"/>
                <a:gridCol w="1581514"/>
                <a:gridCol w="1207283"/>
                <a:gridCol w="1056394"/>
              </a:tblGrid>
              <a:tr h="14979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offset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1">
                        <a:hueOff val="-113918"/>
                        <a:satOff val="19024"/>
                        <a:lumOff val="197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rgbClr val="89847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3">
                        <a:hueOff val="-72299"/>
                        <a:satOff val="19597"/>
                        <a:lumOff val="112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rgbClr val="89847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rgbClr val="89847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5">
                        <a:hueOff val="358805"/>
                        <a:satOff val="28459"/>
                        <a:lumOff val="1549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6">
                        <a:hueOff val="223676"/>
                        <a:satOff val="3622"/>
                        <a:lumOff val="12757"/>
                      </a:schemeClr>
                    </a:solidFill>
                  </a:tcPr>
                </a:tc>
              </a:tr>
              <a:tr h="14979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clave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solidFill>
                      <a:schemeClr val="accent1">
                        <a:hueOff val="-113918"/>
                        <a:satOff val="19024"/>
                        <a:lumOff val="197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solidFill>
                      <a:srgbClr val="89847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72299"/>
                        <a:satOff val="19597"/>
                        <a:lumOff val="112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89847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89847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358805"/>
                        <a:satOff val="28459"/>
                        <a:lumOff val="1549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solidFill>
                      <a:schemeClr val="accent6">
                        <a:hueOff val="223676"/>
                        <a:satOff val="3622"/>
                        <a:lumOff val="12757"/>
                      </a:schemeClr>
                    </a:solidFill>
                  </a:tcPr>
                </a:tc>
              </a:tr>
              <a:tr h="14979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valor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1">
                        <a:hueOff val="-113918"/>
                        <a:satOff val="19024"/>
                        <a:lumOff val="197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rgbClr val="89847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3">
                        <a:hueOff val="-72299"/>
                        <a:satOff val="19597"/>
                        <a:lumOff val="112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rgbClr val="89847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rgbClr val="89847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5">
                        <a:hueOff val="358805"/>
                        <a:satOff val="28459"/>
                        <a:lumOff val="1549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6">
                        <a:hueOff val="223676"/>
                        <a:satOff val="3622"/>
                        <a:lumOff val="1275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4" name="Shape 164"/>
          <p:cNvSpPr/>
          <p:nvPr>
            <p:ph type="body" sz="quarter" idx="1"/>
          </p:nvPr>
        </p:nvSpPr>
        <p:spPr>
          <a:xfrm>
            <a:off x="452365" y="2269011"/>
            <a:ext cx="12100070" cy="1565927"/>
          </a:xfrm>
          <a:prstGeom prst="rect">
            <a:avLst/>
          </a:prstGeom>
        </p:spPr>
        <p:txBody>
          <a:bodyPr/>
          <a:lstStyle/>
          <a:p>
            <a:pPr/>
            <a:r>
              <a:t>Durante el Log Compaction.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Log Compaction V</a:t>
            </a:r>
          </a:p>
        </p:txBody>
      </p:sp>
      <p:pic>
        <p:nvPicPr>
          <p:cNvPr id="167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69" name="Table 169"/>
          <p:cNvGraphicFramePr/>
          <p:nvPr/>
        </p:nvGraphicFramePr>
        <p:xfrm>
          <a:off x="1327010" y="4090999"/>
          <a:ext cx="10363480" cy="45065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07966"/>
                <a:gridCol w="1207073"/>
                <a:gridCol w="1066167"/>
                <a:gridCol w="1601892"/>
                <a:gridCol w="1522485"/>
                <a:gridCol w="1581514"/>
                <a:gridCol w="1207283"/>
                <a:gridCol w="1056394"/>
              </a:tblGrid>
              <a:tr h="14979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offset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1">
                        <a:hueOff val="-113918"/>
                        <a:satOff val="19024"/>
                        <a:lumOff val="197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3">
                        <a:hueOff val="-72299"/>
                        <a:satOff val="19597"/>
                        <a:lumOff val="112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5">
                        <a:hueOff val="358805"/>
                        <a:satOff val="28459"/>
                        <a:lumOff val="1549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T>
                    <a:solidFill>
                      <a:schemeClr val="accent6">
                        <a:hueOff val="223676"/>
                        <a:satOff val="3622"/>
                        <a:lumOff val="127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4979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clave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solidFill>
                      <a:schemeClr val="accent1">
                        <a:hueOff val="-113918"/>
                        <a:satOff val="19024"/>
                        <a:lumOff val="197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solidFill>
                      <a:schemeClr val="accent3">
                        <a:hueOff val="-72299"/>
                        <a:satOff val="19597"/>
                        <a:lumOff val="112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358805"/>
                        <a:satOff val="28459"/>
                        <a:lumOff val="1549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K4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solidFill>
                      <a:schemeClr val="accent6">
                        <a:hueOff val="223676"/>
                        <a:satOff val="3622"/>
                        <a:lumOff val="127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497946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valor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1">
                        <a:hueOff val="-113918"/>
                        <a:satOff val="19024"/>
                        <a:lumOff val="197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3">
                        <a:hueOff val="-72299"/>
                        <a:satOff val="19597"/>
                        <a:lumOff val="1123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2">
                        <a:hueOff val="-602737"/>
                        <a:satOff val="7170"/>
                        <a:lumOff val="1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5">
                        <a:hueOff val="358805"/>
                        <a:satOff val="28459"/>
                        <a:lumOff val="1549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V7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R>
                    <a:lnB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B>
                    <a:solidFill>
                      <a:schemeClr val="accent6">
                        <a:hueOff val="223676"/>
                        <a:satOff val="3622"/>
                        <a:lumOff val="127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1">
                          <a:hueOff val="369196"/>
                          <a:satOff val="13972"/>
                          <a:lumOff val="-2449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0" name="Shape 170"/>
          <p:cNvSpPr/>
          <p:nvPr>
            <p:ph type="body" sz="quarter" idx="1"/>
          </p:nvPr>
        </p:nvSpPr>
        <p:spPr>
          <a:xfrm>
            <a:off x="452365" y="2269011"/>
            <a:ext cx="12100070" cy="1565927"/>
          </a:xfrm>
          <a:prstGeom prst="rect">
            <a:avLst/>
          </a:prstGeom>
        </p:spPr>
        <p:txBody>
          <a:bodyPr/>
          <a:lstStyle/>
          <a:p>
            <a:pPr/>
            <a:r>
              <a:t>Después del Log Compaction.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Streaming I</a:t>
            </a:r>
          </a:p>
        </p:txBody>
      </p:sp>
      <p:pic>
        <p:nvPicPr>
          <p:cNvPr id="173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Shape 175"/>
          <p:cNvSpPr/>
          <p:nvPr/>
        </p:nvSpPr>
        <p:spPr>
          <a:xfrm>
            <a:off x="1604569" y="3189072"/>
            <a:ext cx="9795662" cy="1803884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Streaming APP</a:t>
            </a:r>
          </a:p>
        </p:txBody>
      </p:sp>
      <p:sp>
        <p:nvSpPr>
          <p:cNvPr id="176" name="Shape 176"/>
          <p:cNvSpPr/>
          <p:nvPr/>
        </p:nvSpPr>
        <p:spPr>
          <a:xfrm>
            <a:off x="8162632" y="3456014"/>
            <a:ext cx="2729766" cy="1389686"/>
          </a:xfrm>
          <a:prstGeom prst="roundRect">
            <a:avLst>
              <a:gd name="adj" fmla="val 15000"/>
            </a:avLst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Local</a:t>
            </a:r>
          </a:p>
          <a:p>
            <a:pPr>
              <a:defRPr sz="3200"/>
            </a:pPr>
            <a:r>
              <a:t>KV Cache</a:t>
            </a:r>
          </a:p>
        </p:txBody>
      </p:sp>
      <p:sp>
        <p:nvSpPr>
          <p:cNvPr id="177" name="Shape 177"/>
          <p:cNvSpPr/>
          <p:nvPr/>
        </p:nvSpPr>
        <p:spPr>
          <a:xfrm>
            <a:off x="8991431" y="6615831"/>
            <a:ext cx="2991247" cy="1803884"/>
          </a:xfrm>
          <a:prstGeom prst="rect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3200"/>
            </a:pPr>
            <a:r>
              <a:t>Kafka Topic</a:t>
            </a:r>
          </a:p>
          <a:p>
            <a:pPr>
              <a:defRPr sz="2200"/>
            </a:pPr>
            <a:r>
              <a:t>Log Compaction</a:t>
            </a:r>
          </a:p>
        </p:txBody>
      </p:sp>
      <p:sp>
        <p:nvSpPr>
          <p:cNvPr id="178" name="Shape 178"/>
          <p:cNvSpPr/>
          <p:nvPr/>
        </p:nvSpPr>
        <p:spPr>
          <a:xfrm>
            <a:off x="997891" y="7553378"/>
            <a:ext cx="720184" cy="40640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9" name="Shape 179"/>
          <p:cNvSpPr/>
          <p:nvPr/>
        </p:nvSpPr>
        <p:spPr>
          <a:xfrm>
            <a:off x="1422806" y="8092875"/>
            <a:ext cx="720183" cy="40640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0" name="Shape 180"/>
          <p:cNvSpPr/>
          <p:nvPr/>
        </p:nvSpPr>
        <p:spPr>
          <a:xfrm>
            <a:off x="2008136" y="7553378"/>
            <a:ext cx="720184" cy="40640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1" name="Shape 181"/>
          <p:cNvSpPr/>
          <p:nvPr/>
        </p:nvSpPr>
        <p:spPr>
          <a:xfrm>
            <a:off x="2364302" y="8092875"/>
            <a:ext cx="720183" cy="40640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" name="Shape 182"/>
          <p:cNvSpPr/>
          <p:nvPr/>
        </p:nvSpPr>
        <p:spPr>
          <a:xfrm>
            <a:off x="2008136" y="8632373"/>
            <a:ext cx="720184" cy="40640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3" name="Shape 183"/>
          <p:cNvSpPr/>
          <p:nvPr/>
        </p:nvSpPr>
        <p:spPr>
          <a:xfrm>
            <a:off x="260667" y="8619673"/>
            <a:ext cx="1621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EVENTOS</a:t>
            </a:r>
          </a:p>
        </p:txBody>
      </p:sp>
      <p:sp>
        <p:nvSpPr>
          <p:cNvPr id="184" name="Shape 184"/>
          <p:cNvSpPr/>
          <p:nvPr/>
        </p:nvSpPr>
        <p:spPr>
          <a:xfrm>
            <a:off x="4364252" y="6615831"/>
            <a:ext cx="2991247" cy="1803884"/>
          </a:xfrm>
          <a:prstGeom prst="rect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200"/>
            </a:lvl1pPr>
          </a:lstStyle>
          <a:p>
            <a:pPr/>
            <a:r>
              <a:t>Kafka Topic</a:t>
            </a:r>
          </a:p>
        </p:txBody>
      </p:sp>
      <p:sp>
        <p:nvSpPr>
          <p:cNvPr id="185" name="Shape 185"/>
          <p:cNvSpPr/>
          <p:nvPr/>
        </p:nvSpPr>
        <p:spPr>
          <a:xfrm flipV="1">
            <a:off x="3073927" y="7372020"/>
            <a:ext cx="1213906" cy="491886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4364252" y="6615831"/>
            <a:ext cx="2991247" cy="1803884"/>
          </a:xfrm>
          <a:prstGeom prst="rect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200"/>
            </a:lvl1pPr>
          </a:lstStyle>
          <a:p>
            <a:pPr/>
            <a:r>
              <a:t>Kafka Topic</a:t>
            </a:r>
          </a:p>
        </p:txBody>
      </p:sp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Streaming II</a:t>
            </a:r>
          </a:p>
        </p:txBody>
      </p:sp>
      <p:pic>
        <p:nvPicPr>
          <p:cNvPr id="189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Shape 191"/>
          <p:cNvSpPr/>
          <p:nvPr/>
        </p:nvSpPr>
        <p:spPr>
          <a:xfrm>
            <a:off x="1604569" y="3189072"/>
            <a:ext cx="9795662" cy="1803884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Streaming APP</a:t>
            </a:r>
          </a:p>
        </p:txBody>
      </p:sp>
      <p:sp>
        <p:nvSpPr>
          <p:cNvPr id="192" name="Shape 192"/>
          <p:cNvSpPr/>
          <p:nvPr/>
        </p:nvSpPr>
        <p:spPr>
          <a:xfrm>
            <a:off x="8162632" y="3456014"/>
            <a:ext cx="2729766" cy="1389686"/>
          </a:xfrm>
          <a:prstGeom prst="roundRect">
            <a:avLst>
              <a:gd name="adj" fmla="val 15000"/>
            </a:avLst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Local</a:t>
            </a:r>
          </a:p>
          <a:p>
            <a:pPr>
              <a:defRPr sz="3200"/>
            </a:pPr>
            <a:r>
              <a:t>KV Cache</a:t>
            </a:r>
          </a:p>
        </p:txBody>
      </p:sp>
      <p:sp>
        <p:nvSpPr>
          <p:cNvPr id="193" name="Shape 193"/>
          <p:cNvSpPr/>
          <p:nvPr/>
        </p:nvSpPr>
        <p:spPr>
          <a:xfrm>
            <a:off x="8991431" y="6615831"/>
            <a:ext cx="2991247" cy="1803884"/>
          </a:xfrm>
          <a:prstGeom prst="rect">
            <a:avLst/>
          </a:prstGeom>
          <a:solidFill>
            <a:schemeClr val="accent5">
              <a:hueOff val="358805"/>
              <a:satOff val="28459"/>
              <a:lumOff val="15490"/>
            </a:schemeClr>
          </a:soli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3200"/>
            </a:pPr>
            <a:r>
              <a:t>Kafka Topic</a:t>
            </a:r>
          </a:p>
          <a:p>
            <a:pPr>
              <a:defRPr sz="2200"/>
            </a:pPr>
            <a:r>
              <a:t>Log Compaction</a:t>
            </a:r>
          </a:p>
        </p:txBody>
      </p:sp>
      <p:sp>
        <p:nvSpPr>
          <p:cNvPr id="194" name="Shape 194"/>
          <p:cNvSpPr/>
          <p:nvPr/>
        </p:nvSpPr>
        <p:spPr>
          <a:xfrm>
            <a:off x="6489505" y="7886627"/>
            <a:ext cx="720183" cy="40640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5" name="Shape 195"/>
          <p:cNvSpPr/>
          <p:nvPr/>
        </p:nvSpPr>
        <p:spPr>
          <a:xfrm>
            <a:off x="5499784" y="7886627"/>
            <a:ext cx="720183" cy="40640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6" name="Shape 196"/>
          <p:cNvSpPr/>
          <p:nvPr/>
        </p:nvSpPr>
        <p:spPr>
          <a:xfrm>
            <a:off x="4510063" y="7886627"/>
            <a:ext cx="720183" cy="40640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7" name="Shape 197"/>
          <p:cNvSpPr/>
          <p:nvPr/>
        </p:nvSpPr>
        <p:spPr>
          <a:xfrm>
            <a:off x="4701787" y="5358145"/>
            <a:ext cx="720183" cy="40640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8" name="Shape 198"/>
          <p:cNvSpPr/>
          <p:nvPr/>
        </p:nvSpPr>
        <p:spPr>
          <a:xfrm>
            <a:off x="5743529" y="5836558"/>
            <a:ext cx="720183" cy="40640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9" name="Shape 199"/>
          <p:cNvSpPr/>
          <p:nvPr/>
        </p:nvSpPr>
        <p:spPr>
          <a:xfrm flipH="1" flipV="1">
            <a:off x="3350743" y="5139344"/>
            <a:ext cx="2376910" cy="1318928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