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Shape 14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Shape 15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" name="Shape 16"/>
          <p:cNvSpPr/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17" name="Shape 17"/>
          <p:cNvSpPr/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Texto del título</a:t>
            </a:r>
          </a:p>
        </p:txBody>
      </p:sp>
      <p:sp>
        <p:nvSpPr>
          <p:cNvPr id="18" name="Shape 18"/>
          <p:cNvSpPr/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9" name="Shape 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i="1" sz="3000"/>
            </a:lvl1pPr>
          </a:lstStyle>
          <a:p>
            <a:pPr/>
            <a:r>
              <a:t>– Juan López</a:t>
            </a:r>
          </a:p>
        </p:txBody>
      </p:sp>
      <p:sp>
        <p:nvSpPr>
          <p:cNvPr id="108" name="Shape 108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pPr/>
            <a:r>
              <a:t>“Escribir una cita aquí” </a:t>
            </a: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7" name="Shape 11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to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" name="Shape 27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" name="Shape 28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" name="Shape 29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" name="Shape 30"/>
          <p:cNvSpPr/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31" name="Shape 31"/>
          <p:cNvSpPr/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2" name="Shape 32"/>
          <p:cNvSpPr/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Texto del título</a:t>
            </a:r>
          </a:p>
        </p:txBody>
      </p:sp>
      <p:sp>
        <p:nvSpPr>
          <p:cNvPr id="33" name="Shape 33"/>
          <p:cNvSpPr/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ítulo (ce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42" name="Shape 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t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0" name="Shape 50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1" name="Shape 51"/>
          <p:cNvSpPr/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52" name="Shape 52"/>
          <p:cNvSpPr/>
          <p:nvPr>
            <p:ph type="pic" sz="half" idx="14"/>
          </p:nvPr>
        </p:nvSpPr>
        <p:spPr>
          <a:xfrm>
            <a:off x="6818219" y="647699"/>
            <a:ext cx="5588001" cy="8331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pPr/>
            <a:r>
              <a:t>Texto del título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63" name="Shape 6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71" name="Shape 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2" name="Shape 7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pic" sz="half" idx="13"/>
          </p:nvPr>
        </p:nvSpPr>
        <p:spPr>
          <a:xfrm>
            <a:off x="6819900" y="2654300"/>
            <a:ext cx="5588000" cy="6350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0" name="Shape 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81" name="Shape 81"/>
          <p:cNvSpPr/>
          <p:nvPr>
            <p:ph type="body" sz="half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pic" sz="quarter" idx="13"/>
          </p:nvPr>
        </p:nvSpPr>
        <p:spPr>
          <a:xfrm>
            <a:off x="6856319" y="4772799"/>
            <a:ext cx="5499101" cy="422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Shape 98"/>
          <p:cNvSpPr/>
          <p:nvPr>
            <p:ph type="pic" sz="quarter" idx="14"/>
          </p:nvPr>
        </p:nvSpPr>
        <p:spPr>
          <a:xfrm>
            <a:off x="6860562" y="609600"/>
            <a:ext cx="5499101" cy="3530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9" name="Shape 99"/>
          <p:cNvSpPr/>
          <p:nvPr>
            <p:ph type="pic" sz="half" idx="15"/>
          </p:nvPr>
        </p:nvSpPr>
        <p:spPr>
          <a:xfrm>
            <a:off x="557119" y="609599"/>
            <a:ext cx="5588001" cy="83947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0" name="Shape 10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228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457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685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9144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11430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1371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1600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1828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1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1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1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2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2.png"/><Relationship Id="rId4" Type="http://schemas.openxmlformats.org/officeDocument/2006/relationships/image" Target="../media/image2.tif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2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2.png"/><Relationship Id="rId4" Type="http://schemas.openxmlformats.org/officeDocument/2006/relationships/image" Target="../media/image2.tif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2.png"/><Relationship Id="rId4" Type="http://schemas.openxmlformats.org/officeDocument/2006/relationships/image" Target="../media/image2.tif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2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2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2.png"/><Relationship Id="rId4" Type="http://schemas.openxmlformats.org/officeDocument/2006/relationships/image" Target="../media/image2.tif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z="5600">
                <a:solidFill>
                  <a:schemeClr val="accent5">
                    <a:hueOff val="-375889"/>
                    <a:satOff val="-9195"/>
                    <a:lumOff val="-14901"/>
                  </a:schemeClr>
                </a:solidFill>
              </a:defRPr>
            </a:lvl1pPr>
          </a:lstStyle>
          <a:p>
            <a:pPr/>
            <a:r>
              <a:t>Kafka Topics</a:t>
            </a:r>
          </a:p>
        </p:txBody>
      </p:sp>
      <p:sp>
        <p:nvSpPr>
          <p:cNvPr id="134" name="Shape 134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Andrés Gómez Ferrer</a:t>
            </a:r>
          </a:p>
        </p:txBody>
      </p:sp>
      <p:sp>
        <p:nvSpPr>
          <p:cNvPr id="135" name="Shape 135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Particiones VI</a:t>
            </a:r>
          </a:p>
        </p:txBody>
      </p:sp>
      <p:pic>
        <p:nvPicPr>
          <p:cNvPr id="270" name="pasted-image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271" name="Shape 271"/>
          <p:cNvSpPr/>
          <p:nvPr/>
        </p:nvSpPr>
        <p:spPr>
          <a:xfrm>
            <a:off x="9968983" y="2700190"/>
            <a:ext cx="2278013" cy="6176562"/>
          </a:xfrm>
          <a:prstGeom prst="rect">
            <a:avLst/>
          </a:prstGeom>
          <a:gradFill>
            <a:gsLst>
              <a:gs pos="0">
                <a:srgbClr val="00E530"/>
              </a:gs>
              <a:gs pos="60340">
                <a:srgbClr val="74B151"/>
              </a:gs>
              <a:gs pos="100000">
                <a:srgbClr val="E87D72"/>
              </a:gs>
            </a:gsLst>
            <a:lin ang="5400000"/>
          </a:gradFill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3200"/>
            </a:pPr>
            <a:r>
              <a:t>Kafka</a:t>
            </a:r>
          </a:p>
          <a:p>
            <a:pPr>
              <a:defRPr b="1" sz="3200"/>
            </a:pPr>
            <a:r>
              <a:t>Broker</a:t>
            </a:r>
          </a:p>
        </p:txBody>
      </p:sp>
      <p:sp>
        <p:nvSpPr>
          <p:cNvPr id="272" name="Shape 272"/>
          <p:cNvSpPr/>
          <p:nvPr/>
        </p:nvSpPr>
        <p:spPr>
          <a:xfrm>
            <a:off x="8558565" y="2737905"/>
            <a:ext cx="1343233" cy="6101132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b="1" sz="3200"/>
            </a:lvl1pPr>
          </a:lstStyle>
          <a:p>
            <a:pPr/>
            <a:r>
              <a:t>TopicA</a:t>
            </a:r>
          </a:p>
        </p:txBody>
      </p:sp>
      <p:sp>
        <p:nvSpPr>
          <p:cNvPr id="273" name="Shape 273"/>
          <p:cNvSpPr/>
          <p:nvPr/>
        </p:nvSpPr>
        <p:spPr>
          <a:xfrm>
            <a:off x="8558565" y="3975626"/>
            <a:ext cx="1343233" cy="4878036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b="1" sz="3200"/>
            </a:lvl1pPr>
          </a:lstStyle>
          <a:p>
            <a:pPr/>
            <a:r>
              <a:t>P0</a:t>
            </a:r>
          </a:p>
        </p:txBody>
      </p:sp>
      <p:sp>
        <p:nvSpPr>
          <p:cNvPr id="274" name="Shape 274"/>
          <p:cNvSpPr/>
          <p:nvPr/>
        </p:nvSpPr>
        <p:spPr>
          <a:xfrm>
            <a:off x="434851" y="5996194"/>
            <a:ext cx="2716159" cy="836901"/>
          </a:xfrm>
          <a:prstGeom prst="roundRect">
            <a:avLst>
              <a:gd name="adj" fmla="val 45571"/>
            </a:avLst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lvl1pPr>
          </a:lstStyle>
          <a:p>
            <a:pPr/>
            <a:r>
              <a:t>Productor</a:t>
            </a:r>
          </a:p>
        </p:txBody>
      </p:sp>
      <p:sp>
        <p:nvSpPr>
          <p:cNvPr id="275" name="Shape 275"/>
          <p:cNvSpPr/>
          <p:nvPr/>
        </p:nvSpPr>
        <p:spPr>
          <a:xfrm>
            <a:off x="3407346" y="5417775"/>
            <a:ext cx="4882183" cy="575692"/>
          </a:xfrm>
          <a:prstGeom prst="rightArrow">
            <a:avLst>
              <a:gd name="adj1" fmla="val 15929"/>
              <a:gd name="adj2" fmla="val 53439"/>
            </a:avLst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pPr>
          </a:p>
        </p:txBody>
      </p:sp>
      <p:sp>
        <p:nvSpPr>
          <p:cNvPr id="276" name="Shape 276"/>
          <p:cNvSpPr/>
          <p:nvPr/>
        </p:nvSpPr>
        <p:spPr>
          <a:xfrm>
            <a:off x="3340231" y="6254331"/>
            <a:ext cx="4882183" cy="575691"/>
          </a:xfrm>
          <a:prstGeom prst="rightArrow">
            <a:avLst>
              <a:gd name="adj1" fmla="val 15929"/>
              <a:gd name="adj2" fmla="val 53439"/>
            </a:avLst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pPr>
          </a:p>
        </p:txBody>
      </p:sp>
      <p:sp>
        <p:nvSpPr>
          <p:cNvPr id="277" name="Shape 277"/>
          <p:cNvSpPr/>
          <p:nvPr/>
        </p:nvSpPr>
        <p:spPr>
          <a:xfrm>
            <a:off x="3340231" y="6881077"/>
            <a:ext cx="4882183" cy="575692"/>
          </a:xfrm>
          <a:prstGeom prst="rightArrow">
            <a:avLst>
              <a:gd name="adj1" fmla="val 15929"/>
              <a:gd name="adj2" fmla="val 53439"/>
            </a:avLst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pPr>
          </a:p>
        </p:txBody>
      </p:sp>
      <p:sp>
        <p:nvSpPr>
          <p:cNvPr id="278" name="Shape 278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Particiones VII</a:t>
            </a:r>
          </a:p>
        </p:txBody>
      </p:sp>
      <p:pic>
        <p:nvPicPr>
          <p:cNvPr id="281" name="pasted-image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282" name="Shape 282"/>
          <p:cNvSpPr/>
          <p:nvPr/>
        </p:nvSpPr>
        <p:spPr>
          <a:xfrm>
            <a:off x="9968983" y="2700190"/>
            <a:ext cx="2278013" cy="6176562"/>
          </a:xfrm>
          <a:prstGeom prst="rect">
            <a:avLst/>
          </a:prstGeom>
          <a:gradFill>
            <a:gsLst>
              <a:gs pos="0">
                <a:srgbClr val="00E530"/>
              </a:gs>
              <a:gs pos="2347">
                <a:srgbClr val="74B151"/>
              </a:gs>
              <a:gs pos="100000">
                <a:srgbClr val="E87D72"/>
              </a:gs>
            </a:gsLst>
            <a:lin ang="5400000"/>
          </a:gradFill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3200"/>
            </a:pPr>
            <a:r>
              <a:t>Kafka</a:t>
            </a:r>
          </a:p>
          <a:p>
            <a:pPr>
              <a:defRPr b="1" sz="3200"/>
            </a:pPr>
            <a:r>
              <a:t>Broker</a:t>
            </a:r>
          </a:p>
        </p:txBody>
      </p:sp>
      <p:sp>
        <p:nvSpPr>
          <p:cNvPr id="283" name="Shape 283"/>
          <p:cNvSpPr/>
          <p:nvPr/>
        </p:nvSpPr>
        <p:spPr>
          <a:xfrm>
            <a:off x="8558565" y="2737905"/>
            <a:ext cx="1343233" cy="6101132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b="1" sz="3200"/>
            </a:lvl1pPr>
          </a:lstStyle>
          <a:p>
            <a:pPr/>
            <a:r>
              <a:t>TopicA</a:t>
            </a:r>
          </a:p>
        </p:txBody>
      </p:sp>
      <p:sp>
        <p:nvSpPr>
          <p:cNvPr id="284" name="Shape 284"/>
          <p:cNvSpPr/>
          <p:nvPr/>
        </p:nvSpPr>
        <p:spPr>
          <a:xfrm>
            <a:off x="8558565" y="3975626"/>
            <a:ext cx="1343233" cy="4878036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b="1" sz="3200"/>
            </a:lvl1pPr>
          </a:lstStyle>
          <a:p>
            <a:pPr/>
            <a:r>
              <a:t>P0</a:t>
            </a:r>
          </a:p>
        </p:txBody>
      </p:sp>
      <p:sp>
        <p:nvSpPr>
          <p:cNvPr id="285" name="Shape 285"/>
          <p:cNvSpPr/>
          <p:nvPr/>
        </p:nvSpPr>
        <p:spPr>
          <a:xfrm>
            <a:off x="434851" y="5996194"/>
            <a:ext cx="2716159" cy="836901"/>
          </a:xfrm>
          <a:prstGeom prst="roundRect">
            <a:avLst>
              <a:gd name="adj" fmla="val 45571"/>
            </a:avLst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lvl1pPr>
          </a:lstStyle>
          <a:p>
            <a:pPr/>
            <a:r>
              <a:t>Productor</a:t>
            </a:r>
          </a:p>
        </p:txBody>
      </p:sp>
      <p:sp>
        <p:nvSpPr>
          <p:cNvPr id="286" name="Shape 286"/>
          <p:cNvSpPr/>
          <p:nvPr/>
        </p:nvSpPr>
        <p:spPr>
          <a:xfrm>
            <a:off x="3407346" y="5417775"/>
            <a:ext cx="4882183" cy="575692"/>
          </a:xfrm>
          <a:prstGeom prst="rightArrow">
            <a:avLst>
              <a:gd name="adj1" fmla="val 15929"/>
              <a:gd name="adj2" fmla="val 53439"/>
            </a:avLst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pPr>
          </a:p>
        </p:txBody>
      </p:sp>
      <p:sp>
        <p:nvSpPr>
          <p:cNvPr id="287" name="Shape 287"/>
          <p:cNvSpPr/>
          <p:nvPr/>
        </p:nvSpPr>
        <p:spPr>
          <a:xfrm>
            <a:off x="3340231" y="6254331"/>
            <a:ext cx="4882183" cy="575691"/>
          </a:xfrm>
          <a:prstGeom prst="rightArrow">
            <a:avLst>
              <a:gd name="adj1" fmla="val 15929"/>
              <a:gd name="adj2" fmla="val 53439"/>
            </a:avLst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pPr>
          </a:p>
        </p:txBody>
      </p:sp>
      <p:sp>
        <p:nvSpPr>
          <p:cNvPr id="288" name="Shape 288"/>
          <p:cNvSpPr/>
          <p:nvPr/>
        </p:nvSpPr>
        <p:spPr>
          <a:xfrm>
            <a:off x="3384974" y="7507823"/>
            <a:ext cx="4882183" cy="575692"/>
          </a:xfrm>
          <a:prstGeom prst="rightArrow">
            <a:avLst>
              <a:gd name="adj1" fmla="val 15929"/>
              <a:gd name="adj2" fmla="val 53439"/>
            </a:avLst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pPr>
          </a:p>
        </p:txBody>
      </p:sp>
      <p:sp>
        <p:nvSpPr>
          <p:cNvPr id="289" name="Shape 289"/>
          <p:cNvSpPr/>
          <p:nvPr/>
        </p:nvSpPr>
        <p:spPr>
          <a:xfrm>
            <a:off x="3371688" y="8108596"/>
            <a:ext cx="4882183" cy="575692"/>
          </a:xfrm>
          <a:prstGeom prst="rightArrow">
            <a:avLst>
              <a:gd name="adj1" fmla="val 15929"/>
              <a:gd name="adj2" fmla="val 53439"/>
            </a:avLst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pPr>
          </a:p>
        </p:txBody>
      </p:sp>
      <p:sp>
        <p:nvSpPr>
          <p:cNvPr id="290" name="Shape 290"/>
          <p:cNvSpPr/>
          <p:nvPr/>
        </p:nvSpPr>
        <p:spPr>
          <a:xfrm>
            <a:off x="3340231" y="6881077"/>
            <a:ext cx="4882183" cy="575692"/>
          </a:xfrm>
          <a:prstGeom prst="rightArrow">
            <a:avLst>
              <a:gd name="adj1" fmla="val 15929"/>
              <a:gd name="adj2" fmla="val 53439"/>
            </a:avLst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pPr>
          </a:p>
        </p:txBody>
      </p:sp>
      <p:sp>
        <p:nvSpPr>
          <p:cNvPr id="291" name="Shape 291"/>
          <p:cNvSpPr/>
          <p:nvPr/>
        </p:nvSpPr>
        <p:spPr>
          <a:xfrm>
            <a:off x="3362603" y="3533657"/>
            <a:ext cx="4882183" cy="575692"/>
          </a:xfrm>
          <a:prstGeom prst="rightArrow">
            <a:avLst>
              <a:gd name="adj1" fmla="val 15929"/>
              <a:gd name="adj2" fmla="val 53439"/>
            </a:avLst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pPr>
          </a:p>
        </p:txBody>
      </p:sp>
      <p:sp>
        <p:nvSpPr>
          <p:cNvPr id="292" name="Shape 292"/>
          <p:cNvSpPr/>
          <p:nvPr/>
        </p:nvSpPr>
        <p:spPr>
          <a:xfrm>
            <a:off x="3362603" y="4117838"/>
            <a:ext cx="4882183" cy="575692"/>
          </a:xfrm>
          <a:prstGeom prst="rightArrow">
            <a:avLst>
              <a:gd name="adj1" fmla="val 15929"/>
              <a:gd name="adj2" fmla="val 53439"/>
            </a:avLst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pPr>
          </a:p>
        </p:txBody>
      </p:sp>
      <p:sp>
        <p:nvSpPr>
          <p:cNvPr id="293" name="Shape 293"/>
          <p:cNvSpPr/>
          <p:nvPr/>
        </p:nvSpPr>
        <p:spPr>
          <a:xfrm>
            <a:off x="3362603" y="4744585"/>
            <a:ext cx="4882183" cy="575692"/>
          </a:xfrm>
          <a:prstGeom prst="rightArrow">
            <a:avLst>
              <a:gd name="adj1" fmla="val 15929"/>
              <a:gd name="adj2" fmla="val 53439"/>
            </a:avLst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pPr>
          </a:p>
        </p:txBody>
      </p:sp>
      <p:sp>
        <p:nvSpPr>
          <p:cNvPr id="294" name="Shape 294"/>
          <p:cNvSpPr/>
          <p:nvPr>
            <p:ph type="sldNum" sz="quarter" idx="4294967295"/>
          </p:nvPr>
        </p:nvSpPr>
        <p:spPr>
          <a:xfrm>
            <a:off x="6330850" y="9258300"/>
            <a:ext cx="330400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Particiones VIII</a:t>
            </a:r>
          </a:p>
        </p:txBody>
      </p:sp>
      <p:pic>
        <p:nvPicPr>
          <p:cNvPr id="297" name="pasted-image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298" name="Shape 298"/>
          <p:cNvSpPr/>
          <p:nvPr/>
        </p:nvSpPr>
        <p:spPr>
          <a:xfrm>
            <a:off x="9968983" y="2775620"/>
            <a:ext cx="2278013" cy="6101132"/>
          </a:xfrm>
          <a:prstGeom prst="rect">
            <a:avLst/>
          </a:prstGeom>
          <a:gradFill>
            <a:gsLst>
              <a:gs pos="0">
                <a:srgbClr val="00E530"/>
              </a:gs>
              <a:gs pos="2347">
                <a:srgbClr val="74B151"/>
              </a:gs>
              <a:gs pos="100000">
                <a:srgbClr val="E87D72"/>
              </a:gs>
            </a:gsLst>
            <a:lin ang="5400000"/>
          </a:gradFill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3200"/>
            </a:pPr>
            <a:r>
              <a:t>Kafka</a:t>
            </a:r>
          </a:p>
          <a:p>
            <a:pPr>
              <a:defRPr b="1" sz="3200"/>
            </a:pPr>
            <a:r>
              <a:t>Broker</a:t>
            </a:r>
          </a:p>
        </p:txBody>
      </p:sp>
      <p:sp>
        <p:nvSpPr>
          <p:cNvPr id="299" name="Shape 299"/>
          <p:cNvSpPr/>
          <p:nvPr/>
        </p:nvSpPr>
        <p:spPr>
          <a:xfrm>
            <a:off x="8558565" y="2737905"/>
            <a:ext cx="1343233" cy="6101132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b="1" sz="3200"/>
            </a:lvl1pPr>
          </a:lstStyle>
          <a:p>
            <a:pPr/>
            <a:r>
              <a:t>TopicA</a:t>
            </a:r>
          </a:p>
        </p:txBody>
      </p:sp>
      <p:sp>
        <p:nvSpPr>
          <p:cNvPr id="300" name="Shape 300"/>
          <p:cNvSpPr/>
          <p:nvPr/>
        </p:nvSpPr>
        <p:spPr>
          <a:xfrm>
            <a:off x="8558565" y="3975626"/>
            <a:ext cx="1343233" cy="2143917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b="1" sz="3200"/>
            </a:lvl1pPr>
          </a:lstStyle>
          <a:p>
            <a:pPr/>
            <a:r>
              <a:t>P0</a:t>
            </a:r>
          </a:p>
        </p:txBody>
      </p:sp>
      <p:sp>
        <p:nvSpPr>
          <p:cNvPr id="301" name="Shape 301"/>
          <p:cNvSpPr/>
          <p:nvPr/>
        </p:nvSpPr>
        <p:spPr>
          <a:xfrm>
            <a:off x="434851" y="5996194"/>
            <a:ext cx="2716159" cy="836901"/>
          </a:xfrm>
          <a:prstGeom prst="roundRect">
            <a:avLst>
              <a:gd name="adj" fmla="val 45571"/>
            </a:avLst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lvl1pPr>
          </a:lstStyle>
          <a:p>
            <a:pPr/>
            <a:r>
              <a:t>Productor</a:t>
            </a:r>
          </a:p>
        </p:txBody>
      </p:sp>
      <p:sp>
        <p:nvSpPr>
          <p:cNvPr id="302" name="Shape 302"/>
          <p:cNvSpPr/>
          <p:nvPr/>
        </p:nvSpPr>
        <p:spPr>
          <a:xfrm>
            <a:off x="8558565" y="6130810"/>
            <a:ext cx="1343233" cy="2676998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b="1" sz="3200"/>
            </a:lvl1pPr>
          </a:lstStyle>
          <a:p>
            <a:pPr/>
            <a:r>
              <a:t>P1</a:t>
            </a:r>
          </a:p>
        </p:txBody>
      </p:sp>
      <p:sp>
        <p:nvSpPr>
          <p:cNvPr id="303" name="Shape 303"/>
          <p:cNvSpPr/>
          <p:nvPr/>
        </p:nvSpPr>
        <p:spPr>
          <a:xfrm>
            <a:off x="3407346" y="5417775"/>
            <a:ext cx="4882183" cy="575692"/>
          </a:xfrm>
          <a:prstGeom prst="rightArrow">
            <a:avLst>
              <a:gd name="adj1" fmla="val 15929"/>
              <a:gd name="adj2" fmla="val 53439"/>
            </a:avLst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pPr>
          </a:p>
        </p:txBody>
      </p:sp>
      <p:sp>
        <p:nvSpPr>
          <p:cNvPr id="304" name="Shape 304"/>
          <p:cNvSpPr/>
          <p:nvPr/>
        </p:nvSpPr>
        <p:spPr>
          <a:xfrm>
            <a:off x="3340231" y="6254331"/>
            <a:ext cx="4882183" cy="575691"/>
          </a:xfrm>
          <a:prstGeom prst="rightArrow">
            <a:avLst>
              <a:gd name="adj1" fmla="val 15929"/>
              <a:gd name="adj2" fmla="val 53439"/>
            </a:avLst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pPr>
          </a:p>
        </p:txBody>
      </p:sp>
      <p:sp>
        <p:nvSpPr>
          <p:cNvPr id="305" name="Shape 305"/>
          <p:cNvSpPr/>
          <p:nvPr/>
        </p:nvSpPr>
        <p:spPr>
          <a:xfrm>
            <a:off x="3384974" y="7507823"/>
            <a:ext cx="4882183" cy="575692"/>
          </a:xfrm>
          <a:prstGeom prst="rightArrow">
            <a:avLst>
              <a:gd name="adj1" fmla="val 15929"/>
              <a:gd name="adj2" fmla="val 53439"/>
            </a:avLst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pPr>
          </a:p>
        </p:txBody>
      </p:sp>
      <p:sp>
        <p:nvSpPr>
          <p:cNvPr id="306" name="Shape 306"/>
          <p:cNvSpPr/>
          <p:nvPr/>
        </p:nvSpPr>
        <p:spPr>
          <a:xfrm>
            <a:off x="3371688" y="8108596"/>
            <a:ext cx="4882183" cy="575692"/>
          </a:xfrm>
          <a:prstGeom prst="rightArrow">
            <a:avLst>
              <a:gd name="adj1" fmla="val 15929"/>
              <a:gd name="adj2" fmla="val 53439"/>
            </a:avLst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pPr>
          </a:p>
        </p:txBody>
      </p:sp>
      <p:sp>
        <p:nvSpPr>
          <p:cNvPr id="307" name="Shape 307"/>
          <p:cNvSpPr/>
          <p:nvPr/>
        </p:nvSpPr>
        <p:spPr>
          <a:xfrm>
            <a:off x="3340231" y="6881077"/>
            <a:ext cx="4882183" cy="575692"/>
          </a:xfrm>
          <a:prstGeom prst="rightArrow">
            <a:avLst>
              <a:gd name="adj1" fmla="val 15929"/>
              <a:gd name="adj2" fmla="val 53439"/>
            </a:avLst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pPr>
          </a:p>
        </p:txBody>
      </p:sp>
      <p:sp>
        <p:nvSpPr>
          <p:cNvPr id="308" name="Shape 308"/>
          <p:cNvSpPr/>
          <p:nvPr/>
        </p:nvSpPr>
        <p:spPr>
          <a:xfrm>
            <a:off x="3362603" y="3533657"/>
            <a:ext cx="4882183" cy="575692"/>
          </a:xfrm>
          <a:prstGeom prst="rightArrow">
            <a:avLst>
              <a:gd name="adj1" fmla="val 15929"/>
              <a:gd name="adj2" fmla="val 53439"/>
            </a:avLst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pPr>
          </a:p>
        </p:txBody>
      </p:sp>
      <p:sp>
        <p:nvSpPr>
          <p:cNvPr id="309" name="Shape 309"/>
          <p:cNvSpPr/>
          <p:nvPr/>
        </p:nvSpPr>
        <p:spPr>
          <a:xfrm>
            <a:off x="3362603" y="4117838"/>
            <a:ext cx="4882183" cy="575692"/>
          </a:xfrm>
          <a:prstGeom prst="rightArrow">
            <a:avLst>
              <a:gd name="adj1" fmla="val 15929"/>
              <a:gd name="adj2" fmla="val 53439"/>
            </a:avLst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pPr>
          </a:p>
        </p:txBody>
      </p:sp>
      <p:sp>
        <p:nvSpPr>
          <p:cNvPr id="310" name="Shape 310"/>
          <p:cNvSpPr/>
          <p:nvPr/>
        </p:nvSpPr>
        <p:spPr>
          <a:xfrm>
            <a:off x="3362603" y="4744585"/>
            <a:ext cx="4882183" cy="575692"/>
          </a:xfrm>
          <a:prstGeom prst="rightArrow">
            <a:avLst>
              <a:gd name="adj1" fmla="val 15929"/>
              <a:gd name="adj2" fmla="val 53439"/>
            </a:avLst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pPr>
          </a:p>
        </p:txBody>
      </p:sp>
      <p:sp>
        <p:nvSpPr>
          <p:cNvPr id="311" name="Shape 311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Particiones IX</a:t>
            </a:r>
          </a:p>
        </p:txBody>
      </p:sp>
      <p:pic>
        <p:nvPicPr>
          <p:cNvPr id="314" name="pasted-image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315" name="Shape 315"/>
          <p:cNvSpPr/>
          <p:nvPr/>
        </p:nvSpPr>
        <p:spPr>
          <a:xfrm>
            <a:off x="9968983" y="6061867"/>
            <a:ext cx="2278013" cy="2814885"/>
          </a:xfrm>
          <a:prstGeom prst="rect">
            <a:avLst/>
          </a:prstGeom>
          <a:gradFill>
            <a:gsLst>
              <a:gs pos="0">
                <a:srgbClr val="00E530"/>
              </a:gs>
              <a:gs pos="66537">
                <a:srgbClr val="74B151"/>
              </a:gs>
              <a:gs pos="100000">
                <a:srgbClr val="E87D72"/>
              </a:gs>
            </a:gsLst>
            <a:lin ang="5400000"/>
          </a:gradFill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3200"/>
            </a:pPr>
            <a:r>
              <a:t>Kafka</a:t>
            </a:r>
          </a:p>
          <a:p>
            <a:pPr>
              <a:defRPr b="1" sz="3200"/>
            </a:pPr>
            <a:r>
              <a:t>Broker</a:t>
            </a:r>
          </a:p>
        </p:txBody>
      </p:sp>
      <p:sp>
        <p:nvSpPr>
          <p:cNvPr id="316" name="Shape 316"/>
          <p:cNvSpPr/>
          <p:nvPr/>
        </p:nvSpPr>
        <p:spPr>
          <a:xfrm>
            <a:off x="8558565" y="2737905"/>
            <a:ext cx="1343233" cy="6101132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b="1" sz="3200"/>
            </a:lvl1pPr>
          </a:lstStyle>
          <a:p>
            <a:pPr/>
            <a:r>
              <a:t>TopicA</a:t>
            </a:r>
          </a:p>
        </p:txBody>
      </p:sp>
      <p:sp>
        <p:nvSpPr>
          <p:cNvPr id="317" name="Shape 317"/>
          <p:cNvSpPr/>
          <p:nvPr/>
        </p:nvSpPr>
        <p:spPr>
          <a:xfrm>
            <a:off x="8558565" y="3975626"/>
            <a:ext cx="1343233" cy="2143917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b="1" sz="3200"/>
            </a:lvl1pPr>
          </a:lstStyle>
          <a:p>
            <a:pPr/>
            <a:r>
              <a:t>P0</a:t>
            </a:r>
          </a:p>
        </p:txBody>
      </p:sp>
      <p:sp>
        <p:nvSpPr>
          <p:cNvPr id="318" name="Shape 318"/>
          <p:cNvSpPr/>
          <p:nvPr/>
        </p:nvSpPr>
        <p:spPr>
          <a:xfrm>
            <a:off x="434851" y="5996194"/>
            <a:ext cx="2716159" cy="836901"/>
          </a:xfrm>
          <a:prstGeom prst="roundRect">
            <a:avLst>
              <a:gd name="adj" fmla="val 45571"/>
            </a:avLst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lvl1pPr>
          </a:lstStyle>
          <a:p>
            <a:pPr/>
            <a:r>
              <a:t>Productor</a:t>
            </a:r>
          </a:p>
        </p:txBody>
      </p:sp>
      <p:sp>
        <p:nvSpPr>
          <p:cNvPr id="319" name="Shape 319"/>
          <p:cNvSpPr/>
          <p:nvPr/>
        </p:nvSpPr>
        <p:spPr>
          <a:xfrm>
            <a:off x="3407346" y="5417775"/>
            <a:ext cx="4882183" cy="575692"/>
          </a:xfrm>
          <a:prstGeom prst="rightArrow">
            <a:avLst>
              <a:gd name="adj1" fmla="val 15929"/>
              <a:gd name="adj2" fmla="val 53439"/>
            </a:avLst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pPr>
          </a:p>
        </p:txBody>
      </p:sp>
      <p:sp>
        <p:nvSpPr>
          <p:cNvPr id="320" name="Shape 320"/>
          <p:cNvSpPr/>
          <p:nvPr/>
        </p:nvSpPr>
        <p:spPr>
          <a:xfrm>
            <a:off x="3340231" y="6254331"/>
            <a:ext cx="4882183" cy="575691"/>
          </a:xfrm>
          <a:prstGeom prst="rightArrow">
            <a:avLst>
              <a:gd name="adj1" fmla="val 15929"/>
              <a:gd name="adj2" fmla="val 53439"/>
            </a:avLst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pPr>
          </a:p>
        </p:txBody>
      </p:sp>
      <p:sp>
        <p:nvSpPr>
          <p:cNvPr id="321" name="Shape 321"/>
          <p:cNvSpPr/>
          <p:nvPr/>
        </p:nvSpPr>
        <p:spPr>
          <a:xfrm>
            <a:off x="3384974" y="7507823"/>
            <a:ext cx="4882183" cy="575692"/>
          </a:xfrm>
          <a:prstGeom prst="rightArrow">
            <a:avLst>
              <a:gd name="adj1" fmla="val 15929"/>
              <a:gd name="adj2" fmla="val 53439"/>
            </a:avLst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pPr>
          </a:p>
        </p:txBody>
      </p:sp>
      <p:sp>
        <p:nvSpPr>
          <p:cNvPr id="322" name="Shape 322"/>
          <p:cNvSpPr/>
          <p:nvPr/>
        </p:nvSpPr>
        <p:spPr>
          <a:xfrm>
            <a:off x="3371688" y="8108596"/>
            <a:ext cx="4882183" cy="575692"/>
          </a:xfrm>
          <a:prstGeom prst="rightArrow">
            <a:avLst>
              <a:gd name="adj1" fmla="val 15929"/>
              <a:gd name="adj2" fmla="val 53439"/>
            </a:avLst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pPr>
          </a:p>
        </p:txBody>
      </p:sp>
      <p:sp>
        <p:nvSpPr>
          <p:cNvPr id="323" name="Shape 323"/>
          <p:cNvSpPr/>
          <p:nvPr/>
        </p:nvSpPr>
        <p:spPr>
          <a:xfrm>
            <a:off x="3340231" y="6881077"/>
            <a:ext cx="4882183" cy="575692"/>
          </a:xfrm>
          <a:prstGeom prst="rightArrow">
            <a:avLst>
              <a:gd name="adj1" fmla="val 15929"/>
              <a:gd name="adj2" fmla="val 53439"/>
            </a:avLst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pPr>
          </a:p>
        </p:txBody>
      </p:sp>
      <p:sp>
        <p:nvSpPr>
          <p:cNvPr id="324" name="Shape 324"/>
          <p:cNvSpPr/>
          <p:nvPr/>
        </p:nvSpPr>
        <p:spPr>
          <a:xfrm>
            <a:off x="3362603" y="3533657"/>
            <a:ext cx="4882183" cy="575692"/>
          </a:xfrm>
          <a:prstGeom prst="rightArrow">
            <a:avLst>
              <a:gd name="adj1" fmla="val 15929"/>
              <a:gd name="adj2" fmla="val 53439"/>
            </a:avLst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pPr>
          </a:p>
        </p:txBody>
      </p:sp>
      <p:sp>
        <p:nvSpPr>
          <p:cNvPr id="325" name="Shape 325"/>
          <p:cNvSpPr/>
          <p:nvPr/>
        </p:nvSpPr>
        <p:spPr>
          <a:xfrm>
            <a:off x="3362603" y="4117838"/>
            <a:ext cx="4882183" cy="575692"/>
          </a:xfrm>
          <a:prstGeom prst="rightArrow">
            <a:avLst>
              <a:gd name="adj1" fmla="val 15929"/>
              <a:gd name="adj2" fmla="val 53439"/>
            </a:avLst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pPr>
          </a:p>
        </p:txBody>
      </p:sp>
      <p:sp>
        <p:nvSpPr>
          <p:cNvPr id="326" name="Shape 326"/>
          <p:cNvSpPr/>
          <p:nvPr/>
        </p:nvSpPr>
        <p:spPr>
          <a:xfrm>
            <a:off x="3362603" y="4744585"/>
            <a:ext cx="4882183" cy="575692"/>
          </a:xfrm>
          <a:prstGeom prst="rightArrow">
            <a:avLst>
              <a:gd name="adj1" fmla="val 15929"/>
              <a:gd name="adj2" fmla="val 53439"/>
            </a:avLst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pPr>
          </a:p>
        </p:txBody>
      </p:sp>
      <p:sp>
        <p:nvSpPr>
          <p:cNvPr id="327" name="Shape 327"/>
          <p:cNvSpPr/>
          <p:nvPr/>
        </p:nvSpPr>
        <p:spPr>
          <a:xfrm>
            <a:off x="8558565" y="6130810"/>
            <a:ext cx="1343233" cy="2676998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b="1" sz="3200"/>
            </a:lvl1pPr>
          </a:lstStyle>
          <a:p>
            <a:pPr/>
            <a:r>
              <a:t>P1</a:t>
            </a:r>
          </a:p>
        </p:txBody>
      </p:sp>
      <p:sp>
        <p:nvSpPr>
          <p:cNvPr id="328" name="Shape 328"/>
          <p:cNvSpPr/>
          <p:nvPr/>
        </p:nvSpPr>
        <p:spPr>
          <a:xfrm>
            <a:off x="9968983" y="3176271"/>
            <a:ext cx="2278013" cy="2814885"/>
          </a:xfrm>
          <a:prstGeom prst="rect">
            <a:avLst/>
          </a:prstGeom>
          <a:gradFill>
            <a:gsLst>
              <a:gs pos="0">
                <a:srgbClr val="00E530"/>
              </a:gs>
              <a:gs pos="69470">
                <a:srgbClr val="74B151"/>
              </a:gs>
              <a:gs pos="100000">
                <a:srgbClr val="E87D72"/>
              </a:gs>
            </a:gsLst>
            <a:lin ang="5400000"/>
          </a:gradFill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3200"/>
            </a:pPr>
            <a:r>
              <a:t>Kafka</a:t>
            </a:r>
          </a:p>
          <a:p>
            <a:pPr>
              <a:defRPr b="1" sz="3200"/>
            </a:pPr>
            <a:r>
              <a:t>Broker</a:t>
            </a:r>
          </a:p>
        </p:txBody>
      </p:sp>
      <p:sp>
        <p:nvSpPr>
          <p:cNvPr id="329" name="Shape 329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Replicas</a:t>
            </a:r>
          </a:p>
        </p:txBody>
      </p:sp>
      <p:pic>
        <p:nvPicPr>
          <p:cNvPr id="332" name="pasted-image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333" name="Shape 333"/>
          <p:cNvSpPr/>
          <p:nvPr>
            <p:ph type="body" idx="1"/>
          </p:nvPr>
        </p:nvSpPr>
        <p:spPr>
          <a:xfrm>
            <a:off x="448073" y="2534947"/>
            <a:ext cx="12108654" cy="6283906"/>
          </a:xfrm>
          <a:prstGeom prst="rect">
            <a:avLst/>
          </a:prstGeom>
        </p:spPr>
        <p:txBody>
          <a:bodyPr/>
          <a:lstStyle/>
          <a:p>
            <a:pPr/>
            <a:r>
              <a:t>Las topic de Kafka tiene la posibilidad de configurar replicas.</a:t>
            </a:r>
          </a:p>
          <a:p>
            <a:pPr/>
            <a:r>
              <a:t>Las replicas son utilizadas para conseguir alta disponibilidad del servicio.</a:t>
            </a:r>
          </a:p>
          <a:p>
            <a:pPr/>
            <a:r>
              <a:t>Las replicas se consiguen mediante la duplicación de las particiones en distintos brokers.</a:t>
            </a:r>
          </a:p>
        </p:txBody>
      </p:sp>
      <p:sp>
        <p:nvSpPr>
          <p:cNvPr id="334" name="Shape 334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Replicas I</a:t>
            </a:r>
          </a:p>
        </p:txBody>
      </p:sp>
      <p:pic>
        <p:nvPicPr>
          <p:cNvPr id="337" name="pasted-image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338" name="Shape 338"/>
          <p:cNvSpPr/>
          <p:nvPr>
            <p:ph type="body" sz="quarter" idx="1"/>
          </p:nvPr>
        </p:nvSpPr>
        <p:spPr>
          <a:xfrm>
            <a:off x="499630" y="2679491"/>
            <a:ext cx="12005540" cy="1158781"/>
          </a:xfrm>
          <a:prstGeom prst="rect">
            <a:avLst/>
          </a:prstGeom>
          <a:ln w="25400">
            <a:solidFill>
              <a:srgbClr val="66635F"/>
            </a:solidFill>
          </a:ln>
        </p:spPr>
        <p:txBody>
          <a:bodyPr/>
          <a:lstStyle/>
          <a:p>
            <a:pPr marL="0" indent="0" algn="ctr">
              <a:spcBef>
                <a:spcPts val="0"/>
              </a:spcBef>
              <a:buClrTx/>
              <a:buSzTx/>
              <a:buFontTx/>
              <a:buNone/>
              <a:defRPr sz="3200"/>
            </a:pPr>
            <a:r>
              <a:t>TopicA      ——     </a:t>
            </a:r>
            <a:r>
              <a:rPr b="1"/>
              <a:t>Partitiones</a:t>
            </a:r>
            <a:r>
              <a:t> 3      ——     </a:t>
            </a:r>
            <a:r>
              <a:rPr b="1"/>
              <a:t>Replicas</a:t>
            </a:r>
            <a:r>
              <a:t> 1</a:t>
            </a:r>
          </a:p>
        </p:txBody>
      </p:sp>
      <p:pic>
        <p:nvPicPr>
          <p:cNvPr id="339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29921" y="7901327"/>
            <a:ext cx="1490801" cy="138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0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84078" y="7929147"/>
            <a:ext cx="1490801" cy="138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1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56999" y="7929147"/>
            <a:ext cx="1490801" cy="1382801"/>
          </a:xfrm>
          <a:prstGeom prst="rect">
            <a:avLst/>
          </a:prstGeom>
          <a:ln w="12700">
            <a:miter lim="400000"/>
          </a:ln>
        </p:spPr>
      </p:pic>
      <p:sp>
        <p:nvSpPr>
          <p:cNvPr id="342" name="Shape 342"/>
          <p:cNvSpPr/>
          <p:nvPr/>
        </p:nvSpPr>
        <p:spPr>
          <a:xfrm>
            <a:off x="1768381" y="4751661"/>
            <a:ext cx="3048717" cy="771793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b="1" sz="3200"/>
            </a:pPr>
            <a:r>
              <a:t>P0 </a:t>
            </a:r>
            <a:r>
              <a:rPr b="0" sz="2800"/>
              <a:t>(leader)</a:t>
            </a:r>
          </a:p>
        </p:txBody>
      </p:sp>
      <p:sp>
        <p:nvSpPr>
          <p:cNvPr id="343" name="Shape 343"/>
          <p:cNvSpPr/>
          <p:nvPr/>
        </p:nvSpPr>
        <p:spPr>
          <a:xfrm>
            <a:off x="4844205" y="4751661"/>
            <a:ext cx="3316390" cy="771793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b="1" sz="3200"/>
            </a:pPr>
            <a:r>
              <a:t>P1 </a:t>
            </a:r>
            <a:r>
              <a:rPr b="0" sz="2800"/>
              <a:t>(leader)</a:t>
            </a:r>
          </a:p>
        </p:txBody>
      </p:sp>
      <p:sp>
        <p:nvSpPr>
          <p:cNvPr id="344" name="Shape 344"/>
          <p:cNvSpPr/>
          <p:nvPr/>
        </p:nvSpPr>
        <p:spPr>
          <a:xfrm>
            <a:off x="8187701" y="4751661"/>
            <a:ext cx="3048718" cy="771793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b="1" sz="3200"/>
            </a:pPr>
            <a:r>
              <a:t>P2 </a:t>
            </a:r>
            <a:r>
              <a:rPr b="0" sz="2800"/>
              <a:t>(leader)</a:t>
            </a:r>
          </a:p>
        </p:txBody>
      </p:sp>
      <p:sp>
        <p:nvSpPr>
          <p:cNvPr id="345" name="Shape 345"/>
          <p:cNvSpPr/>
          <p:nvPr/>
        </p:nvSpPr>
        <p:spPr>
          <a:xfrm>
            <a:off x="3988599" y="4864637"/>
            <a:ext cx="402600" cy="545841"/>
          </a:xfrm>
          <a:prstGeom prst="rect">
            <a:avLst/>
          </a:prstGeom>
          <a:solidFill>
            <a:schemeClr val="accent1">
              <a:hueOff val="-113918"/>
              <a:satOff val="19024"/>
              <a:lumOff val="19749"/>
            </a:schemeClr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chemeClr val="accent1">
                    <a:hueOff val="-113918"/>
                    <a:satOff val="19024"/>
                    <a:lumOff val="19749"/>
                  </a:schemeClr>
                </a:solidFill>
              </a:defRPr>
            </a:pPr>
          </a:p>
        </p:txBody>
      </p:sp>
      <p:sp>
        <p:nvSpPr>
          <p:cNvPr id="346" name="Shape 346"/>
          <p:cNvSpPr/>
          <p:nvPr/>
        </p:nvSpPr>
        <p:spPr>
          <a:xfrm>
            <a:off x="10355835" y="4864637"/>
            <a:ext cx="402600" cy="545841"/>
          </a:xfrm>
          <a:prstGeom prst="rect">
            <a:avLst/>
          </a:prstGeom>
          <a:solidFill>
            <a:schemeClr val="accent2">
              <a:hueOff val="-602737"/>
              <a:satOff val="7170"/>
              <a:lumOff val="14117"/>
            </a:schemeClr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47" name="Shape 347"/>
          <p:cNvSpPr/>
          <p:nvPr/>
        </p:nvSpPr>
        <p:spPr>
          <a:xfrm>
            <a:off x="7172217" y="4864637"/>
            <a:ext cx="402600" cy="545841"/>
          </a:xfrm>
          <a:prstGeom prst="rect">
            <a:avLst/>
          </a:prstGeom>
          <a:solidFill>
            <a:schemeClr val="accent4">
              <a:hueOff val="254533"/>
              <a:satOff val="20019"/>
              <a:lumOff val="9426"/>
            </a:schemeClr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48" name="Shape 348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Replicas II</a:t>
            </a:r>
          </a:p>
        </p:txBody>
      </p:sp>
      <p:pic>
        <p:nvPicPr>
          <p:cNvPr id="351" name="pasted-image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352" name="Shape 352"/>
          <p:cNvSpPr/>
          <p:nvPr>
            <p:ph type="body" sz="quarter" idx="1"/>
          </p:nvPr>
        </p:nvSpPr>
        <p:spPr>
          <a:xfrm>
            <a:off x="499630" y="2679491"/>
            <a:ext cx="12005540" cy="1158781"/>
          </a:xfrm>
          <a:prstGeom prst="rect">
            <a:avLst/>
          </a:prstGeom>
          <a:ln w="25400">
            <a:solidFill>
              <a:srgbClr val="66635F"/>
            </a:solidFill>
          </a:ln>
        </p:spPr>
        <p:txBody>
          <a:bodyPr/>
          <a:lstStyle/>
          <a:p>
            <a:pPr marL="0" indent="0" algn="ctr">
              <a:spcBef>
                <a:spcPts val="0"/>
              </a:spcBef>
              <a:buClrTx/>
              <a:buSzTx/>
              <a:buFontTx/>
              <a:buNone/>
              <a:defRPr sz="3200"/>
            </a:pPr>
            <a:r>
              <a:t>TopicA      ——     </a:t>
            </a:r>
            <a:r>
              <a:rPr b="1"/>
              <a:t>Partitiones</a:t>
            </a:r>
            <a:r>
              <a:t> 3      ——     </a:t>
            </a:r>
            <a:r>
              <a:rPr b="1"/>
              <a:t>Replicas</a:t>
            </a:r>
            <a:r>
              <a:t> 1</a:t>
            </a:r>
          </a:p>
        </p:txBody>
      </p:sp>
      <p:pic>
        <p:nvPicPr>
          <p:cNvPr id="353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29921" y="7901327"/>
            <a:ext cx="1490801" cy="138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4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84078" y="7929147"/>
            <a:ext cx="1490801" cy="138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5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56999" y="7929147"/>
            <a:ext cx="1490801" cy="1382801"/>
          </a:xfrm>
          <a:prstGeom prst="rect">
            <a:avLst/>
          </a:prstGeom>
          <a:ln w="12700">
            <a:miter lim="400000"/>
          </a:ln>
        </p:spPr>
      </p:pic>
      <p:sp>
        <p:nvSpPr>
          <p:cNvPr id="356" name="Shape 356"/>
          <p:cNvSpPr/>
          <p:nvPr/>
        </p:nvSpPr>
        <p:spPr>
          <a:xfrm>
            <a:off x="1768381" y="4751661"/>
            <a:ext cx="3048717" cy="771793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b="1" sz="3200"/>
            </a:pPr>
            <a:r>
              <a:t>P0 </a:t>
            </a:r>
            <a:r>
              <a:rPr b="0" sz="2800"/>
              <a:t>(leader)</a:t>
            </a:r>
          </a:p>
        </p:txBody>
      </p:sp>
      <p:sp>
        <p:nvSpPr>
          <p:cNvPr id="357" name="Shape 357"/>
          <p:cNvSpPr/>
          <p:nvPr/>
        </p:nvSpPr>
        <p:spPr>
          <a:xfrm>
            <a:off x="4844205" y="4751661"/>
            <a:ext cx="3316390" cy="771793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b="1" sz="3200"/>
            </a:pPr>
            <a:r>
              <a:t>P1 </a:t>
            </a:r>
            <a:r>
              <a:rPr b="0" sz="2800"/>
              <a:t>(leader)</a:t>
            </a:r>
          </a:p>
        </p:txBody>
      </p:sp>
      <p:sp>
        <p:nvSpPr>
          <p:cNvPr id="358" name="Shape 358"/>
          <p:cNvSpPr/>
          <p:nvPr/>
        </p:nvSpPr>
        <p:spPr>
          <a:xfrm>
            <a:off x="8187701" y="4751661"/>
            <a:ext cx="3048718" cy="771793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b="1" sz="3200"/>
            </a:pPr>
            <a:r>
              <a:t>P2 </a:t>
            </a:r>
            <a:r>
              <a:rPr b="0" sz="2800"/>
              <a:t>(leader)</a:t>
            </a:r>
          </a:p>
        </p:txBody>
      </p:sp>
      <p:sp>
        <p:nvSpPr>
          <p:cNvPr id="359" name="Shape 359"/>
          <p:cNvSpPr/>
          <p:nvPr/>
        </p:nvSpPr>
        <p:spPr>
          <a:xfrm>
            <a:off x="3988599" y="4864637"/>
            <a:ext cx="402600" cy="545841"/>
          </a:xfrm>
          <a:prstGeom prst="rect">
            <a:avLst/>
          </a:prstGeom>
          <a:solidFill>
            <a:schemeClr val="accent1">
              <a:hueOff val="-113918"/>
              <a:satOff val="19024"/>
              <a:lumOff val="19749"/>
            </a:schemeClr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chemeClr val="accent1">
                    <a:hueOff val="-113918"/>
                    <a:satOff val="19024"/>
                    <a:lumOff val="19749"/>
                  </a:schemeClr>
                </a:solidFill>
              </a:defRPr>
            </a:pPr>
          </a:p>
        </p:txBody>
      </p:sp>
      <p:sp>
        <p:nvSpPr>
          <p:cNvPr id="360" name="Shape 360"/>
          <p:cNvSpPr/>
          <p:nvPr/>
        </p:nvSpPr>
        <p:spPr>
          <a:xfrm>
            <a:off x="10355835" y="4864637"/>
            <a:ext cx="402600" cy="545841"/>
          </a:xfrm>
          <a:prstGeom prst="rect">
            <a:avLst/>
          </a:prstGeom>
          <a:solidFill>
            <a:schemeClr val="accent2">
              <a:hueOff val="-602737"/>
              <a:satOff val="7170"/>
              <a:lumOff val="14117"/>
            </a:schemeClr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61" name="Shape 361"/>
          <p:cNvSpPr/>
          <p:nvPr/>
        </p:nvSpPr>
        <p:spPr>
          <a:xfrm>
            <a:off x="7172217" y="4864637"/>
            <a:ext cx="402600" cy="545841"/>
          </a:xfrm>
          <a:prstGeom prst="rect">
            <a:avLst/>
          </a:prstGeom>
          <a:solidFill>
            <a:schemeClr val="accent4">
              <a:hueOff val="254533"/>
              <a:satOff val="20019"/>
              <a:lumOff val="9426"/>
            </a:schemeClr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pic>
        <p:nvPicPr>
          <p:cNvPr id="362" name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9598" y="4937433"/>
            <a:ext cx="4104036" cy="4104036"/>
          </a:xfrm>
          <a:prstGeom prst="rect">
            <a:avLst/>
          </a:prstGeom>
          <a:ln w="12700">
            <a:miter lim="400000"/>
          </a:ln>
        </p:spPr>
      </p:pic>
      <p:sp>
        <p:nvSpPr>
          <p:cNvPr id="363" name="Shape 363"/>
          <p:cNvSpPr/>
          <p:nvPr/>
        </p:nvSpPr>
        <p:spPr>
          <a:xfrm>
            <a:off x="3249897" y="3967748"/>
            <a:ext cx="6505006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100">
                <a:solidFill>
                  <a:srgbClr val="D21D00"/>
                </a:solidFill>
              </a:defRPr>
            </a:lvl1pPr>
          </a:lstStyle>
          <a:p>
            <a:pPr/>
            <a:r>
              <a:t>NO HAY ALTA DISPONIBILIDAD</a:t>
            </a:r>
          </a:p>
        </p:txBody>
      </p:sp>
      <p:sp>
        <p:nvSpPr>
          <p:cNvPr id="364" name="Shape 364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Replicas III</a:t>
            </a:r>
          </a:p>
        </p:txBody>
      </p:sp>
      <p:pic>
        <p:nvPicPr>
          <p:cNvPr id="367" name="pasted-image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368" name="Shape 368"/>
          <p:cNvSpPr/>
          <p:nvPr>
            <p:ph type="body" sz="quarter" idx="1"/>
          </p:nvPr>
        </p:nvSpPr>
        <p:spPr>
          <a:xfrm>
            <a:off x="499630" y="2679491"/>
            <a:ext cx="12005540" cy="1158781"/>
          </a:xfrm>
          <a:prstGeom prst="rect">
            <a:avLst/>
          </a:prstGeom>
          <a:ln w="25400">
            <a:solidFill>
              <a:srgbClr val="66635F"/>
            </a:solidFill>
          </a:ln>
        </p:spPr>
        <p:txBody>
          <a:bodyPr/>
          <a:lstStyle/>
          <a:p>
            <a:pPr marL="0" indent="0" algn="ctr">
              <a:spcBef>
                <a:spcPts val="0"/>
              </a:spcBef>
              <a:buClrTx/>
              <a:buSzTx/>
              <a:buFontTx/>
              <a:buNone/>
              <a:defRPr sz="3200"/>
            </a:pPr>
            <a:r>
              <a:t>TopicA      ——     </a:t>
            </a:r>
            <a:r>
              <a:rPr b="1"/>
              <a:t>Partitiones</a:t>
            </a:r>
            <a:r>
              <a:t> 3      ——     </a:t>
            </a:r>
            <a:r>
              <a:rPr b="1"/>
              <a:t>Replicas</a:t>
            </a:r>
            <a:r>
              <a:t> 2</a:t>
            </a:r>
          </a:p>
        </p:txBody>
      </p:sp>
      <p:pic>
        <p:nvPicPr>
          <p:cNvPr id="369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29921" y="7901327"/>
            <a:ext cx="1490801" cy="138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0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84078" y="7929147"/>
            <a:ext cx="1490801" cy="138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1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56999" y="7929147"/>
            <a:ext cx="1490801" cy="1382801"/>
          </a:xfrm>
          <a:prstGeom prst="rect">
            <a:avLst/>
          </a:prstGeom>
          <a:ln w="12700">
            <a:miter lim="400000"/>
          </a:ln>
        </p:spPr>
      </p:pic>
      <p:sp>
        <p:nvSpPr>
          <p:cNvPr id="372" name="Shape 372"/>
          <p:cNvSpPr/>
          <p:nvPr/>
        </p:nvSpPr>
        <p:spPr>
          <a:xfrm>
            <a:off x="1768381" y="4751661"/>
            <a:ext cx="3048717" cy="771793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b="1" sz="3200"/>
            </a:pPr>
            <a:r>
              <a:t>P0 </a:t>
            </a:r>
            <a:r>
              <a:rPr b="0" sz="2800"/>
              <a:t>(leader)</a:t>
            </a:r>
          </a:p>
        </p:txBody>
      </p:sp>
      <p:sp>
        <p:nvSpPr>
          <p:cNvPr id="373" name="Shape 373"/>
          <p:cNvSpPr/>
          <p:nvPr/>
        </p:nvSpPr>
        <p:spPr>
          <a:xfrm>
            <a:off x="4844205" y="4751661"/>
            <a:ext cx="3316390" cy="771793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b="1" sz="3200"/>
            </a:pPr>
            <a:r>
              <a:t>P1 </a:t>
            </a:r>
            <a:r>
              <a:rPr b="0" sz="2800"/>
              <a:t>(leader)</a:t>
            </a:r>
          </a:p>
        </p:txBody>
      </p:sp>
      <p:sp>
        <p:nvSpPr>
          <p:cNvPr id="374" name="Shape 374"/>
          <p:cNvSpPr/>
          <p:nvPr/>
        </p:nvSpPr>
        <p:spPr>
          <a:xfrm>
            <a:off x="8187701" y="4751661"/>
            <a:ext cx="3048718" cy="771793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b="1" sz="3200"/>
            </a:pPr>
            <a:r>
              <a:t>P2 </a:t>
            </a:r>
          </a:p>
        </p:txBody>
      </p:sp>
      <p:sp>
        <p:nvSpPr>
          <p:cNvPr id="375" name="Shape 375"/>
          <p:cNvSpPr/>
          <p:nvPr/>
        </p:nvSpPr>
        <p:spPr>
          <a:xfrm>
            <a:off x="3988599" y="4864637"/>
            <a:ext cx="402600" cy="545841"/>
          </a:xfrm>
          <a:prstGeom prst="rect">
            <a:avLst/>
          </a:prstGeom>
          <a:solidFill>
            <a:schemeClr val="accent1">
              <a:hueOff val="-113918"/>
              <a:satOff val="19024"/>
              <a:lumOff val="19749"/>
            </a:schemeClr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chemeClr val="accent1">
                    <a:hueOff val="-113918"/>
                    <a:satOff val="19024"/>
                    <a:lumOff val="19749"/>
                  </a:schemeClr>
                </a:solidFill>
              </a:defRPr>
            </a:pPr>
          </a:p>
        </p:txBody>
      </p:sp>
      <p:sp>
        <p:nvSpPr>
          <p:cNvPr id="376" name="Shape 376"/>
          <p:cNvSpPr/>
          <p:nvPr/>
        </p:nvSpPr>
        <p:spPr>
          <a:xfrm>
            <a:off x="10355835" y="4864637"/>
            <a:ext cx="402600" cy="545841"/>
          </a:xfrm>
          <a:prstGeom prst="rect">
            <a:avLst/>
          </a:prstGeom>
          <a:solidFill>
            <a:schemeClr val="accent2">
              <a:hueOff val="-602737"/>
              <a:satOff val="7170"/>
              <a:lumOff val="14117"/>
            </a:schemeClr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77" name="Shape 377"/>
          <p:cNvSpPr/>
          <p:nvPr/>
        </p:nvSpPr>
        <p:spPr>
          <a:xfrm>
            <a:off x="7172217" y="4864637"/>
            <a:ext cx="402600" cy="545841"/>
          </a:xfrm>
          <a:prstGeom prst="rect">
            <a:avLst/>
          </a:prstGeom>
          <a:solidFill>
            <a:schemeClr val="accent4">
              <a:hueOff val="254533"/>
              <a:satOff val="20019"/>
              <a:lumOff val="9426"/>
            </a:schemeClr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78" name="Shape 378"/>
          <p:cNvSpPr/>
          <p:nvPr/>
        </p:nvSpPr>
        <p:spPr>
          <a:xfrm>
            <a:off x="1768381" y="5504164"/>
            <a:ext cx="3048718" cy="771792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b="1" sz="3200"/>
            </a:pPr>
            <a:r>
              <a:t>P2 </a:t>
            </a:r>
            <a:r>
              <a:rPr b="0" sz="2800"/>
              <a:t>(leader)</a:t>
            </a:r>
          </a:p>
        </p:txBody>
      </p:sp>
      <p:sp>
        <p:nvSpPr>
          <p:cNvPr id="379" name="Shape 379"/>
          <p:cNvSpPr/>
          <p:nvPr/>
        </p:nvSpPr>
        <p:spPr>
          <a:xfrm>
            <a:off x="4844205" y="5504164"/>
            <a:ext cx="3316390" cy="771792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b="1" sz="3200"/>
            </a:pPr>
            <a:r>
              <a:t>P0</a:t>
            </a:r>
          </a:p>
        </p:txBody>
      </p:sp>
      <p:sp>
        <p:nvSpPr>
          <p:cNvPr id="380" name="Shape 380"/>
          <p:cNvSpPr/>
          <p:nvPr/>
        </p:nvSpPr>
        <p:spPr>
          <a:xfrm>
            <a:off x="8187701" y="5504164"/>
            <a:ext cx="3048718" cy="771792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b="1" sz="3200"/>
            </a:pPr>
            <a:r>
              <a:t>P1</a:t>
            </a:r>
          </a:p>
        </p:txBody>
      </p:sp>
      <p:sp>
        <p:nvSpPr>
          <p:cNvPr id="381" name="Shape 381"/>
          <p:cNvSpPr/>
          <p:nvPr/>
        </p:nvSpPr>
        <p:spPr>
          <a:xfrm>
            <a:off x="7172217" y="5617139"/>
            <a:ext cx="402600" cy="545842"/>
          </a:xfrm>
          <a:prstGeom prst="rect">
            <a:avLst/>
          </a:prstGeom>
          <a:solidFill>
            <a:schemeClr val="accent1">
              <a:hueOff val="-113918"/>
              <a:satOff val="19024"/>
              <a:lumOff val="19749"/>
            </a:schemeClr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chemeClr val="accent1">
                    <a:hueOff val="-113918"/>
                    <a:satOff val="19024"/>
                    <a:lumOff val="19749"/>
                  </a:schemeClr>
                </a:solidFill>
              </a:defRPr>
            </a:pPr>
          </a:p>
        </p:txBody>
      </p:sp>
      <p:sp>
        <p:nvSpPr>
          <p:cNvPr id="382" name="Shape 382"/>
          <p:cNvSpPr/>
          <p:nvPr/>
        </p:nvSpPr>
        <p:spPr>
          <a:xfrm>
            <a:off x="3988599" y="5617139"/>
            <a:ext cx="402600" cy="545842"/>
          </a:xfrm>
          <a:prstGeom prst="rect">
            <a:avLst/>
          </a:prstGeom>
          <a:solidFill>
            <a:schemeClr val="accent2">
              <a:hueOff val="-602737"/>
              <a:satOff val="7170"/>
              <a:lumOff val="14117"/>
            </a:schemeClr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83" name="Shape 383"/>
          <p:cNvSpPr/>
          <p:nvPr/>
        </p:nvSpPr>
        <p:spPr>
          <a:xfrm>
            <a:off x="10355835" y="5617139"/>
            <a:ext cx="402600" cy="545842"/>
          </a:xfrm>
          <a:prstGeom prst="rect">
            <a:avLst/>
          </a:prstGeom>
          <a:solidFill>
            <a:schemeClr val="accent4">
              <a:hueOff val="254533"/>
              <a:satOff val="20019"/>
              <a:lumOff val="9426"/>
            </a:schemeClr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84" name="Shape 384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Replicas IV</a:t>
            </a:r>
          </a:p>
        </p:txBody>
      </p:sp>
      <p:pic>
        <p:nvPicPr>
          <p:cNvPr id="387" name="pasted-image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388" name="Shape 388"/>
          <p:cNvSpPr/>
          <p:nvPr>
            <p:ph type="body" sz="quarter" idx="1"/>
          </p:nvPr>
        </p:nvSpPr>
        <p:spPr>
          <a:xfrm>
            <a:off x="499630" y="2679491"/>
            <a:ext cx="12005540" cy="1158781"/>
          </a:xfrm>
          <a:prstGeom prst="rect">
            <a:avLst/>
          </a:prstGeom>
          <a:ln w="25400">
            <a:solidFill>
              <a:srgbClr val="66635F"/>
            </a:solidFill>
          </a:ln>
        </p:spPr>
        <p:txBody>
          <a:bodyPr/>
          <a:lstStyle/>
          <a:p>
            <a:pPr marL="0" indent="0" algn="ctr">
              <a:spcBef>
                <a:spcPts val="0"/>
              </a:spcBef>
              <a:buClrTx/>
              <a:buSzTx/>
              <a:buFontTx/>
              <a:buNone/>
              <a:defRPr sz="3200"/>
            </a:pPr>
            <a:r>
              <a:t>TopicA      ——     </a:t>
            </a:r>
            <a:r>
              <a:rPr b="1"/>
              <a:t>Partitiones</a:t>
            </a:r>
            <a:r>
              <a:t> 3      ——     </a:t>
            </a:r>
            <a:r>
              <a:rPr b="1"/>
              <a:t>Replicas</a:t>
            </a:r>
            <a:r>
              <a:t> 2</a:t>
            </a:r>
          </a:p>
        </p:txBody>
      </p:sp>
      <p:pic>
        <p:nvPicPr>
          <p:cNvPr id="389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29921" y="7901327"/>
            <a:ext cx="1490801" cy="138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0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84078" y="7929147"/>
            <a:ext cx="1490801" cy="138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1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56999" y="7929147"/>
            <a:ext cx="1490801" cy="1382801"/>
          </a:xfrm>
          <a:prstGeom prst="rect">
            <a:avLst/>
          </a:prstGeom>
          <a:ln w="12700">
            <a:miter lim="400000"/>
          </a:ln>
        </p:spPr>
      </p:pic>
      <p:sp>
        <p:nvSpPr>
          <p:cNvPr id="392" name="Shape 392"/>
          <p:cNvSpPr/>
          <p:nvPr/>
        </p:nvSpPr>
        <p:spPr>
          <a:xfrm>
            <a:off x="1768381" y="4751661"/>
            <a:ext cx="3048717" cy="771793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b="1" sz="3200"/>
            </a:pPr>
            <a:r>
              <a:t>P0</a:t>
            </a:r>
          </a:p>
        </p:txBody>
      </p:sp>
      <p:sp>
        <p:nvSpPr>
          <p:cNvPr id="393" name="Shape 393"/>
          <p:cNvSpPr/>
          <p:nvPr/>
        </p:nvSpPr>
        <p:spPr>
          <a:xfrm>
            <a:off x="4844205" y="4751661"/>
            <a:ext cx="3316390" cy="771793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b="1" sz="3200"/>
            </a:pPr>
            <a:r>
              <a:t>P1 </a:t>
            </a:r>
            <a:r>
              <a:rPr b="0" sz="2800"/>
              <a:t>(leader)</a:t>
            </a:r>
          </a:p>
        </p:txBody>
      </p:sp>
      <p:sp>
        <p:nvSpPr>
          <p:cNvPr id="394" name="Shape 394"/>
          <p:cNvSpPr/>
          <p:nvPr/>
        </p:nvSpPr>
        <p:spPr>
          <a:xfrm>
            <a:off x="8187701" y="4751661"/>
            <a:ext cx="3048718" cy="771793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b="1" sz="3200"/>
            </a:pPr>
            <a:r>
              <a:t>P2 </a:t>
            </a:r>
            <a:r>
              <a:rPr b="0" sz="2800"/>
              <a:t>(leader)</a:t>
            </a:r>
          </a:p>
        </p:txBody>
      </p:sp>
      <p:sp>
        <p:nvSpPr>
          <p:cNvPr id="395" name="Shape 395"/>
          <p:cNvSpPr/>
          <p:nvPr/>
        </p:nvSpPr>
        <p:spPr>
          <a:xfrm>
            <a:off x="3988599" y="4864637"/>
            <a:ext cx="402600" cy="545841"/>
          </a:xfrm>
          <a:prstGeom prst="rect">
            <a:avLst/>
          </a:prstGeom>
          <a:solidFill>
            <a:schemeClr val="accent1">
              <a:hueOff val="-113918"/>
              <a:satOff val="19024"/>
              <a:lumOff val="19749"/>
            </a:schemeClr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chemeClr val="accent1">
                    <a:hueOff val="-113918"/>
                    <a:satOff val="19024"/>
                    <a:lumOff val="19749"/>
                  </a:schemeClr>
                </a:solidFill>
              </a:defRPr>
            </a:pPr>
          </a:p>
        </p:txBody>
      </p:sp>
      <p:sp>
        <p:nvSpPr>
          <p:cNvPr id="396" name="Shape 396"/>
          <p:cNvSpPr/>
          <p:nvPr/>
        </p:nvSpPr>
        <p:spPr>
          <a:xfrm>
            <a:off x="10355835" y="4864637"/>
            <a:ext cx="402600" cy="545841"/>
          </a:xfrm>
          <a:prstGeom prst="rect">
            <a:avLst/>
          </a:prstGeom>
          <a:solidFill>
            <a:schemeClr val="accent2">
              <a:hueOff val="-602737"/>
              <a:satOff val="7170"/>
              <a:lumOff val="14117"/>
            </a:schemeClr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97" name="Shape 397"/>
          <p:cNvSpPr/>
          <p:nvPr/>
        </p:nvSpPr>
        <p:spPr>
          <a:xfrm>
            <a:off x="7172217" y="4864637"/>
            <a:ext cx="402600" cy="545841"/>
          </a:xfrm>
          <a:prstGeom prst="rect">
            <a:avLst/>
          </a:prstGeom>
          <a:solidFill>
            <a:schemeClr val="accent4">
              <a:hueOff val="254533"/>
              <a:satOff val="20019"/>
              <a:lumOff val="9426"/>
            </a:schemeClr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98" name="Shape 398"/>
          <p:cNvSpPr/>
          <p:nvPr/>
        </p:nvSpPr>
        <p:spPr>
          <a:xfrm>
            <a:off x="1768381" y="5504164"/>
            <a:ext cx="3048718" cy="771792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b="1" sz="3200"/>
            </a:pPr>
            <a:r>
              <a:t>P2</a:t>
            </a:r>
          </a:p>
        </p:txBody>
      </p:sp>
      <p:sp>
        <p:nvSpPr>
          <p:cNvPr id="399" name="Shape 399"/>
          <p:cNvSpPr/>
          <p:nvPr/>
        </p:nvSpPr>
        <p:spPr>
          <a:xfrm>
            <a:off x="4844205" y="5504164"/>
            <a:ext cx="3316390" cy="771792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b="1" sz="3200"/>
            </a:pPr>
            <a:r>
              <a:t>P0 </a:t>
            </a:r>
            <a:r>
              <a:rPr b="0" sz="2800"/>
              <a:t>(leader)</a:t>
            </a:r>
          </a:p>
        </p:txBody>
      </p:sp>
      <p:sp>
        <p:nvSpPr>
          <p:cNvPr id="400" name="Shape 400"/>
          <p:cNvSpPr/>
          <p:nvPr/>
        </p:nvSpPr>
        <p:spPr>
          <a:xfrm>
            <a:off x="8187701" y="5504164"/>
            <a:ext cx="3048718" cy="771792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b="1" sz="3200"/>
            </a:pPr>
            <a:r>
              <a:t>P1</a:t>
            </a:r>
          </a:p>
        </p:txBody>
      </p:sp>
      <p:sp>
        <p:nvSpPr>
          <p:cNvPr id="401" name="Shape 401"/>
          <p:cNvSpPr/>
          <p:nvPr/>
        </p:nvSpPr>
        <p:spPr>
          <a:xfrm>
            <a:off x="7172217" y="5617139"/>
            <a:ext cx="402600" cy="545842"/>
          </a:xfrm>
          <a:prstGeom prst="rect">
            <a:avLst/>
          </a:prstGeom>
          <a:solidFill>
            <a:schemeClr val="accent1">
              <a:hueOff val="-113918"/>
              <a:satOff val="19024"/>
              <a:lumOff val="19749"/>
            </a:schemeClr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chemeClr val="accent1">
                    <a:hueOff val="-113918"/>
                    <a:satOff val="19024"/>
                    <a:lumOff val="19749"/>
                  </a:schemeClr>
                </a:solidFill>
              </a:defRPr>
            </a:pPr>
          </a:p>
        </p:txBody>
      </p:sp>
      <p:sp>
        <p:nvSpPr>
          <p:cNvPr id="402" name="Shape 402"/>
          <p:cNvSpPr/>
          <p:nvPr/>
        </p:nvSpPr>
        <p:spPr>
          <a:xfrm>
            <a:off x="3988599" y="5617139"/>
            <a:ext cx="402600" cy="545842"/>
          </a:xfrm>
          <a:prstGeom prst="rect">
            <a:avLst/>
          </a:prstGeom>
          <a:solidFill>
            <a:schemeClr val="accent2">
              <a:hueOff val="-602737"/>
              <a:satOff val="7170"/>
              <a:lumOff val="14117"/>
            </a:schemeClr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03" name="Shape 403"/>
          <p:cNvSpPr/>
          <p:nvPr/>
        </p:nvSpPr>
        <p:spPr>
          <a:xfrm>
            <a:off x="10355835" y="5617139"/>
            <a:ext cx="402600" cy="545842"/>
          </a:xfrm>
          <a:prstGeom prst="rect">
            <a:avLst/>
          </a:prstGeom>
          <a:solidFill>
            <a:schemeClr val="accent4">
              <a:hueOff val="254533"/>
              <a:satOff val="20019"/>
              <a:lumOff val="9426"/>
            </a:schemeClr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pic>
        <p:nvPicPr>
          <p:cNvPr id="404" name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9598" y="4937433"/>
            <a:ext cx="4104036" cy="4104036"/>
          </a:xfrm>
          <a:prstGeom prst="rect">
            <a:avLst/>
          </a:prstGeom>
          <a:ln w="12700">
            <a:miter lim="400000"/>
          </a:ln>
        </p:spPr>
      </p:pic>
      <p:sp>
        <p:nvSpPr>
          <p:cNvPr id="405" name="Shape 405"/>
          <p:cNvSpPr/>
          <p:nvPr/>
        </p:nvSpPr>
        <p:spPr>
          <a:xfrm>
            <a:off x="3627065" y="3967748"/>
            <a:ext cx="5750670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100">
                <a:solidFill>
                  <a:srgbClr val="00B400"/>
                </a:solidFill>
              </a:defRPr>
            </a:lvl1pPr>
          </a:lstStyle>
          <a:p>
            <a:pPr/>
            <a:r>
              <a:t>HAY ALTA DISPONIBILIDAD</a:t>
            </a:r>
          </a:p>
        </p:txBody>
      </p:sp>
      <p:sp>
        <p:nvSpPr>
          <p:cNvPr id="406" name="Shape 406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Replicas V</a:t>
            </a:r>
          </a:p>
        </p:txBody>
      </p:sp>
      <p:pic>
        <p:nvPicPr>
          <p:cNvPr id="409" name="pasted-image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410" name="Shape 410"/>
          <p:cNvSpPr/>
          <p:nvPr>
            <p:ph type="body" sz="quarter" idx="1"/>
          </p:nvPr>
        </p:nvSpPr>
        <p:spPr>
          <a:xfrm>
            <a:off x="499630" y="2679491"/>
            <a:ext cx="12005540" cy="1158781"/>
          </a:xfrm>
          <a:prstGeom prst="rect">
            <a:avLst/>
          </a:prstGeom>
          <a:ln w="25400">
            <a:solidFill>
              <a:srgbClr val="66635F"/>
            </a:solidFill>
          </a:ln>
        </p:spPr>
        <p:txBody>
          <a:bodyPr/>
          <a:lstStyle/>
          <a:p>
            <a:pPr marL="0" indent="0" algn="ctr">
              <a:spcBef>
                <a:spcPts val="0"/>
              </a:spcBef>
              <a:buClrTx/>
              <a:buSzTx/>
              <a:buFontTx/>
              <a:buNone/>
              <a:defRPr sz="3200"/>
            </a:pPr>
            <a:r>
              <a:t>TopicA      ——     </a:t>
            </a:r>
            <a:r>
              <a:rPr b="1"/>
              <a:t>Partitiones</a:t>
            </a:r>
            <a:r>
              <a:t> 3      ——     </a:t>
            </a:r>
            <a:r>
              <a:rPr b="1"/>
              <a:t>Replicas</a:t>
            </a:r>
            <a:r>
              <a:t> 2</a:t>
            </a:r>
          </a:p>
        </p:txBody>
      </p:sp>
      <p:pic>
        <p:nvPicPr>
          <p:cNvPr id="411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29921" y="7901327"/>
            <a:ext cx="1490801" cy="138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12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84078" y="7929147"/>
            <a:ext cx="1490801" cy="138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13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56999" y="7929147"/>
            <a:ext cx="1490801" cy="1382801"/>
          </a:xfrm>
          <a:prstGeom prst="rect">
            <a:avLst/>
          </a:prstGeom>
          <a:ln w="12700">
            <a:miter lim="400000"/>
          </a:ln>
        </p:spPr>
      </p:pic>
      <p:sp>
        <p:nvSpPr>
          <p:cNvPr id="414" name="Shape 414"/>
          <p:cNvSpPr/>
          <p:nvPr/>
        </p:nvSpPr>
        <p:spPr>
          <a:xfrm>
            <a:off x="1768381" y="4751661"/>
            <a:ext cx="3048717" cy="771793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b="1" sz="3200"/>
            </a:pPr>
            <a:r>
              <a:t>P0</a:t>
            </a:r>
          </a:p>
        </p:txBody>
      </p:sp>
      <p:sp>
        <p:nvSpPr>
          <p:cNvPr id="415" name="Shape 415"/>
          <p:cNvSpPr/>
          <p:nvPr/>
        </p:nvSpPr>
        <p:spPr>
          <a:xfrm>
            <a:off x="4844205" y="4751661"/>
            <a:ext cx="3316390" cy="771793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b="1" sz="3200"/>
            </a:pPr>
            <a:r>
              <a:t>P1</a:t>
            </a:r>
          </a:p>
        </p:txBody>
      </p:sp>
      <p:sp>
        <p:nvSpPr>
          <p:cNvPr id="416" name="Shape 416"/>
          <p:cNvSpPr/>
          <p:nvPr/>
        </p:nvSpPr>
        <p:spPr>
          <a:xfrm>
            <a:off x="8187701" y="4751661"/>
            <a:ext cx="3048718" cy="771793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b="1" sz="3200"/>
            </a:pPr>
            <a:r>
              <a:t>P2 </a:t>
            </a:r>
            <a:r>
              <a:rPr b="0" sz="2800"/>
              <a:t>(leader)</a:t>
            </a:r>
          </a:p>
        </p:txBody>
      </p:sp>
      <p:sp>
        <p:nvSpPr>
          <p:cNvPr id="417" name="Shape 417"/>
          <p:cNvSpPr/>
          <p:nvPr/>
        </p:nvSpPr>
        <p:spPr>
          <a:xfrm>
            <a:off x="3988599" y="4864637"/>
            <a:ext cx="402600" cy="545841"/>
          </a:xfrm>
          <a:prstGeom prst="rect">
            <a:avLst/>
          </a:prstGeom>
          <a:solidFill>
            <a:schemeClr val="accent1">
              <a:hueOff val="-113918"/>
              <a:satOff val="19024"/>
              <a:lumOff val="19749"/>
            </a:schemeClr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chemeClr val="accent1">
                    <a:hueOff val="-113918"/>
                    <a:satOff val="19024"/>
                    <a:lumOff val="19749"/>
                  </a:schemeClr>
                </a:solidFill>
              </a:defRPr>
            </a:pPr>
          </a:p>
        </p:txBody>
      </p:sp>
      <p:sp>
        <p:nvSpPr>
          <p:cNvPr id="418" name="Shape 418"/>
          <p:cNvSpPr/>
          <p:nvPr/>
        </p:nvSpPr>
        <p:spPr>
          <a:xfrm>
            <a:off x="10355835" y="4864637"/>
            <a:ext cx="402600" cy="545841"/>
          </a:xfrm>
          <a:prstGeom prst="rect">
            <a:avLst/>
          </a:prstGeom>
          <a:solidFill>
            <a:schemeClr val="accent2">
              <a:hueOff val="-602737"/>
              <a:satOff val="7170"/>
              <a:lumOff val="14117"/>
            </a:schemeClr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19" name="Shape 419"/>
          <p:cNvSpPr/>
          <p:nvPr/>
        </p:nvSpPr>
        <p:spPr>
          <a:xfrm>
            <a:off x="7172217" y="4864637"/>
            <a:ext cx="402600" cy="545841"/>
          </a:xfrm>
          <a:prstGeom prst="rect">
            <a:avLst/>
          </a:prstGeom>
          <a:solidFill>
            <a:schemeClr val="accent4">
              <a:hueOff val="254533"/>
              <a:satOff val="20019"/>
              <a:lumOff val="9426"/>
            </a:schemeClr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0" name="Shape 420"/>
          <p:cNvSpPr/>
          <p:nvPr/>
        </p:nvSpPr>
        <p:spPr>
          <a:xfrm>
            <a:off x="1768381" y="5504164"/>
            <a:ext cx="3048718" cy="771792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b="1" sz="3200"/>
            </a:pPr>
            <a:r>
              <a:t>P2</a:t>
            </a:r>
          </a:p>
        </p:txBody>
      </p:sp>
      <p:sp>
        <p:nvSpPr>
          <p:cNvPr id="421" name="Shape 421"/>
          <p:cNvSpPr/>
          <p:nvPr/>
        </p:nvSpPr>
        <p:spPr>
          <a:xfrm>
            <a:off x="4844205" y="5504164"/>
            <a:ext cx="3316390" cy="771792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b="1" sz="3200"/>
            </a:pPr>
            <a:r>
              <a:t>P0 </a:t>
            </a:r>
            <a:r>
              <a:rPr b="0" sz="2800"/>
              <a:t>(leader)</a:t>
            </a:r>
          </a:p>
        </p:txBody>
      </p:sp>
      <p:sp>
        <p:nvSpPr>
          <p:cNvPr id="422" name="Shape 422"/>
          <p:cNvSpPr/>
          <p:nvPr/>
        </p:nvSpPr>
        <p:spPr>
          <a:xfrm>
            <a:off x="8187701" y="5504164"/>
            <a:ext cx="3048718" cy="771792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b="1" sz="3200"/>
            </a:pPr>
            <a:r>
              <a:t>P1 </a:t>
            </a:r>
            <a:r>
              <a:rPr b="0" sz="2800"/>
              <a:t>(leader)</a:t>
            </a:r>
          </a:p>
        </p:txBody>
      </p:sp>
      <p:sp>
        <p:nvSpPr>
          <p:cNvPr id="423" name="Shape 423"/>
          <p:cNvSpPr/>
          <p:nvPr/>
        </p:nvSpPr>
        <p:spPr>
          <a:xfrm>
            <a:off x="7172217" y="5617139"/>
            <a:ext cx="402600" cy="545842"/>
          </a:xfrm>
          <a:prstGeom prst="rect">
            <a:avLst/>
          </a:prstGeom>
          <a:solidFill>
            <a:schemeClr val="accent1">
              <a:hueOff val="-113918"/>
              <a:satOff val="19024"/>
              <a:lumOff val="19749"/>
            </a:schemeClr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chemeClr val="accent1">
                    <a:hueOff val="-113918"/>
                    <a:satOff val="19024"/>
                    <a:lumOff val="19749"/>
                  </a:schemeClr>
                </a:solidFill>
              </a:defRPr>
            </a:pPr>
          </a:p>
        </p:txBody>
      </p:sp>
      <p:sp>
        <p:nvSpPr>
          <p:cNvPr id="424" name="Shape 424"/>
          <p:cNvSpPr/>
          <p:nvPr/>
        </p:nvSpPr>
        <p:spPr>
          <a:xfrm>
            <a:off x="3988599" y="5617139"/>
            <a:ext cx="402600" cy="545842"/>
          </a:xfrm>
          <a:prstGeom prst="rect">
            <a:avLst/>
          </a:prstGeom>
          <a:solidFill>
            <a:schemeClr val="accent2">
              <a:hueOff val="-602737"/>
              <a:satOff val="7170"/>
              <a:lumOff val="14117"/>
            </a:schemeClr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5" name="Shape 425"/>
          <p:cNvSpPr/>
          <p:nvPr/>
        </p:nvSpPr>
        <p:spPr>
          <a:xfrm>
            <a:off x="10355835" y="5617139"/>
            <a:ext cx="402600" cy="545842"/>
          </a:xfrm>
          <a:prstGeom prst="rect">
            <a:avLst/>
          </a:prstGeom>
          <a:solidFill>
            <a:schemeClr val="accent4">
              <a:hueOff val="254533"/>
              <a:satOff val="20019"/>
              <a:lumOff val="9426"/>
            </a:schemeClr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pic>
        <p:nvPicPr>
          <p:cNvPr id="426" name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9598" y="4937433"/>
            <a:ext cx="4104036" cy="4104036"/>
          </a:xfrm>
          <a:prstGeom prst="rect">
            <a:avLst/>
          </a:prstGeom>
          <a:ln w="12700">
            <a:miter lim="400000"/>
          </a:ln>
        </p:spPr>
      </p:pic>
      <p:sp>
        <p:nvSpPr>
          <p:cNvPr id="427" name="Shape 427"/>
          <p:cNvSpPr/>
          <p:nvPr/>
        </p:nvSpPr>
        <p:spPr>
          <a:xfrm>
            <a:off x="3249897" y="3967748"/>
            <a:ext cx="6505006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100">
                <a:solidFill>
                  <a:srgbClr val="D21D00"/>
                </a:solidFill>
              </a:defRPr>
            </a:lvl1pPr>
          </a:lstStyle>
          <a:p>
            <a:pPr/>
            <a:r>
              <a:t>NO HAY ALTA DISPONIBILIDAD</a:t>
            </a:r>
          </a:p>
        </p:txBody>
      </p:sp>
      <p:pic>
        <p:nvPicPr>
          <p:cNvPr id="428" name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50382" y="4937433"/>
            <a:ext cx="4104036" cy="4104036"/>
          </a:xfrm>
          <a:prstGeom prst="rect">
            <a:avLst/>
          </a:prstGeom>
          <a:ln w="12700">
            <a:miter lim="400000"/>
          </a:ln>
        </p:spPr>
      </p:pic>
      <p:sp>
        <p:nvSpPr>
          <p:cNvPr id="429" name="Shape 429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Kafka Broker</a:t>
            </a:r>
          </a:p>
        </p:txBody>
      </p:sp>
      <p:pic>
        <p:nvPicPr>
          <p:cNvPr id="138" name="pasted-image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67044" y="4053505"/>
            <a:ext cx="1490801" cy="138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93428" y="4053505"/>
            <a:ext cx="1490801" cy="138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27577" y="5240702"/>
            <a:ext cx="1490800" cy="138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69342" y="5240702"/>
            <a:ext cx="1490801" cy="138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67044" y="6460730"/>
            <a:ext cx="1490801" cy="138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91575" y="6460730"/>
            <a:ext cx="1490801" cy="1382801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Shape 145"/>
          <p:cNvSpPr/>
          <p:nvPr>
            <p:ph type="body" sz="half" idx="1"/>
          </p:nvPr>
        </p:nvSpPr>
        <p:spPr>
          <a:xfrm>
            <a:off x="6907186" y="2842267"/>
            <a:ext cx="5299445" cy="6212502"/>
          </a:xfrm>
          <a:prstGeom prst="rect">
            <a:avLst/>
          </a:prstGeom>
        </p:spPr>
        <p:txBody>
          <a:bodyPr/>
          <a:lstStyle/>
          <a:p>
            <a:pPr marL="432308" indent="-432308" defTabSz="537463">
              <a:spcBef>
                <a:spcPts val="2200"/>
              </a:spcBef>
              <a:defRPr sz="3312"/>
            </a:pPr>
            <a:r>
              <a:t>Servicio principal de Kafka.</a:t>
            </a:r>
          </a:p>
          <a:p>
            <a:pPr marL="432308" indent="-432308" defTabSz="537463">
              <a:spcBef>
                <a:spcPts val="2200"/>
              </a:spcBef>
              <a:defRPr sz="3312"/>
            </a:pPr>
            <a:r>
              <a:t>Almacenan las distintas colas de mensajes (topics).</a:t>
            </a:r>
          </a:p>
          <a:p>
            <a:pPr marL="432308" indent="-432308" defTabSz="537463">
              <a:spcBef>
                <a:spcPts val="2200"/>
              </a:spcBef>
              <a:defRPr sz="3312"/>
            </a:pPr>
            <a:r>
              <a:t>Utilizados para crear clusters.</a:t>
            </a:r>
          </a:p>
          <a:p>
            <a:pPr marL="432308" indent="-432308" defTabSz="537463">
              <a:spcBef>
                <a:spcPts val="2200"/>
              </a:spcBef>
              <a:defRPr sz="3312"/>
            </a:pPr>
            <a:r>
              <a:t>Sincronización utilizando Apache Zookeeper.</a:t>
            </a:r>
          </a:p>
        </p:txBody>
      </p:sp>
      <p:sp>
        <p:nvSpPr>
          <p:cNvPr id="146" name="Shape 146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Replicas VI</a:t>
            </a:r>
          </a:p>
        </p:txBody>
      </p:sp>
      <p:pic>
        <p:nvPicPr>
          <p:cNvPr id="432" name="pasted-image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433" name="Shape 433"/>
          <p:cNvSpPr/>
          <p:nvPr>
            <p:ph type="body" sz="quarter" idx="1"/>
          </p:nvPr>
        </p:nvSpPr>
        <p:spPr>
          <a:xfrm>
            <a:off x="499630" y="2679491"/>
            <a:ext cx="12005540" cy="1158781"/>
          </a:xfrm>
          <a:prstGeom prst="rect">
            <a:avLst/>
          </a:prstGeom>
          <a:ln w="25400">
            <a:solidFill>
              <a:srgbClr val="66635F"/>
            </a:solidFill>
          </a:ln>
        </p:spPr>
        <p:txBody>
          <a:bodyPr/>
          <a:lstStyle/>
          <a:p>
            <a:pPr marL="0" indent="0" algn="ctr">
              <a:spcBef>
                <a:spcPts val="0"/>
              </a:spcBef>
              <a:buClrTx/>
              <a:buSzTx/>
              <a:buFontTx/>
              <a:buNone/>
              <a:defRPr sz="3200"/>
            </a:pPr>
            <a:r>
              <a:t>TopicA      ——     </a:t>
            </a:r>
            <a:r>
              <a:rPr b="1"/>
              <a:t>Partitiones</a:t>
            </a:r>
            <a:r>
              <a:t> 3      ——     </a:t>
            </a:r>
            <a:r>
              <a:rPr b="1"/>
              <a:t>Replicas</a:t>
            </a:r>
            <a:r>
              <a:t> 3</a:t>
            </a:r>
          </a:p>
        </p:txBody>
      </p:sp>
      <p:pic>
        <p:nvPicPr>
          <p:cNvPr id="434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29921" y="7901327"/>
            <a:ext cx="1490801" cy="138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35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84078" y="7929147"/>
            <a:ext cx="1490801" cy="138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36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56999" y="7929147"/>
            <a:ext cx="1490801" cy="1382801"/>
          </a:xfrm>
          <a:prstGeom prst="rect">
            <a:avLst/>
          </a:prstGeom>
          <a:ln w="12700">
            <a:miter lim="400000"/>
          </a:ln>
        </p:spPr>
      </p:pic>
      <p:sp>
        <p:nvSpPr>
          <p:cNvPr id="437" name="Shape 437"/>
          <p:cNvSpPr/>
          <p:nvPr/>
        </p:nvSpPr>
        <p:spPr>
          <a:xfrm>
            <a:off x="1768381" y="4751661"/>
            <a:ext cx="3048717" cy="771793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b="1" sz="3200"/>
            </a:pPr>
            <a:r>
              <a:t>P0 </a:t>
            </a:r>
            <a:r>
              <a:rPr b="0" sz="2800"/>
              <a:t>(leader)</a:t>
            </a:r>
          </a:p>
        </p:txBody>
      </p:sp>
      <p:sp>
        <p:nvSpPr>
          <p:cNvPr id="438" name="Shape 438"/>
          <p:cNvSpPr/>
          <p:nvPr/>
        </p:nvSpPr>
        <p:spPr>
          <a:xfrm>
            <a:off x="4844205" y="4751661"/>
            <a:ext cx="3316390" cy="771793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b="1" sz="3200"/>
            </a:pPr>
            <a:r>
              <a:t>P1</a:t>
            </a:r>
          </a:p>
        </p:txBody>
      </p:sp>
      <p:sp>
        <p:nvSpPr>
          <p:cNvPr id="439" name="Shape 439"/>
          <p:cNvSpPr/>
          <p:nvPr/>
        </p:nvSpPr>
        <p:spPr>
          <a:xfrm>
            <a:off x="8187701" y="4751661"/>
            <a:ext cx="3048718" cy="771793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b="1" sz="3200"/>
            </a:pPr>
            <a:r>
              <a:t>P2</a:t>
            </a:r>
          </a:p>
        </p:txBody>
      </p:sp>
      <p:sp>
        <p:nvSpPr>
          <p:cNvPr id="440" name="Shape 440"/>
          <p:cNvSpPr/>
          <p:nvPr/>
        </p:nvSpPr>
        <p:spPr>
          <a:xfrm>
            <a:off x="3988599" y="4864637"/>
            <a:ext cx="402600" cy="545841"/>
          </a:xfrm>
          <a:prstGeom prst="rect">
            <a:avLst/>
          </a:prstGeom>
          <a:solidFill>
            <a:schemeClr val="accent1">
              <a:hueOff val="-113918"/>
              <a:satOff val="19024"/>
              <a:lumOff val="19749"/>
            </a:schemeClr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chemeClr val="accent1">
                    <a:hueOff val="-113918"/>
                    <a:satOff val="19024"/>
                    <a:lumOff val="19749"/>
                  </a:schemeClr>
                </a:solidFill>
              </a:defRPr>
            </a:pPr>
          </a:p>
        </p:txBody>
      </p:sp>
      <p:sp>
        <p:nvSpPr>
          <p:cNvPr id="441" name="Shape 441"/>
          <p:cNvSpPr/>
          <p:nvPr/>
        </p:nvSpPr>
        <p:spPr>
          <a:xfrm>
            <a:off x="10355835" y="4864637"/>
            <a:ext cx="402600" cy="545841"/>
          </a:xfrm>
          <a:prstGeom prst="rect">
            <a:avLst/>
          </a:prstGeom>
          <a:solidFill>
            <a:schemeClr val="accent2">
              <a:hueOff val="-602737"/>
              <a:satOff val="7170"/>
              <a:lumOff val="14117"/>
            </a:schemeClr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42" name="Shape 442"/>
          <p:cNvSpPr/>
          <p:nvPr/>
        </p:nvSpPr>
        <p:spPr>
          <a:xfrm>
            <a:off x="7172217" y="4864637"/>
            <a:ext cx="402600" cy="545841"/>
          </a:xfrm>
          <a:prstGeom prst="rect">
            <a:avLst/>
          </a:prstGeom>
          <a:solidFill>
            <a:schemeClr val="accent4">
              <a:hueOff val="254533"/>
              <a:satOff val="20019"/>
              <a:lumOff val="9426"/>
            </a:schemeClr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43" name="Shape 443"/>
          <p:cNvSpPr/>
          <p:nvPr/>
        </p:nvSpPr>
        <p:spPr>
          <a:xfrm>
            <a:off x="1768381" y="5504164"/>
            <a:ext cx="3048718" cy="771792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b="1" sz="3200"/>
            </a:pPr>
            <a:r>
              <a:t>P2 </a:t>
            </a:r>
            <a:r>
              <a:rPr b="0" sz="2800"/>
              <a:t>(leader)</a:t>
            </a:r>
          </a:p>
        </p:txBody>
      </p:sp>
      <p:sp>
        <p:nvSpPr>
          <p:cNvPr id="444" name="Shape 444"/>
          <p:cNvSpPr/>
          <p:nvPr/>
        </p:nvSpPr>
        <p:spPr>
          <a:xfrm>
            <a:off x="4844205" y="5504164"/>
            <a:ext cx="3316390" cy="771792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b="1" sz="3200"/>
            </a:pPr>
            <a:r>
              <a:t>P0</a:t>
            </a:r>
          </a:p>
        </p:txBody>
      </p:sp>
      <p:sp>
        <p:nvSpPr>
          <p:cNvPr id="445" name="Shape 445"/>
          <p:cNvSpPr/>
          <p:nvPr/>
        </p:nvSpPr>
        <p:spPr>
          <a:xfrm>
            <a:off x="8187701" y="5504164"/>
            <a:ext cx="3048718" cy="771792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b="1" sz="3200"/>
            </a:pPr>
            <a:r>
              <a:t>P1</a:t>
            </a:r>
          </a:p>
        </p:txBody>
      </p:sp>
      <p:sp>
        <p:nvSpPr>
          <p:cNvPr id="446" name="Shape 446"/>
          <p:cNvSpPr/>
          <p:nvPr/>
        </p:nvSpPr>
        <p:spPr>
          <a:xfrm>
            <a:off x="7172217" y="5617139"/>
            <a:ext cx="402600" cy="545842"/>
          </a:xfrm>
          <a:prstGeom prst="rect">
            <a:avLst/>
          </a:prstGeom>
          <a:solidFill>
            <a:schemeClr val="accent1">
              <a:hueOff val="-113918"/>
              <a:satOff val="19024"/>
              <a:lumOff val="19749"/>
            </a:schemeClr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chemeClr val="accent1">
                    <a:hueOff val="-113918"/>
                    <a:satOff val="19024"/>
                    <a:lumOff val="19749"/>
                  </a:schemeClr>
                </a:solidFill>
              </a:defRPr>
            </a:pPr>
          </a:p>
        </p:txBody>
      </p:sp>
      <p:sp>
        <p:nvSpPr>
          <p:cNvPr id="447" name="Shape 447"/>
          <p:cNvSpPr/>
          <p:nvPr/>
        </p:nvSpPr>
        <p:spPr>
          <a:xfrm>
            <a:off x="3988599" y="5617139"/>
            <a:ext cx="402600" cy="545842"/>
          </a:xfrm>
          <a:prstGeom prst="rect">
            <a:avLst/>
          </a:prstGeom>
          <a:solidFill>
            <a:schemeClr val="accent2">
              <a:hueOff val="-602737"/>
              <a:satOff val="7170"/>
              <a:lumOff val="14117"/>
            </a:schemeClr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48" name="Shape 448"/>
          <p:cNvSpPr/>
          <p:nvPr/>
        </p:nvSpPr>
        <p:spPr>
          <a:xfrm>
            <a:off x="10355835" y="5617139"/>
            <a:ext cx="402600" cy="545842"/>
          </a:xfrm>
          <a:prstGeom prst="rect">
            <a:avLst/>
          </a:prstGeom>
          <a:solidFill>
            <a:schemeClr val="accent4">
              <a:hueOff val="254533"/>
              <a:satOff val="20019"/>
              <a:lumOff val="9426"/>
            </a:schemeClr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49" name="Shape 449"/>
          <p:cNvSpPr/>
          <p:nvPr/>
        </p:nvSpPr>
        <p:spPr>
          <a:xfrm>
            <a:off x="1768381" y="6256666"/>
            <a:ext cx="3048718" cy="771792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b="1" sz="3200"/>
            </a:pPr>
            <a:r>
              <a:t>P1 </a:t>
            </a:r>
            <a:r>
              <a:rPr b="0" sz="2800"/>
              <a:t>(leader)</a:t>
            </a:r>
          </a:p>
        </p:txBody>
      </p:sp>
      <p:sp>
        <p:nvSpPr>
          <p:cNvPr id="450" name="Shape 450"/>
          <p:cNvSpPr/>
          <p:nvPr/>
        </p:nvSpPr>
        <p:spPr>
          <a:xfrm>
            <a:off x="4844205" y="6256666"/>
            <a:ext cx="3316390" cy="771792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b="1" sz="3200"/>
            </a:pPr>
            <a:r>
              <a:t>P2</a:t>
            </a:r>
          </a:p>
        </p:txBody>
      </p:sp>
      <p:sp>
        <p:nvSpPr>
          <p:cNvPr id="451" name="Shape 451"/>
          <p:cNvSpPr/>
          <p:nvPr/>
        </p:nvSpPr>
        <p:spPr>
          <a:xfrm>
            <a:off x="8187701" y="6256666"/>
            <a:ext cx="3048718" cy="771792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b="1" sz="3200"/>
            </a:pPr>
            <a:r>
              <a:t>P0</a:t>
            </a:r>
          </a:p>
        </p:txBody>
      </p:sp>
      <p:sp>
        <p:nvSpPr>
          <p:cNvPr id="452" name="Shape 452"/>
          <p:cNvSpPr/>
          <p:nvPr/>
        </p:nvSpPr>
        <p:spPr>
          <a:xfrm>
            <a:off x="3988599" y="6369641"/>
            <a:ext cx="402600" cy="545842"/>
          </a:xfrm>
          <a:prstGeom prst="rect">
            <a:avLst/>
          </a:prstGeom>
          <a:solidFill>
            <a:schemeClr val="accent4">
              <a:hueOff val="254533"/>
              <a:satOff val="20019"/>
              <a:lumOff val="9426"/>
            </a:schemeClr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53" name="Shape 453"/>
          <p:cNvSpPr/>
          <p:nvPr/>
        </p:nvSpPr>
        <p:spPr>
          <a:xfrm>
            <a:off x="7172217" y="6369641"/>
            <a:ext cx="402600" cy="545842"/>
          </a:xfrm>
          <a:prstGeom prst="rect">
            <a:avLst/>
          </a:prstGeom>
          <a:solidFill>
            <a:schemeClr val="accent2">
              <a:hueOff val="-602737"/>
              <a:satOff val="7170"/>
              <a:lumOff val="14117"/>
            </a:schemeClr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54" name="Shape 454"/>
          <p:cNvSpPr/>
          <p:nvPr/>
        </p:nvSpPr>
        <p:spPr>
          <a:xfrm>
            <a:off x="10355835" y="6390542"/>
            <a:ext cx="402600" cy="545842"/>
          </a:xfrm>
          <a:prstGeom prst="rect">
            <a:avLst/>
          </a:prstGeom>
          <a:solidFill>
            <a:schemeClr val="accent1">
              <a:hueOff val="-113918"/>
              <a:satOff val="19024"/>
              <a:lumOff val="19749"/>
            </a:schemeClr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chemeClr val="accent1">
                    <a:hueOff val="-113918"/>
                    <a:satOff val="19024"/>
                    <a:lumOff val="19749"/>
                  </a:schemeClr>
                </a:solidFill>
              </a:defRPr>
            </a:pPr>
          </a:p>
        </p:txBody>
      </p:sp>
      <p:sp>
        <p:nvSpPr>
          <p:cNvPr id="455" name="Shape 455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Replicas VII</a:t>
            </a:r>
          </a:p>
        </p:txBody>
      </p:sp>
      <p:pic>
        <p:nvPicPr>
          <p:cNvPr id="458" name="pasted-image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459" name="Shape 459"/>
          <p:cNvSpPr/>
          <p:nvPr>
            <p:ph type="body" sz="quarter" idx="1"/>
          </p:nvPr>
        </p:nvSpPr>
        <p:spPr>
          <a:xfrm>
            <a:off x="499630" y="2679491"/>
            <a:ext cx="12005540" cy="1158781"/>
          </a:xfrm>
          <a:prstGeom prst="rect">
            <a:avLst/>
          </a:prstGeom>
          <a:ln w="25400">
            <a:solidFill>
              <a:srgbClr val="66635F"/>
            </a:solidFill>
          </a:ln>
        </p:spPr>
        <p:txBody>
          <a:bodyPr/>
          <a:lstStyle/>
          <a:p>
            <a:pPr marL="0" indent="0" algn="ctr">
              <a:spcBef>
                <a:spcPts val="0"/>
              </a:spcBef>
              <a:buClrTx/>
              <a:buSzTx/>
              <a:buFontTx/>
              <a:buNone/>
              <a:defRPr sz="3200"/>
            </a:pPr>
            <a:r>
              <a:t>TopicA      ——     </a:t>
            </a:r>
            <a:r>
              <a:rPr b="1"/>
              <a:t>Partitiones</a:t>
            </a:r>
            <a:r>
              <a:t> 3      ——     </a:t>
            </a:r>
            <a:r>
              <a:rPr b="1"/>
              <a:t>Replicas</a:t>
            </a:r>
            <a:r>
              <a:t> 3</a:t>
            </a:r>
          </a:p>
        </p:txBody>
      </p:sp>
      <p:pic>
        <p:nvPicPr>
          <p:cNvPr id="460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29921" y="7901327"/>
            <a:ext cx="1490801" cy="138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61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84078" y="7929147"/>
            <a:ext cx="1490801" cy="138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62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56999" y="7929147"/>
            <a:ext cx="1490801" cy="1382801"/>
          </a:xfrm>
          <a:prstGeom prst="rect">
            <a:avLst/>
          </a:prstGeom>
          <a:ln w="12700">
            <a:miter lim="400000"/>
          </a:ln>
        </p:spPr>
      </p:pic>
      <p:sp>
        <p:nvSpPr>
          <p:cNvPr id="463" name="Shape 463"/>
          <p:cNvSpPr/>
          <p:nvPr/>
        </p:nvSpPr>
        <p:spPr>
          <a:xfrm>
            <a:off x="1768381" y="4751661"/>
            <a:ext cx="3048717" cy="771793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b="1" sz="3200"/>
            </a:pPr>
            <a:r>
              <a:t>P0</a:t>
            </a:r>
          </a:p>
        </p:txBody>
      </p:sp>
      <p:sp>
        <p:nvSpPr>
          <p:cNvPr id="464" name="Shape 464"/>
          <p:cNvSpPr/>
          <p:nvPr/>
        </p:nvSpPr>
        <p:spPr>
          <a:xfrm>
            <a:off x="4844205" y="4751661"/>
            <a:ext cx="3316390" cy="771793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b="1" sz="3200"/>
            </a:pPr>
            <a:r>
              <a:t>P1</a:t>
            </a:r>
          </a:p>
        </p:txBody>
      </p:sp>
      <p:sp>
        <p:nvSpPr>
          <p:cNvPr id="465" name="Shape 465"/>
          <p:cNvSpPr/>
          <p:nvPr/>
        </p:nvSpPr>
        <p:spPr>
          <a:xfrm>
            <a:off x="8187701" y="4751661"/>
            <a:ext cx="3048718" cy="771793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b="1" sz="3200"/>
            </a:pPr>
            <a:r>
              <a:t>P2 </a:t>
            </a:r>
            <a:r>
              <a:rPr b="0" sz="2800"/>
              <a:t>(leader)</a:t>
            </a:r>
          </a:p>
        </p:txBody>
      </p:sp>
      <p:sp>
        <p:nvSpPr>
          <p:cNvPr id="466" name="Shape 466"/>
          <p:cNvSpPr/>
          <p:nvPr/>
        </p:nvSpPr>
        <p:spPr>
          <a:xfrm>
            <a:off x="3988599" y="4864637"/>
            <a:ext cx="402600" cy="545841"/>
          </a:xfrm>
          <a:prstGeom prst="rect">
            <a:avLst/>
          </a:prstGeom>
          <a:solidFill>
            <a:schemeClr val="accent1">
              <a:hueOff val="-113918"/>
              <a:satOff val="19024"/>
              <a:lumOff val="19749"/>
            </a:schemeClr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chemeClr val="accent1">
                    <a:hueOff val="-113918"/>
                    <a:satOff val="19024"/>
                    <a:lumOff val="19749"/>
                  </a:schemeClr>
                </a:solidFill>
              </a:defRPr>
            </a:pPr>
          </a:p>
        </p:txBody>
      </p:sp>
      <p:sp>
        <p:nvSpPr>
          <p:cNvPr id="467" name="Shape 467"/>
          <p:cNvSpPr/>
          <p:nvPr/>
        </p:nvSpPr>
        <p:spPr>
          <a:xfrm>
            <a:off x="10355835" y="4864637"/>
            <a:ext cx="402600" cy="545841"/>
          </a:xfrm>
          <a:prstGeom prst="rect">
            <a:avLst/>
          </a:prstGeom>
          <a:solidFill>
            <a:schemeClr val="accent2">
              <a:hueOff val="-602737"/>
              <a:satOff val="7170"/>
              <a:lumOff val="14117"/>
            </a:schemeClr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68" name="Shape 468"/>
          <p:cNvSpPr/>
          <p:nvPr/>
        </p:nvSpPr>
        <p:spPr>
          <a:xfrm>
            <a:off x="7172217" y="4864637"/>
            <a:ext cx="402600" cy="545841"/>
          </a:xfrm>
          <a:prstGeom prst="rect">
            <a:avLst/>
          </a:prstGeom>
          <a:solidFill>
            <a:schemeClr val="accent4">
              <a:hueOff val="254533"/>
              <a:satOff val="20019"/>
              <a:lumOff val="9426"/>
            </a:schemeClr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69" name="Shape 469"/>
          <p:cNvSpPr/>
          <p:nvPr/>
        </p:nvSpPr>
        <p:spPr>
          <a:xfrm>
            <a:off x="1768381" y="5504164"/>
            <a:ext cx="3048718" cy="771792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b="1" sz="3200"/>
            </a:pPr>
            <a:r>
              <a:t>P2</a:t>
            </a:r>
          </a:p>
        </p:txBody>
      </p:sp>
      <p:sp>
        <p:nvSpPr>
          <p:cNvPr id="470" name="Shape 470"/>
          <p:cNvSpPr/>
          <p:nvPr/>
        </p:nvSpPr>
        <p:spPr>
          <a:xfrm>
            <a:off x="4844205" y="5504164"/>
            <a:ext cx="3316390" cy="771792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b="1" sz="3200"/>
            </a:pPr>
            <a:r>
              <a:t>P0</a:t>
            </a:r>
          </a:p>
        </p:txBody>
      </p:sp>
      <p:sp>
        <p:nvSpPr>
          <p:cNvPr id="471" name="Shape 471"/>
          <p:cNvSpPr/>
          <p:nvPr/>
        </p:nvSpPr>
        <p:spPr>
          <a:xfrm>
            <a:off x="8187701" y="5504164"/>
            <a:ext cx="3048718" cy="771792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b="1" sz="3200"/>
            </a:pPr>
            <a:r>
              <a:t>P1 </a:t>
            </a:r>
            <a:r>
              <a:rPr b="0" sz="2800"/>
              <a:t>(leader)</a:t>
            </a:r>
          </a:p>
        </p:txBody>
      </p:sp>
      <p:sp>
        <p:nvSpPr>
          <p:cNvPr id="472" name="Shape 472"/>
          <p:cNvSpPr/>
          <p:nvPr/>
        </p:nvSpPr>
        <p:spPr>
          <a:xfrm>
            <a:off x="7172217" y="5617139"/>
            <a:ext cx="402600" cy="545842"/>
          </a:xfrm>
          <a:prstGeom prst="rect">
            <a:avLst/>
          </a:prstGeom>
          <a:solidFill>
            <a:schemeClr val="accent1">
              <a:hueOff val="-113918"/>
              <a:satOff val="19024"/>
              <a:lumOff val="19749"/>
            </a:schemeClr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chemeClr val="accent1">
                    <a:hueOff val="-113918"/>
                    <a:satOff val="19024"/>
                    <a:lumOff val="19749"/>
                  </a:schemeClr>
                </a:solidFill>
              </a:defRPr>
            </a:pPr>
          </a:p>
        </p:txBody>
      </p:sp>
      <p:sp>
        <p:nvSpPr>
          <p:cNvPr id="473" name="Shape 473"/>
          <p:cNvSpPr/>
          <p:nvPr/>
        </p:nvSpPr>
        <p:spPr>
          <a:xfrm>
            <a:off x="3988599" y="5617139"/>
            <a:ext cx="402600" cy="545842"/>
          </a:xfrm>
          <a:prstGeom prst="rect">
            <a:avLst/>
          </a:prstGeom>
          <a:solidFill>
            <a:schemeClr val="accent2">
              <a:hueOff val="-602737"/>
              <a:satOff val="7170"/>
              <a:lumOff val="14117"/>
            </a:schemeClr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74" name="Shape 474"/>
          <p:cNvSpPr/>
          <p:nvPr/>
        </p:nvSpPr>
        <p:spPr>
          <a:xfrm>
            <a:off x="10355835" y="5617139"/>
            <a:ext cx="402600" cy="545842"/>
          </a:xfrm>
          <a:prstGeom prst="rect">
            <a:avLst/>
          </a:prstGeom>
          <a:solidFill>
            <a:schemeClr val="accent4">
              <a:hueOff val="254533"/>
              <a:satOff val="20019"/>
              <a:lumOff val="9426"/>
            </a:schemeClr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75" name="Shape 475"/>
          <p:cNvSpPr/>
          <p:nvPr/>
        </p:nvSpPr>
        <p:spPr>
          <a:xfrm>
            <a:off x="1768381" y="6256666"/>
            <a:ext cx="3048718" cy="771792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b="1" sz="3200"/>
            </a:pPr>
            <a:r>
              <a:t>P1</a:t>
            </a:r>
          </a:p>
        </p:txBody>
      </p:sp>
      <p:sp>
        <p:nvSpPr>
          <p:cNvPr id="476" name="Shape 476"/>
          <p:cNvSpPr/>
          <p:nvPr/>
        </p:nvSpPr>
        <p:spPr>
          <a:xfrm>
            <a:off x="4844205" y="6256666"/>
            <a:ext cx="3316390" cy="771792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b="1" sz="3200"/>
            </a:pPr>
            <a:r>
              <a:t>P2</a:t>
            </a:r>
          </a:p>
        </p:txBody>
      </p:sp>
      <p:sp>
        <p:nvSpPr>
          <p:cNvPr id="477" name="Shape 477"/>
          <p:cNvSpPr/>
          <p:nvPr/>
        </p:nvSpPr>
        <p:spPr>
          <a:xfrm>
            <a:off x="8187701" y="6256666"/>
            <a:ext cx="3048718" cy="771792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b="1" sz="3200"/>
            </a:pPr>
            <a:r>
              <a:t>P0 </a:t>
            </a:r>
            <a:r>
              <a:rPr b="0" sz="2800"/>
              <a:t>(leader)</a:t>
            </a:r>
          </a:p>
        </p:txBody>
      </p:sp>
      <p:sp>
        <p:nvSpPr>
          <p:cNvPr id="478" name="Shape 478"/>
          <p:cNvSpPr/>
          <p:nvPr/>
        </p:nvSpPr>
        <p:spPr>
          <a:xfrm>
            <a:off x="3988599" y="6369641"/>
            <a:ext cx="402600" cy="545842"/>
          </a:xfrm>
          <a:prstGeom prst="rect">
            <a:avLst/>
          </a:prstGeom>
          <a:solidFill>
            <a:schemeClr val="accent4">
              <a:hueOff val="254533"/>
              <a:satOff val="20019"/>
              <a:lumOff val="9426"/>
            </a:schemeClr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79" name="Shape 479"/>
          <p:cNvSpPr/>
          <p:nvPr/>
        </p:nvSpPr>
        <p:spPr>
          <a:xfrm>
            <a:off x="7172217" y="6369641"/>
            <a:ext cx="402600" cy="545842"/>
          </a:xfrm>
          <a:prstGeom prst="rect">
            <a:avLst/>
          </a:prstGeom>
          <a:solidFill>
            <a:schemeClr val="accent2">
              <a:hueOff val="-602737"/>
              <a:satOff val="7170"/>
              <a:lumOff val="14117"/>
            </a:schemeClr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80" name="Shape 480"/>
          <p:cNvSpPr/>
          <p:nvPr/>
        </p:nvSpPr>
        <p:spPr>
          <a:xfrm>
            <a:off x="10355835" y="6390542"/>
            <a:ext cx="402600" cy="545842"/>
          </a:xfrm>
          <a:prstGeom prst="rect">
            <a:avLst/>
          </a:prstGeom>
          <a:solidFill>
            <a:schemeClr val="accent1">
              <a:hueOff val="-113918"/>
              <a:satOff val="19024"/>
              <a:lumOff val="19749"/>
            </a:schemeClr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chemeClr val="accent1">
                    <a:hueOff val="-113918"/>
                    <a:satOff val="19024"/>
                    <a:lumOff val="19749"/>
                  </a:schemeClr>
                </a:solidFill>
              </a:defRPr>
            </a:pPr>
          </a:p>
        </p:txBody>
      </p:sp>
      <p:pic>
        <p:nvPicPr>
          <p:cNvPr id="481" name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9598" y="4937433"/>
            <a:ext cx="4104036" cy="41040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82" name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50382" y="4937433"/>
            <a:ext cx="4104036" cy="4104036"/>
          </a:xfrm>
          <a:prstGeom prst="rect">
            <a:avLst/>
          </a:prstGeom>
          <a:ln w="12700">
            <a:miter lim="400000"/>
          </a:ln>
        </p:spPr>
      </p:pic>
      <p:sp>
        <p:nvSpPr>
          <p:cNvPr id="483" name="Shape 483"/>
          <p:cNvSpPr/>
          <p:nvPr/>
        </p:nvSpPr>
        <p:spPr>
          <a:xfrm>
            <a:off x="3627065" y="3967748"/>
            <a:ext cx="5750670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100">
                <a:solidFill>
                  <a:srgbClr val="00B400"/>
                </a:solidFill>
              </a:defRPr>
            </a:lvl1pPr>
          </a:lstStyle>
          <a:p>
            <a:pPr/>
            <a:r>
              <a:t>HAY ALTA DISPONIBILIDAD</a:t>
            </a:r>
          </a:p>
        </p:txBody>
      </p:sp>
      <p:sp>
        <p:nvSpPr>
          <p:cNvPr id="484" name="Shape 484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Replicas VIII</a:t>
            </a:r>
          </a:p>
        </p:txBody>
      </p:sp>
      <p:pic>
        <p:nvPicPr>
          <p:cNvPr id="487" name="pasted-image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488" name="Shape 488"/>
          <p:cNvSpPr/>
          <p:nvPr>
            <p:ph type="body" idx="1"/>
          </p:nvPr>
        </p:nvSpPr>
        <p:spPr>
          <a:xfrm>
            <a:off x="448073" y="4214099"/>
            <a:ext cx="12108654" cy="4752431"/>
          </a:xfrm>
          <a:prstGeom prst="rect">
            <a:avLst/>
          </a:prstGeom>
        </p:spPr>
        <p:txBody>
          <a:bodyPr/>
          <a:lstStyle/>
          <a:p>
            <a:pPr marL="446404" indent="-446404" defTabSz="554990">
              <a:spcBef>
                <a:spcPts val="2200"/>
              </a:spcBef>
              <a:defRPr sz="3420"/>
            </a:pPr>
            <a:r>
              <a:t>Al incrementar las replicas hacemos el sistema mas robusto ante caídas.</a:t>
            </a:r>
          </a:p>
          <a:p>
            <a:pPr marL="446404" indent="-446404" defTabSz="554990">
              <a:spcBef>
                <a:spcPts val="2200"/>
              </a:spcBef>
              <a:defRPr sz="3420"/>
            </a:pPr>
            <a:r>
              <a:t>Las replicas implican un incremento del uso del ancho de banda entre los brokers. </a:t>
            </a:r>
          </a:p>
          <a:p>
            <a:pPr marL="446404" indent="-446404" defTabSz="554990">
              <a:spcBef>
                <a:spcPts val="2200"/>
              </a:spcBef>
              <a:defRPr sz="3420"/>
            </a:pPr>
            <a:r>
              <a:t>Las replicas provocan la disminución de la tasa de producción de mensajes por segundos a un topic, si se activa el asentimiento por replica.</a:t>
            </a:r>
          </a:p>
        </p:txBody>
      </p:sp>
      <p:sp>
        <p:nvSpPr>
          <p:cNvPr id="489" name="Shape 489"/>
          <p:cNvSpPr/>
          <p:nvPr/>
        </p:nvSpPr>
        <p:spPr>
          <a:xfrm>
            <a:off x="448073" y="2747330"/>
            <a:ext cx="12108654" cy="1219201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3200"/>
            </a:lvl1pPr>
          </a:lstStyle>
          <a:p>
            <a:pPr/>
            <a:r>
              <a:t>Máximas replicas == Numero de brokers.</a:t>
            </a:r>
          </a:p>
        </p:txBody>
      </p:sp>
      <p:sp>
        <p:nvSpPr>
          <p:cNvPr id="490" name="Shape 490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Mensajes</a:t>
            </a:r>
          </a:p>
        </p:txBody>
      </p:sp>
      <p:pic>
        <p:nvPicPr>
          <p:cNvPr id="493" name="pasted-image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494" name="Shape 494"/>
          <p:cNvSpPr/>
          <p:nvPr>
            <p:ph type="body" idx="1"/>
          </p:nvPr>
        </p:nvSpPr>
        <p:spPr>
          <a:xfrm>
            <a:off x="452365" y="2414712"/>
            <a:ext cx="12100070" cy="6524376"/>
          </a:xfrm>
          <a:prstGeom prst="rect">
            <a:avLst/>
          </a:prstGeom>
        </p:spPr>
        <p:txBody>
          <a:bodyPr/>
          <a:lstStyle/>
          <a:p>
            <a:pPr/>
            <a:r>
              <a:t>Los mensajes están formados por:</a:t>
            </a:r>
          </a:p>
          <a:p>
            <a:pPr lvl="1">
              <a:lnSpc>
                <a:spcPct val="60000"/>
              </a:lnSpc>
              <a:buClrTx/>
              <a:buSzPct val="75000"/>
              <a:buFontTx/>
              <a:buChar char="•"/>
              <a:defRPr b="1"/>
            </a:pPr>
            <a:r>
              <a:t>TIMESTAMP</a:t>
            </a:r>
          </a:p>
          <a:p>
            <a:pPr lvl="1">
              <a:lnSpc>
                <a:spcPct val="60000"/>
              </a:lnSpc>
              <a:buClrTx/>
              <a:buSzPct val="75000"/>
              <a:buFontTx/>
              <a:buChar char="•"/>
              <a:defRPr b="1"/>
            </a:pPr>
            <a:r>
              <a:t>CLAVE</a:t>
            </a:r>
          </a:p>
          <a:p>
            <a:pPr lvl="1">
              <a:lnSpc>
                <a:spcPct val="60000"/>
              </a:lnSpc>
              <a:buClrTx/>
              <a:buSzPct val="75000"/>
              <a:buFontTx/>
              <a:buChar char="•"/>
              <a:defRPr b="1"/>
            </a:pPr>
            <a:r>
              <a:t>VALOR</a:t>
            </a:r>
          </a:p>
          <a:p>
            <a:pPr/>
            <a:r>
              <a:t>La clave suele ser usada para decidir a que partición se envía cada mensaje.</a:t>
            </a:r>
          </a:p>
        </p:txBody>
      </p:sp>
      <p:sp>
        <p:nvSpPr>
          <p:cNvPr id="495" name="Shape 495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  <p:pic>
        <p:nvPicPr>
          <p:cNvPr id="498" name="pasted-image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499" name="Shape 499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0" name="Shape 500"/>
          <p:cNvSpPr/>
          <p:nvPr>
            <p:ph type="body" idx="1"/>
          </p:nvPr>
        </p:nvSpPr>
        <p:spPr>
          <a:xfrm>
            <a:off x="452365" y="2269011"/>
            <a:ext cx="12100070" cy="6815778"/>
          </a:xfrm>
          <a:prstGeom prst="rect">
            <a:avLst/>
          </a:prstGeom>
        </p:spPr>
        <p:txBody>
          <a:bodyPr/>
          <a:lstStyle/>
          <a:p>
            <a:pPr>
              <a:defRPr sz="4800"/>
            </a:pPr>
            <a:r>
              <a:t>Creación de topics.</a:t>
            </a:r>
          </a:p>
          <a:p>
            <a:pPr>
              <a:defRPr sz="4800"/>
            </a:pPr>
            <a:r>
              <a:t>Listado de topics.</a:t>
            </a:r>
          </a:p>
          <a:p>
            <a:pPr>
              <a:defRPr sz="4800"/>
            </a:pPr>
            <a:r>
              <a:t>Descripción de un topic.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Topics</a:t>
            </a:r>
          </a:p>
        </p:txBody>
      </p:sp>
      <p:pic>
        <p:nvPicPr>
          <p:cNvPr id="149" name="pasted-image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Shape 150"/>
          <p:cNvSpPr/>
          <p:nvPr>
            <p:ph type="body" sz="quarter" idx="1"/>
          </p:nvPr>
        </p:nvSpPr>
        <p:spPr>
          <a:xfrm>
            <a:off x="499630" y="2445368"/>
            <a:ext cx="12005540" cy="1439947"/>
          </a:xfrm>
          <a:prstGeom prst="rect">
            <a:avLst/>
          </a:prstGeom>
        </p:spPr>
        <p:txBody>
          <a:bodyPr/>
          <a:lstStyle/>
          <a:p>
            <a:pPr/>
            <a:r>
              <a:t>Los topics son las distintas colas de mensajes que se encuentran en Kafka.</a:t>
            </a:r>
          </a:p>
        </p:txBody>
      </p:sp>
      <p:sp>
        <p:nvSpPr>
          <p:cNvPr id="151" name="Shape 151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52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44489" y="7382766"/>
            <a:ext cx="1490801" cy="138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98646" y="7410586"/>
            <a:ext cx="1490801" cy="138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71568" y="7410586"/>
            <a:ext cx="1490800" cy="1382801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Shape 155"/>
          <p:cNvSpPr/>
          <p:nvPr/>
        </p:nvSpPr>
        <p:spPr>
          <a:xfrm>
            <a:off x="2782949" y="4160574"/>
            <a:ext cx="9468038" cy="771792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 lvl="1" algn="l">
              <a:defRPr b="1" sz="3200"/>
            </a:pPr>
          </a:p>
        </p:txBody>
      </p:sp>
      <p:sp>
        <p:nvSpPr>
          <p:cNvPr id="156" name="Shape 156"/>
          <p:cNvSpPr/>
          <p:nvPr/>
        </p:nvSpPr>
        <p:spPr>
          <a:xfrm>
            <a:off x="2782949" y="5248144"/>
            <a:ext cx="9468038" cy="771793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 lvl="1" algn="l">
              <a:defRPr b="1" sz="3200"/>
            </a:pPr>
          </a:p>
        </p:txBody>
      </p:sp>
      <p:sp>
        <p:nvSpPr>
          <p:cNvPr id="157" name="Shape 157"/>
          <p:cNvSpPr/>
          <p:nvPr/>
        </p:nvSpPr>
        <p:spPr>
          <a:xfrm>
            <a:off x="2782949" y="6335715"/>
            <a:ext cx="9468038" cy="771792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 lvl="1" algn="l">
              <a:defRPr b="1" sz="3200"/>
            </a:pPr>
          </a:p>
        </p:txBody>
      </p:sp>
      <p:sp>
        <p:nvSpPr>
          <p:cNvPr id="158" name="Shape 158"/>
          <p:cNvSpPr/>
          <p:nvPr/>
        </p:nvSpPr>
        <p:spPr>
          <a:xfrm>
            <a:off x="391222" y="4160574"/>
            <a:ext cx="1781540" cy="771792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b="1" sz="3200"/>
            </a:pPr>
            <a:r>
              <a:t>TopicA</a:t>
            </a:r>
          </a:p>
        </p:txBody>
      </p:sp>
      <p:sp>
        <p:nvSpPr>
          <p:cNvPr id="159" name="Shape 159"/>
          <p:cNvSpPr/>
          <p:nvPr/>
        </p:nvSpPr>
        <p:spPr>
          <a:xfrm>
            <a:off x="391222" y="5248145"/>
            <a:ext cx="1781540" cy="771792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b="1" sz="3200"/>
            </a:pPr>
            <a:r>
              <a:t>TopicB</a:t>
            </a:r>
          </a:p>
        </p:txBody>
      </p:sp>
      <p:sp>
        <p:nvSpPr>
          <p:cNvPr id="160" name="Shape 160"/>
          <p:cNvSpPr/>
          <p:nvPr/>
        </p:nvSpPr>
        <p:spPr>
          <a:xfrm>
            <a:off x="391222" y="6335715"/>
            <a:ext cx="1781540" cy="771792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b="1" sz="3200"/>
            </a:pPr>
            <a:r>
              <a:t>TopicC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Particiones</a:t>
            </a:r>
          </a:p>
        </p:txBody>
      </p:sp>
      <p:pic>
        <p:nvPicPr>
          <p:cNvPr id="163" name="pasted-image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Shape 164"/>
          <p:cNvSpPr/>
          <p:nvPr>
            <p:ph type="body" sz="quarter" idx="1"/>
          </p:nvPr>
        </p:nvSpPr>
        <p:spPr>
          <a:xfrm>
            <a:off x="499630" y="2445368"/>
            <a:ext cx="12005540" cy="1439947"/>
          </a:xfrm>
          <a:prstGeom prst="rect">
            <a:avLst/>
          </a:prstGeom>
        </p:spPr>
        <p:txBody>
          <a:bodyPr/>
          <a:lstStyle/>
          <a:p>
            <a:pPr/>
            <a:r>
              <a:t>Los topics están formados por particiones</a:t>
            </a:r>
          </a:p>
        </p:txBody>
      </p:sp>
      <p:pic>
        <p:nvPicPr>
          <p:cNvPr id="165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44489" y="7382766"/>
            <a:ext cx="1490801" cy="138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98646" y="7410586"/>
            <a:ext cx="1490801" cy="138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71568" y="7410586"/>
            <a:ext cx="1490800" cy="1382801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Shape 168"/>
          <p:cNvSpPr/>
          <p:nvPr/>
        </p:nvSpPr>
        <p:spPr>
          <a:xfrm>
            <a:off x="391222" y="4160574"/>
            <a:ext cx="1781540" cy="771792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b="1" sz="3200"/>
            </a:pPr>
            <a:r>
              <a:t>TopicA</a:t>
            </a:r>
          </a:p>
        </p:txBody>
      </p:sp>
      <p:sp>
        <p:nvSpPr>
          <p:cNvPr id="169" name="Shape 169"/>
          <p:cNvSpPr/>
          <p:nvPr/>
        </p:nvSpPr>
        <p:spPr>
          <a:xfrm>
            <a:off x="391222" y="5248145"/>
            <a:ext cx="1781540" cy="771792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b="1" sz="3200"/>
            </a:pPr>
            <a:r>
              <a:t>TopicB</a:t>
            </a:r>
          </a:p>
        </p:txBody>
      </p:sp>
      <p:sp>
        <p:nvSpPr>
          <p:cNvPr id="170" name="Shape 170"/>
          <p:cNvSpPr/>
          <p:nvPr/>
        </p:nvSpPr>
        <p:spPr>
          <a:xfrm>
            <a:off x="391222" y="6335715"/>
            <a:ext cx="1781540" cy="771792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b="1" sz="3200"/>
            </a:pPr>
            <a:r>
              <a:t>TopicC</a:t>
            </a:r>
          </a:p>
        </p:txBody>
      </p:sp>
      <p:sp>
        <p:nvSpPr>
          <p:cNvPr id="171" name="Shape 171"/>
          <p:cNvSpPr/>
          <p:nvPr/>
        </p:nvSpPr>
        <p:spPr>
          <a:xfrm>
            <a:off x="2782949" y="6335715"/>
            <a:ext cx="3048717" cy="771792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 lvl="1" algn="l">
              <a:defRPr b="1" sz="3200"/>
            </a:pPr>
          </a:p>
        </p:txBody>
      </p:sp>
      <p:sp>
        <p:nvSpPr>
          <p:cNvPr id="172" name="Shape 172"/>
          <p:cNvSpPr/>
          <p:nvPr/>
        </p:nvSpPr>
        <p:spPr>
          <a:xfrm>
            <a:off x="5858773" y="6335715"/>
            <a:ext cx="3316390" cy="771792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 lvl="1" algn="l">
              <a:defRPr b="1" sz="3200"/>
            </a:pPr>
          </a:p>
        </p:txBody>
      </p:sp>
      <p:sp>
        <p:nvSpPr>
          <p:cNvPr id="173" name="Shape 173"/>
          <p:cNvSpPr/>
          <p:nvPr/>
        </p:nvSpPr>
        <p:spPr>
          <a:xfrm>
            <a:off x="9202270" y="6335715"/>
            <a:ext cx="3048717" cy="771792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 lvl="1" algn="l">
              <a:defRPr b="1" sz="3200"/>
            </a:pPr>
          </a:p>
        </p:txBody>
      </p:sp>
      <p:sp>
        <p:nvSpPr>
          <p:cNvPr id="174" name="Shape 174"/>
          <p:cNvSpPr/>
          <p:nvPr/>
        </p:nvSpPr>
        <p:spPr>
          <a:xfrm>
            <a:off x="2782949" y="5248145"/>
            <a:ext cx="3048717" cy="771792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 lvl="1" algn="l">
              <a:defRPr b="1" sz="3200"/>
            </a:pPr>
          </a:p>
        </p:txBody>
      </p:sp>
      <p:sp>
        <p:nvSpPr>
          <p:cNvPr id="175" name="Shape 175"/>
          <p:cNvSpPr/>
          <p:nvPr/>
        </p:nvSpPr>
        <p:spPr>
          <a:xfrm>
            <a:off x="5858773" y="5248145"/>
            <a:ext cx="3316390" cy="771792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 lvl="1" algn="l">
              <a:defRPr b="1" sz="3200"/>
            </a:pPr>
          </a:p>
        </p:txBody>
      </p:sp>
      <p:sp>
        <p:nvSpPr>
          <p:cNvPr id="176" name="Shape 176"/>
          <p:cNvSpPr/>
          <p:nvPr/>
        </p:nvSpPr>
        <p:spPr>
          <a:xfrm>
            <a:off x="9202270" y="5248145"/>
            <a:ext cx="3048717" cy="771792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 lvl="1" algn="l">
              <a:defRPr b="1" sz="3200"/>
            </a:pPr>
          </a:p>
        </p:txBody>
      </p:sp>
      <p:sp>
        <p:nvSpPr>
          <p:cNvPr id="177" name="Shape 177"/>
          <p:cNvSpPr/>
          <p:nvPr/>
        </p:nvSpPr>
        <p:spPr>
          <a:xfrm>
            <a:off x="2782949" y="4164807"/>
            <a:ext cx="3048717" cy="771793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b="1" sz="3200"/>
            </a:pPr>
            <a:r>
              <a:t>P0</a:t>
            </a:r>
          </a:p>
        </p:txBody>
      </p:sp>
      <p:sp>
        <p:nvSpPr>
          <p:cNvPr id="178" name="Shape 178"/>
          <p:cNvSpPr/>
          <p:nvPr/>
        </p:nvSpPr>
        <p:spPr>
          <a:xfrm>
            <a:off x="5858773" y="4164807"/>
            <a:ext cx="3316390" cy="771793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b="1" sz="3200"/>
            </a:pPr>
            <a:r>
              <a:t>P1</a:t>
            </a:r>
          </a:p>
        </p:txBody>
      </p:sp>
      <p:sp>
        <p:nvSpPr>
          <p:cNvPr id="179" name="Shape 179"/>
          <p:cNvSpPr/>
          <p:nvPr/>
        </p:nvSpPr>
        <p:spPr>
          <a:xfrm>
            <a:off x="9202270" y="4164807"/>
            <a:ext cx="3048717" cy="771793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b="1" sz="3200"/>
            </a:pPr>
            <a:r>
              <a:t>P2</a:t>
            </a:r>
          </a:p>
        </p:txBody>
      </p:sp>
      <p:sp>
        <p:nvSpPr>
          <p:cNvPr id="180" name="Shape 180"/>
          <p:cNvSpPr/>
          <p:nvPr/>
        </p:nvSpPr>
        <p:spPr>
          <a:xfrm>
            <a:off x="2782949" y="5252378"/>
            <a:ext cx="3048717" cy="771792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b="1" sz="3200"/>
            </a:pPr>
            <a:r>
              <a:t>P0</a:t>
            </a:r>
          </a:p>
        </p:txBody>
      </p:sp>
      <p:sp>
        <p:nvSpPr>
          <p:cNvPr id="181" name="Shape 181"/>
          <p:cNvSpPr/>
          <p:nvPr/>
        </p:nvSpPr>
        <p:spPr>
          <a:xfrm>
            <a:off x="5858773" y="5252378"/>
            <a:ext cx="3316390" cy="771792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b="1" sz="3200"/>
            </a:pPr>
            <a:r>
              <a:t>P1</a:t>
            </a:r>
          </a:p>
        </p:txBody>
      </p:sp>
      <p:sp>
        <p:nvSpPr>
          <p:cNvPr id="182" name="Shape 182"/>
          <p:cNvSpPr/>
          <p:nvPr/>
        </p:nvSpPr>
        <p:spPr>
          <a:xfrm>
            <a:off x="9202270" y="5252378"/>
            <a:ext cx="3048717" cy="771792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b="1" sz="3200"/>
            </a:pPr>
            <a:r>
              <a:t>P2</a:t>
            </a:r>
          </a:p>
        </p:txBody>
      </p:sp>
      <p:sp>
        <p:nvSpPr>
          <p:cNvPr id="183" name="Shape 183"/>
          <p:cNvSpPr/>
          <p:nvPr/>
        </p:nvSpPr>
        <p:spPr>
          <a:xfrm>
            <a:off x="2782949" y="6335715"/>
            <a:ext cx="3048717" cy="771792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b="1" sz="3200"/>
            </a:pPr>
            <a:r>
              <a:t>P0</a:t>
            </a:r>
          </a:p>
        </p:txBody>
      </p:sp>
      <p:sp>
        <p:nvSpPr>
          <p:cNvPr id="184" name="Shape 184"/>
          <p:cNvSpPr/>
          <p:nvPr/>
        </p:nvSpPr>
        <p:spPr>
          <a:xfrm>
            <a:off x="5858773" y="6335715"/>
            <a:ext cx="3316390" cy="771792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b="1" sz="3200"/>
            </a:pPr>
            <a:r>
              <a:t>P1</a:t>
            </a:r>
          </a:p>
        </p:txBody>
      </p:sp>
      <p:sp>
        <p:nvSpPr>
          <p:cNvPr id="185" name="Shape 185"/>
          <p:cNvSpPr/>
          <p:nvPr/>
        </p:nvSpPr>
        <p:spPr>
          <a:xfrm>
            <a:off x="9202270" y="6335715"/>
            <a:ext cx="3048717" cy="771792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b="1" sz="3200"/>
            </a:pPr>
            <a:r>
              <a:t>P2</a:t>
            </a:r>
          </a:p>
        </p:txBody>
      </p:sp>
      <p:sp>
        <p:nvSpPr>
          <p:cNvPr id="186" name="Shape 186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Particiones I</a:t>
            </a:r>
          </a:p>
        </p:txBody>
      </p:sp>
      <p:pic>
        <p:nvPicPr>
          <p:cNvPr id="189" name="pasted-image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Shape 190"/>
          <p:cNvSpPr/>
          <p:nvPr>
            <p:ph type="body" sz="quarter" idx="1"/>
          </p:nvPr>
        </p:nvSpPr>
        <p:spPr>
          <a:xfrm>
            <a:off x="499630" y="2445368"/>
            <a:ext cx="12005540" cy="1439947"/>
          </a:xfrm>
          <a:prstGeom prst="rect">
            <a:avLst/>
          </a:prstGeom>
        </p:spPr>
        <p:txBody>
          <a:bodyPr/>
          <a:lstStyle/>
          <a:p>
            <a:pPr/>
            <a:r>
              <a:t>Los topics están formados por particiones</a:t>
            </a:r>
          </a:p>
        </p:txBody>
      </p:sp>
      <p:pic>
        <p:nvPicPr>
          <p:cNvPr id="191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44489" y="7382766"/>
            <a:ext cx="1490801" cy="138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98646" y="7410586"/>
            <a:ext cx="1490801" cy="138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71568" y="7410586"/>
            <a:ext cx="1490800" cy="1382801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Shape 194"/>
          <p:cNvSpPr/>
          <p:nvPr/>
        </p:nvSpPr>
        <p:spPr>
          <a:xfrm>
            <a:off x="391222" y="4160574"/>
            <a:ext cx="1781540" cy="771792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3200"/>
            </a:lvl1pPr>
          </a:lstStyle>
          <a:p>
            <a:pPr/>
            <a:r>
              <a:t>TopicA</a:t>
            </a:r>
          </a:p>
        </p:txBody>
      </p:sp>
      <p:sp>
        <p:nvSpPr>
          <p:cNvPr id="195" name="Shape 195"/>
          <p:cNvSpPr/>
          <p:nvPr/>
        </p:nvSpPr>
        <p:spPr>
          <a:xfrm>
            <a:off x="391222" y="5248145"/>
            <a:ext cx="1781540" cy="771792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3200"/>
            </a:lvl1pPr>
          </a:lstStyle>
          <a:p>
            <a:pPr/>
            <a:r>
              <a:t>TopicB</a:t>
            </a:r>
          </a:p>
        </p:txBody>
      </p:sp>
      <p:sp>
        <p:nvSpPr>
          <p:cNvPr id="196" name="Shape 196"/>
          <p:cNvSpPr/>
          <p:nvPr/>
        </p:nvSpPr>
        <p:spPr>
          <a:xfrm>
            <a:off x="391222" y="6335715"/>
            <a:ext cx="1781540" cy="771792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3200"/>
            </a:lvl1pPr>
          </a:lstStyle>
          <a:p>
            <a:pPr/>
            <a:r>
              <a:t>TopicC</a:t>
            </a:r>
          </a:p>
        </p:txBody>
      </p:sp>
      <p:sp>
        <p:nvSpPr>
          <p:cNvPr id="197" name="Shape 197"/>
          <p:cNvSpPr/>
          <p:nvPr/>
        </p:nvSpPr>
        <p:spPr>
          <a:xfrm>
            <a:off x="2782949" y="6335715"/>
            <a:ext cx="3048717" cy="771792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 lvl="1" algn="l">
              <a:defRPr b="1" sz="3200"/>
            </a:pPr>
          </a:p>
        </p:txBody>
      </p:sp>
      <p:sp>
        <p:nvSpPr>
          <p:cNvPr id="198" name="Shape 198"/>
          <p:cNvSpPr/>
          <p:nvPr/>
        </p:nvSpPr>
        <p:spPr>
          <a:xfrm>
            <a:off x="5858773" y="6335715"/>
            <a:ext cx="3316390" cy="771792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 lvl="1" algn="l">
              <a:defRPr b="1" sz="3200"/>
            </a:pPr>
          </a:p>
        </p:txBody>
      </p:sp>
      <p:sp>
        <p:nvSpPr>
          <p:cNvPr id="199" name="Shape 199"/>
          <p:cNvSpPr/>
          <p:nvPr/>
        </p:nvSpPr>
        <p:spPr>
          <a:xfrm>
            <a:off x="9202270" y="6335715"/>
            <a:ext cx="3048717" cy="771792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 lvl="1" algn="l">
              <a:defRPr b="1" sz="3200"/>
            </a:pPr>
          </a:p>
        </p:txBody>
      </p:sp>
      <p:sp>
        <p:nvSpPr>
          <p:cNvPr id="200" name="Shape 200"/>
          <p:cNvSpPr/>
          <p:nvPr/>
        </p:nvSpPr>
        <p:spPr>
          <a:xfrm>
            <a:off x="2782949" y="5248145"/>
            <a:ext cx="3048717" cy="771792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 lvl="1" algn="l">
              <a:defRPr b="1" sz="3200"/>
            </a:pPr>
          </a:p>
        </p:txBody>
      </p:sp>
      <p:sp>
        <p:nvSpPr>
          <p:cNvPr id="201" name="Shape 201"/>
          <p:cNvSpPr/>
          <p:nvPr/>
        </p:nvSpPr>
        <p:spPr>
          <a:xfrm>
            <a:off x="5858773" y="5248145"/>
            <a:ext cx="3316390" cy="771792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 lvl="1" algn="l">
              <a:defRPr b="1" sz="3200"/>
            </a:pPr>
          </a:p>
        </p:txBody>
      </p:sp>
      <p:sp>
        <p:nvSpPr>
          <p:cNvPr id="202" name="Shape 202"/>
          <p:cNvSpPr/>
          <p:nvPr/>
        </p:nvSpPr>
        <p:spPr>
          <a:xfrm>
            <a:off x="9202270" y="5248145"/>
            <a:ext cx="3048717" cy="771792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 lvl="1" algn="l">
              <a:defRPr b="1" sz="3200"/>
            </a:pPr>
          </a:p>
        </p:txBody>
      </p:sp>
      <p:sp>
        <p:nvSpPr>
          <p:cNvPr id="203" name="Shape 203"/>
          <p:cNvSpPr/>
          <p:nvPr/>
        </p:nvSpPr>
        <p:spPr>
          <a:xfrm>
            <a:off x="2782949" y="4164807"/>
            <a:ext cx="3048717" cy="771793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b="1" sz="3200"/>
            </a:pPr>
            <a:r>
              <a:t>P0</a:t>
            </a:r>
          </a:p>
        </p:txBody>
      </p:sp>
      <p:sp>
        <p:nvSpPr>
          <p:cNvPr id="204" name="Shape 204"/>
          <p:cNvSpPr/>
          <p:nvPr/>
        </p:nvSpPr>
        <p:spPr>
          <a:xfrm>
            <a:off x="5858773" y="4164807"/>
            <a:ext cx="3316390" cy="771793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b="1" sz="3200"/>
            </a:pPr>
            <a:r>
              <a:t>P1</a:t>
            </a:r>
          </a:p>
        </p:txBody>
      </p:sp>
      <p:sp>
        <p:nvSpPr>
          <p:cNvPr id="205" name="Shape 205"/>
          <p:cNvSpPr/>
          <p:nvPr/>
        </p:nvSpPr>
        <p:spPr>
          <a:xfrm>
            <a:off x="9202270" y="4164807"/>
            <a:ext cx="3048717" cy="771793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b="1" sz="3200"/>
            </a:pPr>
            <a:r>
              <a:t>P2</a:t>
            </a:r>
          </a:p>
        </p:txBody>
      </p:sp>
      <p:sp>
        <p:nvSpPr>
          <p:cNvPr id="206" name="Shape 206"/>
          <p:cNvSpPr/>
          <p:nvPr/>
        </p:nvSpPr>
        <p:spPr>
          <a:xfrm>
            <a:off x="2782949" y="5252378"/>
            <a:ext cx="3048717" cy="771792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b="1" sz="3200"/>
            </a:pPr>
            <a:r>
              <a:t>P0</a:t>
            </a:r>
          </a:p>
        </p:txBody>
      </p:sp>
      <p:sp>
        <p:nvSpPr>
          <p:cNvPr id="207" name="Shape 207"/>
          <p:cNvSpPr/>
          <p:nvPr/>
        </p:nvSpPr>
        <p:spPr>
          <a:xfrm>
            <a:off x="5858773" y="5252378"/>
            <a:ext cx="3316390" cy="771792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b="1" sz="3200"/>
            </a:pPr>
            <a:r>
              <a:t>P1</a:t>
            </a:r>
          </a:p>
        </p:txBody>
      </p:sp>
      <p:sp>
        <p:nvSpPr>
          <p:cNvPr id="208" name="Shape 208"/>
          <p:cNvSpPr/>
          <p:nvPr/>
        </p:nvSpPr>
        <p:spPr>
          <a:xfrm>
            <a:off x="9202270" y="5252378"/>
            <a:ext cx="3048717" cy="771792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b="1" sz="3200"/>
            </a:pPr>
            <a:r>
              <a:t>P2</a:t>
            </a:r>
          </a:p>
        </p:txBody>
      </p:sp>
      <p:sp>
        <p:nvSpPr>
          <p:cNvPr id="209" name="Shape 209"/>
          <p:cNvSpPr/>
          <p:nvPr/>
        </p:nvSpPr>
        <p:spPr>
          <a:xfrm>
            <a:off x="2782949" y="6335715"/>
            <a:ext cx="3048717" cy="771792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b="1" sz="3200"/>
            </a:pPr>
            <a:r>
              <a:t>P0</a:t>
            </a:r>
          </a:p>
        </p:txBody>
      </p:sp>
      <p:sp>
        <p:nvSpPr>
          <p:cNvPr id="210" name="Shape 210"/>
          <p:cNvSpPr/>
          <p:nvPr/>
        </p:nvSpPr>
        <p:spPr>
          <a:xfrm>
            <a:off x="5858773" y="6335715"/>
            <a:ext cx="3316390" cy="771792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b="1" sz="3200"/>
            </a:pPr>
            <a:r>
              <a:t>P1</a:t>
            </a:r>
          </a:p>
        </p:txBody>
      </p:sp>
      <p:sp>
        <p:nvSpPr>
          <p:cNvPr id="211" name="Shape 211"/>
          <p:cNvSpPr/>
          <p:nvPr/>
        </p:nvSpPr>
        <p:spPr>
          <a:xfrm>
            <a:off x="9202270" y="6335715"/>
            <a:ext cx="3048717" cy="771792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>
              <a:defRPr b="1" sz="3200"/>
            </a:pPr>
            <a:r>
              <a:t>P2</a:t>
            </a:r>
          </a:p>
        </p:txBody>
      </p:sp>
      <p:sp>
        <p:nvSpPr>
          <p:cNvPr id="212" name="Shape 212"/>
          <p:cNvSpPr/>
          <p:nvPr/>
        </p:nvSpPr>
        <p:spPr>
          <a:xfrm>
            <a:off x="10516999" y="5361120"/>
            <a:ext cx="402599" cy="545842"/>
          </a:xfrm>
          <a:prstGeom prst="rect">
            <a:avLst/>
          </a:prstGeom>
          <a:solidFill>
            <a:schemeClr val="accent6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13" name="Shape 213"/>
          <p:cNvSpPr/>
          <p:nvPr/>
        </p:nvSpPr>
        <p:spPr>
          <a:xfrm>
            <a:off x="11513935" y="5361120"/>
            <a:ext cx="402600" cy="545842"/>
          </a:xfrm>
          <a:prstGeom prst="rect">
            <a:avLst/>
          </a:prstGeom>
          <a:solidFill>
            <a:schemeClr val="accent3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14" name="Shape 214"/>
          <p:cNvSpPr/>
          <p:nvPr/>
        </p:nvSpPr>
        <p:spPr>
          <a:xfrm>
            <a:off x="11015467" y="5361120"/>
            <a:ext cx="402600" cy="545842"/>
          </a:xfrm>
          <a:prstGeom prst="rect">
            <a:avLst/>
          </a:prstGeom>
          <a:solidFill>
            <a:schemeClr val="accent5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15" name="Shape 215"/>
          <p:cNvSpPr/>
          <p:nvPr/>
        </p:nvSpPr>
        <p:spPr>
          <a:xfrm>
            <a:off x="7269075" y="4273549"/>
            <a:ext cx="402600" cy="545842"/>
          </a:xfrm>
          <a:prstGeom prst="rect">
            <a:avLst/>
          </a:prstGeom>
          <a:solidFill>
            <a:schemeClr val="accent6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16" name="Shape 216"/>
          <p:cNvSpPr/>
          <p:nvPr/>
        </p:nvSpPr>
        <p:spPr>
          <a:xfrm>
            <a:off x="8266010" y="4273549"/>
            <a:ext cx="402600" cy="545842"/>
          </a:xfrm>
          <a:prstGeom prst="rect">
            <a:avLst/>
          </a:prstGeom>
          <a:solidFill>
            <a:schemeClr val="accent3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17" name="Shape 217"/>
          <p:cNvSpPr/>
          <p:nvPr/>
        </p:nvSpPr>
        <p:spPr>
          <a:xfrm>
            <a:off x="7767542" y="4273549"/>
            <a:ext cx="402600" cy="545842"/>
          </a:xfrm>
          <a:prstGeom prst="rect">
            <a:avLst/>
          </a:prstGeom>
          <a:solidFill>
            <a:schemeClr val="accent5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18" name="Shape 218"/>
          <p:cNvSpPr/>
          <p:nvPr/>
        </p:nvSpPr>
        <p:spPr>
          <a:xfrm>
            <a:off x="7269075" y="6434780"/>
            <a:ext cx="402600" cy="545842"/>
          </a:xfrm>
          <a:prstGeom prst="rect">
            <a:avLst/>
          </a:prstGeom>
          <a:solidFill>
            <a:schemeClr val="accent6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19" name="Shape 219"/>
          <p:cNvSpPr/>
          <p:nvPr/>
        </p:nvSpPr>
        <p:spPr>
          <a:xfrm>
            <a:off x="8266010" y="6434780"/>
            <a:ext cx="402600" cy="545842"/>
          </a:xfrm>
          <a:prstGeom prst="rect">
            <a:avLst/>
          </a:prstGeom>
          <a:solidFill>
            <a:schemeClr val="accent3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20" name="Shape 220"/>
          <p:cNvSpPr/>
          <p:nvPr/>
        </p:nvSpPr>
        <p:spPr>
          <a:xfrm>
            <a:off x="7767542" y="6434780"/>
            <a:ext cx="402600" cy="545842"/>
          </a:xfrm>
          <a:prstGeom prst="rect">
            <a:avLst/>
          </a:prstGeom>
          <a:solidFill>
            <a:schemeClr val="accent5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21" name="Shape 221"/>
          <p:cNvSpPr/>
          <p:nvPr/>
        </p:nvSpPr>
        <p:spPr>
          <a:xfrm>
            <a:off x="4021151" y="6434780"/>
            <a:ext cx="402600" cy="545842"/>
          </a:xfrm>
          <a:prstGeom prst="rect">
            <a:avLst/>
          </a:prstGeom>
          <a:solidFill>
            <a:schemeClr val="accent1">
              <a:hueOff val="-113918"/>
              <a:satOff val="19024"/>
              <a:lumOff val="19749"/>
            </a:schemeClr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chemeClr val="accent1">
                    <a:hueOff val="-113918"/>
                    <a:satOff val="19024"/>
                    <a:lumOff val="19749"/>
                  </a:schemeClr>
                </a:solidFill>
              </a:defRPr>
            </a:pPr>
          </a:p>
        </p:txBody>
      </p:sp>
      <p:sp>
        <p:nvSpPr>
          <p:cNvPr id="222" name="Shape 222"/>
          <p:cNvSpPr/>
          <p:nvPr/>
        </p:nvSpPr>
        <p:spPr>
          <a:xfrm>
            <a:off x="5018086" y="6434780"/>
            <a:ext cx="402600" cy="545842"/>
          </a:xfrm>
          <a:prstGeom prst="rect">
            <a:avLst/>
          </a:prstGeom>
          <a:solidFill>
            <a:schemeClr val="accent2">
              <a:hueOff val="-602737"/>
              <a:satOff val="7170"/>
              <a:lumOff val="14117"/>
            </a:schemeClr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23" name="Shape 223"/>
          <p:cNvSpPr/>
          <p:nvPr/>
        </p:nvSpPr>
        <p:spPr>
          <a:xfrm>
            <a:off x="4519618" y="6434780"/>
            <a:ext cx="402600" cy="545842"/>
          </a:xfrm>
          <a:prstGeom prst="rect">
            <a:avLst/>
          </a:prstGeom>
          <a:solidFill>
            <a:schemeClr val="accent4">
              <a:hueOff val="254533"/>
              <a:satOff val="20019"/>
              <a:lumOff val="9426"/>
            </a:schemeClr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24" name="Shape 224"/>
          <p:cNvSpPr/>
          <p:nvPr/>
        </p:nvSpPr>
        <p:spPr>
          <a:xfrm>
            <a:off x="7269075" y="5375030"/>
            <a:ext cx="402600" cy="545841"/>
          </a:xfrm>
          <a:prstGeom prst="rect">
            <a:avLst/>
          </a:prstGeom>
          <a:solidFill>
            <a:schemeClr val="accent1">
              <a:hueOff val="-113918"/>
              <a:satOff val="19024"/>
              <a:lumOff val="19749"/>
            </a:schemeClr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chemeClr val="accent1">
                    <a:hueOff val="-113918"/>
                    <a:satOff val="19024"/>
                    <a:lumOff val="19749"/>
                  </a:schemeClr>
                </a:solidFill>
              </a:defRPr>
            </a:pPr>
          </a:p>
        </p:txBody>
      </p:sp>
      <p:sp>
        <p:nvSpPr>
          <p:cNvPr id="225" name="Shape 225"/>
          <p:cNvSpPr/>
          <p:nvPr/>
        </p:nvSpPr>
        <p:spPr>
          <a:xfrm>
            <a:off x="8266010" y="5375030"/>
            <a:ext cx="402600" cy="545841"/>
          </a:xfrm>
          <a:prstGeom prst="rect">
            <a:avLst/>
          </a:prstGeom>
          <a:solidFill>
            <a:schemeClr val="accent2">
              <a:hueOff val="-602737"/>
              <a:satOff val="7170"/>
              <a:lumOff val="14117"/>
            </a:schemeClr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26" name="Shape 226"/>
          <p:cNvSpPr/>
          <p:nvPr/>
        </p:nvSpPr>
        <p:spPr>
          <a:xfrm>
            <a:off x="7767542" y="5375030"/>
            <a:ext cx="402600" cy="545841"/>
          </a:xfrm>
          <a:prstGeom prst="rect">
            <a:avLst/>
          </a:prstGeom>
          <a:solidFill>
            <a:schemeClr val="accent4">
              <a:hueOff val="254533"/>
              <a:satOff val="20019"/>
              <a:lumOff val="9426"/>
            </a:schemeClr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27" name="Shape 227"/>
          <p:cNvSpPr/>
          <p:nvPr/>
        </p:nvSpPr>
        <p:spPr>
          <a:xfrm>
            <a:off x="4021151" y="4273549"/>
            <a:ext cx="402599" cy="545842"/>
          </a:xfrm>
          <a:prstGeom prst="rect">
            <a:avLst/>
          </a:prstGeom>
          <a:solidFill>
            <a:schemeClr val="accent1">
              <a:hueOff val="-113918"/>
              <a:satOff val="19024"/>
              <a:lumOff val="19749"/>
            </a:schemeClr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chemeClr val="accent1">
                    <a:hueOff val="-113918"/>
                    <a:satOff val="19024"/>
                    <a:lumOff val="19749"/>
                  </a:schemeClr>
                </a:solidFill>
              </a:defRPr>
            </a:pPr>
          </a:p>
        </p:txBody>
      </p:sp>
      <p:sp>
        <p:nvSpPr>
          <p:cNvPr id="228" name="Shape 228"/>
          <p:cNvSpPr/>
          <p:nvPr/>
        </p:nvSpPr>
        <p:spPr>
          <a:xfrm>
            <a:off x="5018086" y="4273549"/>
            <a:ext cx="402600" cy="545842"/>
          </a:xfrm>
          <a:prstGeom prst="rect">
            <a:avLst/>
          </a:prstGeom>
          <a:solidFill>
            <a:schemeClr val="accent2">
              <a:hueOff val="-602737"/>
              <a:satOff val="7170"/>
              <a:lumOff val="14117"/>
            </a:schemeClr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29" name="Shape 229"/>
          <p:cNvSpPr/>
          <p:nvPr/>
        </p:nvSpPr>
        <p:spPr>
          <a:xfrm>
            <a:off x="4519618" y="4273549"/>
            <a:ext cx="402600" cy="545842"/>
          </a:xfrm>
          <a:prstGeom prst="rect">
            <a:avLst/>
          </a:prstGeom>
          <a:solidFill>
            <a:schemeClr val="accent4">
              <a:hueOff val="254533"/>
              <a:satOff val="20019"/>
              <a:lumOff val="9426"/>
            </a:schemeClr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30" name="Shape 230"/>
          <p:cNvSpPr/>
          <p:nvPr/>
        </p:nvSpPr>
        <p:spPr>
          <a:xfrm>
            <a:off x="10516999" y="6434780"/>
            <a:ext cx="402599" cy="545842"/>
          </a:xfrm>
          <a:prstGeom prst="rect">
            <a:avLst/>
          </a:prstGeom>
          <a:solidFill>
            <a:srgbClr val="638DDF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chemeClr val="accent1">
                    <a:hueOff val="-113918"/>
                    <a:satOff val="19024"/>
                    <a:lumOff val="19749"/>
                  </a:schemeClr>
                </a:solidFill>
              </a:defRPr>
            </a:pPr>
          </a:p>
        </p:txBody>
      </p:sp>
      <p:sp>
        <p:nvSpPr>
          <p:cNvPr id="231" name="Shape 231"/>
          <p:cNvSpPr/>
          <p:nvPr/>
        </p:nvSpPr>
        <p:spPr>
          <a:xfrm>
            <a:off x="11513934" y="6434780"/>
            <a:ext cx="402600" cy="545842"/>
          </a:xfrm>
          <a:prstGeom prst="rect">
            <a:avLst/>
          </a:prstGeom>
          <a:solidFill>
            <a:srgbClr val="D39AD5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32" name="Shape 232"/>
          <p:cNvSpPr/>
          <p:nvPr/>
        </p:nvSpPr>
        <p:spPr>
          <a:xfrm>
            <a:off x="11015466" y="6434780"/>
            <a:ext cx="402600" cy="545842"/>
          </a:xfrm>
          <a:prstGeom prst="rect">
            <a:avLst/>
          </a:prstGeom>
          <a:solidFill>
            <a:srgbClr val="E93B3D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33" name="Shape 233"/>
          <p:cNvSpPr/>
          <p:nvPr/>
        </p:nvSpPr>
        <p:spPr>
          <a:xfrm>
            <a:off x="4021151" y="5354165"/>
            <a:ext cx="402599" cy="545842"/>
          </a:xfrm>
          <a:prstGeom prst="rect">
            <a:avLst/>
          </a:prstGeom>
          <a:solidFill>
            <a:srgbClr val="638DDF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chemeClr val="accent1">
                    <a:hueOff val="-113918"/>
                    <a:satOff val="19024"/>
                    <a:lumOff val="19749"/>
                  </a:schemeClr>
                </a:solidFill>
              </a:defRPr>
            </a:pPr>
          </a:p>
        </p:txBody>
      </p:sp>
      <p:sp>
        <p:nvSpPr>
          <p:cNvPr id="234" name="Shape 234"/>
          <p:cNvSpPr/>
          <p:nvPr/>
        </p:nvSpPr>
        <p:spPr>
          <a:xfrm>
            <a:off x="5018086" y="5354165"/>
            <a:ext cx="402600" cy="545842"/>
          </a:xfrm>
          <a:prstGeom prst="rect">
            <a:avLst/>
          </a:prstGeom>
          <a:solidFill>
            <a:srgbClr val="D39AD5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35" name="Shape 235"/>
          <p:cNvSpPr/>
          <p:nvPr/>
        </p:nvSpPr>
        <p:spPr>
          <a:xfrm>
            <a:off x="4519618" y="5354165"/>
            <a:ext cx="402600" cy="545842"/>
          </a:xfrm>
          <a:prstGeom prst="rect">
            <a:avLst/>
          </a:prstGeom>
          <a:solidFill>
            <a:srgbClr val="E93B3D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36" name="Shape 236"/>
          <p:cNvSpPr/>
          <p:nvPr/>
        </p:nvSpPr>
        <p:spPr>
          <a:xfrm>
            <a:off x="10516999" y="4287459"/>
            <a:ext cx="402599" cy="545842"/>
          </a:xfrm>
          <a:prstGeom prst="rect">
            <a:avLst/>
          </a:prstGeom>
          <a:solidFill>
            <a:srgbClr val="638DDF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chemeClr val="accent1">
                    <a:hueOff val="-113918"/>
                    <a:satOff val="19024"/>
                    <a:lumOff val="19749"/>
                  </a:schemeClr>
                </a:solidFill>
              </a:defRPr>
            </a:pPr>
          </a:p>
        </p:txBody>
      </p:sp>
      <p:sp>
        <p:nvSpPr>
          <p:cNvPr id="237" name="Shape 237"/>
          <p:cNvSpPr/>
          <p:nvPr/>
        </p:nvSpPr>
        <p:spPr>
          <a:xfrm>
            <a:off x="11513934" y="4287459"/>
            <a:ext cx="402600" cy="545842"/>
          </a:xfrm>
          <a:prstGeom prst="rect">
            <a:avLst/>
          </a:prstGeom>
          <a:solidFill>
            <a:srgbClr val="D39AD5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38" name="Shape 238"/>
          <p:cNvSpPr/>
          <p:nvPr/>
        </p:nvSpPr>
        <p:spPr>
          <a:xfrm>
            <a:off x="11015466" y="4287459"/>
            <a:ext cx="402600" cy="545842"/>
          </a:xfrm>
          <a:prstGeom prst="rect">
            <a:avLst/>
          </a:prstGeom>
          <a:solidFill>
            <a:srgbClr val="E93B3D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39" name="Shape 239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Particiones II</a:t>
            </a:r>
          </a:p>
        </p:txBody>
      </p:sp>
      <p:pic>
        <p:nvPicPr>
          <p:cNvPr id="242" name="pasted-image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Shape 243"/>
          <p:cNvSpPr/>
          <p:nvPr>
            <p:ph type="body" sz="half" idx="1"/>
          </p:nvPr>
        </p:nvSpPr>
        <p:spPr>
          <a:xfrm>
            <a:off x="499630" y="2362200"/>
            <a:ext cx="12005540" cy="2414853"/>
          </a:xfrm>
          <a:prstGeom prst="rect">
            <a:avLst/>
          </a:prstGeom>
        </p:spPr>
        <p:txBody>
          <a:bodyPr/>
          <a:lstStyle/>
          <a:p>
            <a:pPr marL="375920" indent="-375920" defTabSz="467359">
              <a:spcBef>
                <a:spcPts val="1900"/>
              </a:spcBef>
              <a:defRPr sz="2880"/>
            </a:pPr>
            <a:r>
              <a:t>Cada partición es un fichero que se encuentra en el disco.</a:t>
            </a:r>
          </a:p>
          <a:p>
            <a:pPr marL="375920" indent="-375920" defTabSz="467359">
              <a:spcBef>
                <a:spcPts val="1900"/>
              </a:spcBef>
              <a:defRPr sz="2880"/>
            </a:pPr>
            <a:r>
              <a:t>Los ficheros son denominados </a:t>
            </a:r>
            <a:r>
              <a:rPr b="1"/>
              <a:t>logs</a:t>
            </a:r>
            <a:r>
              <a:t>. </a:t>
            </a:r>
          </a:p>
          <a:p>
            <a:pPr marL="375920" indent="-375920" defTabSz="467359">
              <a:spcBef>
                <a:spcPts val="1900"/>
              </a:spcBef>
              <a:defRPr sz="2880"/>
            </a:pPr>
            <a:r>
              <a:t>Internamente cada mensaje dentro de log es identificado por un </a:t>
            </a:r>
            <a:r>
              <a:rPr b="1"/>
              <a:t>offset</a:t>
            </a:r>
            <a:r>
              <a:t>.</a:t>
            </a:r>
          </a:p>
        </p:txBody>
      </p:sp>
      <p:sp>
        <p:nvSpPr>
          <p:cNvPr id="244" name="Shape 244"/>
          <p:cNvSpPr/>
          <p:nvPr/>
        </p:nvSpPr>
        <p:spPr>
          <a:xfrm>
            <a:off x="364195" y="5056452"/>
            <a:ext cx="12276411" cy="4172537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/>
            <a:r>
              <a:t>root@kschool:~# ls -lR /tmp/kafka-logs/topic1-*</a:t>
            </a:r>
          </a:p>
          <a:p>
            <a:pPr algn="l"/>
          </a:p>
          <a:p>
            <a:pPr algn="l">
              <a:defRPr b="1"/>
            </a:pPr>
            <a:r>
              <a:t>/tmp/kafka-logs/topic1-0:</a:t>
            </a:r>
          </a:p>
          <a:p>
            <a:pPr algn="l"/>
            <a:r>
              <a:t>-rw-r--r-- 1 root root 10485760 dic  7 17:01 00000000000000000000.index</a:t>
            </a:r>
          </a:p>
          <a:p>
            <a:pPr algn="l"/>
            <a:r>
              <a:t>-rw-r--r-- 1 root root               0 dic  7 17:01 00000000000000000000.log</a:t>
            </a:r>
          </a:p>
          <a:p>
            <a:pPr algn="l"/>
          </a:p>
          <a:p>
            <a:pPr algn="l">
              <a:defRPr b="1"/>
            </a:pPr>
            <a:r>
              <a:t>/tmp/kafka-logs/topic1-1:</a:t>
            </a:r>
          </a:p>
          <a:p>
            <a:pPr algn="l"/>
            <a:r>
              <a:t>-rw-r--r-- 1 root root 10485760 dic  7 17:01 00000000000000000000.index</a:t>
            </a:r>
          </a:p>
          <a:p>
            <a:pPr algn="l"/>
            <a:r>
              <a:t>-rw-r--r-- 1 root root           175 dic  7 17:10 00000000000000000000.log</a:t>
            </a:r>
          </a:p>
        </p:txBody>
      </p:sp>
      <p:sp>
        <p:nvSpPr>
          <p:cNvPr id="245" name="Shape 245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Particiones III</a:t>
            </a:r>
          </a:p>
        </p:txBody>
      </p:sp>
      <p:pic>
        <p:nvPicPr>
          <p:cNvPr id="248" name="pasted-image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Shape 249"/>
          <p:cNvSpPr/>
          <p:nvPr>
            <p:ph type="body" idx="1"/>
          </p:nvPr>
        </p:nvSpPr>
        <p:spPr>
          <a:xfrm>
            <a:off x="499630" y="4642955"/>
            <a:ext cx="12005540" cy="4684765"/>
          </a:xfrm>
          <a:prstGeom prst="rect">
            <a:avLst/>
          </a:prstGeom>
        </p:spPr>
        <p:txBody>
          <a:bodyPr/>
          <a:lstStyle/>
          <a:p>
            <a:pPr>
              <a:defRPr sz="4100"/>
            </a:pPr>
            <a:r>
              <a:t>Las particiones se distribuyen entre los brokers.</a:t>
            </a:r>
          </a:p>
          <a:p>
            <a:pPr>
              <a:defRPr sz="4100"/>
            </a:pPr>
            <a:r>
              <a:t>Las particiones son utilizadas para balancear los mensajes a través de los brokers.</a:t>
            </a:r>
          </a:p>
        </p:txBody>
      </p:sp>
      <p:sp>
        <p:nvSpPr>
          <p:cNvPr id="250" name="Shape 250"/>
          <p:cNvSpPr/>
          <p:nvPr/>
        </p:nvSpPr>
        <p:spPr>
          <a:xfrm>
            <a:off x="448073" y="2747330"/>
            <a:ext cx="12108654" cy="1846761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3200"/>
            </a:lvl1pPr>
          </a:lstStyle>
          <a:p>
            <a:pPr/>
            <a:r>
              <a:t>Más brokers y particiones == mayor througput</a:t>
            </a:r>
          </a:p>
        </p:txBody>
      </p:sp>
      <p:sp>
        <p:nvSpPr>
          <p:cNvPr id="251" name="Shape 251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Particiones IV</a:t>
            </a:r>
          </a:p>
        </p:txBody>
      </p:sp>
      <p:pic>
        <p:nvPicPr>
          <p:cNvPr id="254" name="pasted-image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255" name="Shape 255"/>
          <p:cNvSpPr/>
          <p:nvPr/>
        </p:nvSpPr>
        <p:spPr>
          <a:xfrm>
            <a:off x="9968983" y="2700190"/>
            <a:ext cx="2278013" cy="6176562"/>
          </a:xfrm>
          <a:prstGeom prst="rect">
            <a:avLst/>
          </a:prstGeom>
          <a:gradFill>
            <a:gsLst>
              <a:gs pos="0">
                <a:srgbClr val="00E530"/>
              </a:gs>
              <a:gs pos="100000">
                <a:srgbClr val="74B151"/>
              </a:gs>
              <a:gs pos="100000">
                <a:srgbClr val="E87D72"/>
              </a:gs>
            </a:gsLst>
            <a:lin ang="5400000"/>
          </a:gradFill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3200"/>
            </a:pPr>
            <a:r>
              <a:t>Kafka</a:t>
            </a:r>
          </a:p>
          <a:p>
            <a:pPr>
              <a:defRPr b="1" sz="3200"/>
            </a:pPr>
            <a:r>
              <a:t>Broker</a:t>
            </a:r>
          </a:p>
        </p:txBody>
      </p:sp>
      <p:sp>
        <p:nvSpPr>
          <p:cNvPr id="256" name="Shape 256"/>
          <p:cNvSpPr/>
          <p:nvPr/>
        </p:nvSpPr>
        <p:spPr>
          <a:xfrm>
            <a:off x="8558565" y="2737905"/>
            <a:ext cx="1343233" cy="6101132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b="1" sz="3200"/>
            </a:lvl1pPr>
          </a:lstStyle>
          <a:p>
            <a:pPr/>
            <a:r>
              <a:t>TopicA</a:t>
            </a:r>
          </a:p>
        </p:txBody>
      </p:sp>
      <p:sp>
        <p:nvSpPr>
          <p:cNvPr id="257" name="Shape 257"/>
          <p:cNvSpPr/>
          <p:nvPr/>
        </p:nvSpPr>
        <p:spPr>
          <a:xfrm>
            <a:off x="8558565" y="3975626"/>
            <a:ext cx="1343233" cy="4878036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b="1" sz="3200"/>
            </a:lvl1pPr>
          </a:lstStyle>
          <a:p>
            <a:pPr/>
            <a:r>
              <a:t>P0</a:t>
            </a:r>
          </a:p>
        </p:txBody>
      </p:sp>
      <p:sp>
        <p:nvSpPr>
          <p:cNvPr id="258" name="Shape 258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Particiones V</a:t>
            </a:r>
          </a:p>
        </p:txBody>
      </p:sp>
      <p:pic>
        <p:nvPicPr>
          <p:cNvPr id="261" name="pasted-image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Shape 262"/>
          <p:cNvSpPr/>
          <p:nvPr/>
        </p:nvSpPr>
        <p:spPr>
          <a:xfrm>
            <a:off x="9968983" y="2700190"/>
            <a:ext cx="2278013" cy="6176562"/>
          </a:xfrm>
          <a:prstGeom prst="rect">
            <a:avLst/>
          </a:prstGeom>
          <a:gradFill>
            <a:gsLst>
              <a:gs pos="0">
                <a:srgbClr val="00E530"/>
              </a:gs>
              <a:gs pos="84475">
                <a:srgbClr val="74B151"/>
              </a:gs>
              <a:gs pos="100000">
                <a:srgbClr val="E87D72"/>
              </a:gs>
            </a:gsLst>
            <a:lin ang="5400000"/>
          </a:gradFill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3200"/>
            </a:pPr>
            <a:r>
              <a:t>Kafka</a:t>
            </a:r>
          </a:p>
          <a:p>
            <a:pPr>
              <a:defRPr b="1" sz="3200"/>
            </a:pPr>
            <a:r>
              <a:t>Broker</a:t>
            </a:r>
          </a:p>
        </p:txBody>
      </p:sp>
      <p:sp>
        <p:nvSpPr>
          <p:cNvPr id="263" name="Shape 263"/>
          <p:cNvSpPr/>
          <p:nvPr/>
        </p:nvSpPr>
        <p:spPr>
          <a:xfrm>
            <a:off x="8558565" y="2737905"/>
            <a:ext cx="1343233" cy="6101132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b="1" sz="3200"/>
            </a:lvl1pPr>
          </a:lstStyle>
          <a:p>
            <a:pPr/>
            <a:r>
              <a:t>TopicA</a:t>
            </a:r>
          </a:p>
        </p:txBody>
      </p:sp>
      <p:sp>
        <p:nvSpPr>
          <p:cNvPr id="264" name="Shape 264"/>
          <p:cNvSpPr/>
          <p:nvPr/>
        </p:nvSpPr>
        <p:spPr>
          <a:xfrm>
            <a:off x="8558565" y="3975626"/>
            <a:ext cx="1343233" cy="4878036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b="1" sz="3200"/>
            </a:lvl1pPr>
          </a:lstStyle>
          <a:p>
            <a:pPr/>
            <a:r>
              <a:t>P0</a:t>
            </a:r>
          </a:p>
        </p:txBody>
      </p:sp>
      <p:sp>
        <p:nvSpPr>
          <p:cNvPr id="265" name="Shape 265"/>
          <p:cNvSpPr/>
          <p:nvPr/>
        </p:nvSpPr>
        <p:spPr>
          <a:xfrm>
            <a:off x="434851" y="5996194"/>
            <a:ext cx="2716159" cy="836901"/>
          </a:xfrm>
          <a:prstGeom prst="roundRect">
            <a:avLst>
              <a:gd name="adj" fmla="val 45571"/>
            </a:avLst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lvl1pPr>
          </a:lstStyle>
          <a:p>
            <a:pPr/>
            <a:r>
              <a:t>Productor</a:t>
            </a:r>
          </a:p>
        </p:txBody>
      </p:sp>
      <p:sp>
        <p:nvSpPr>
          <p:cNvPr id="266" name="Shape 266"/>
          <p:cNvSpPr/>
          <p:nvPr/>
        </p:nvSpPr>
        <p:spPr>
          <a:xfrm>
            <a:off x="3340231" y="6254331"/>
            <a:ext cx="4882183" cy="575691"/>
          </a:xfrm>
          <a:prstGeom prst="rightArrow">
            <a:avLst>
              <a:gd name="adj1" fmla="val 15929"/>
              <a:gd name="adj2" fmla="val 53439"/>
            </a:avLst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pPr>
          </a:p>
        </p:txBody>
      </p:sp>
      <p:sp>
        <p:nvSpPr>
          <p:cNvPr id="267" name="Shape 267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