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 Juan López</a:t>
            </a:r>
          </a:p>
        </p:txBody>
      </p:sp>
      <p:sp>
        <p:nvSpPr>
          <p:cNvPr id="108" name="Shape 108"/>
          <p:cNvSpPr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“Escribir una cita aquí” </a:t>
            </a:r>
          </a:p>
        </p:txBody>
      </p:sp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Shape 27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Shape 28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Shape 29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Shape 30"/>
          <p:cNvSpPr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Shape 31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Shape 32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Texto del título</a:t>
            </a:r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4" name="Shape 3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2" name="Shape 4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Shape 51"/>
          <p:cNvSpPr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Shape 52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Shape 53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Texto del título</a:t>
            </a:r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Shape 8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81" name="Shape 81"/>
          <p:cNvSpPr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2" name="Shape 8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0" name="Shape 9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Shape 98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Shape 99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hape 10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5.tif"/><Relationship Id="rId4" Type="http://schemas.openxmlformats.org/officeDocument/2006/relationships/image" Target="../media/image2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4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Relationship Id="rId3" Type="http://schemas.openxmlformats.org/officeDocument/2006/relationships/image" Target="../media/image3.tif"/><Relationship Id="rId4" Type="http://schemas.openxmlformats.org/officeDocument/2006/relationships/image" Target="../media/image6.tif"/><Relationship Id="rId5" Type="http://schemas.openxmlformats.org/officeDocument/2006/relationships/image" Target="../media/image7.tif"/><Relationship Id="rId6" Type="http://schemas.openxmlformats.org/officeDocument/2006/relationships/image" Target="../media/image8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5600">
                <a:solidFill>
                  <a:schemeClr val="accent5">
                    <a:hueOff val="-375889"/>
                    <a:satOff val="-9195"/>
                    <a:lumOff val="-14901"/>
                  </a:schemeClr>
                </a:solidFill>
              </a:defRPr>
            </a:lvl1pPr>
          </a:lstStyle>
          <a:p>
            <a:pPr/>
            <a:r>
              <a:t>Zookeeper &amp; Kafka Broker</a:t>
            </a:r>
          </a:p>
        </p:txBody>
      </p:sp>
      <p:sp>
        <p:nvSpPr>
          <p:cNvPr id="134" name="Shape 134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Andrés Gómez Ferrer</a:t>
            </a:r>
          </a:p>
        </p:txBody>
      </p:sp>
      <p:sp>
        <p:nvSpPr>
          <p:cNvPr id="135" name="Shape 135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  <p:pic>
        <p:nvPicPr>
          <p:cNvPr id="247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hape 248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71785" y="4204389"/>
            <a:ext cx="5299445" cy="294502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3570" y="3390900"/>
            <a:ext cx="3822701" cy="457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ZooKeeper</a:t>
            </a:r>
          </a:p>
        </p:txBody>
      </p:sp>
      <p:pic>
        <p:nvPicPr>
          <p:cNvPr id="138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Shape 139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0" name="Shape 140"/>
          <p:cNvSpPr/>
          <p:nvPr>
            <p:ph type="body" sz="half" idx="1"/>
          </p:nvPr>
        </p:nvSpPr>
        <p:spPr>
          <a:xfrm>
            <a:off x="4828189" y="2362200"/>
            <a:ext cx="7378442" cy="6212502"/>
          </a:xfrm>
          <a:prstGeom prst="rect">
            <a:avLst/>
          </a:prstGeom>
        </p:spPr>
        <p:txBody>
          <a:bodyPr/>
          <a:lstStyle/>
          <a:p>
            <a:pPr/>
            <a:r>
              <a:t>ZooKeeper servicio de coordinación centralizada para aplicaciones distribuidas.</a:t>
            </a:r>
          </a:p>
          <a:p>
            <a:pPr/>
            <a:r>
              <a:t>Soluciona problemas como:</a:t>
            </a:r>
          </a:p>
          <a:p>
            <a:pPr lvl="2" marL="1318330" indent="-378530">
              <a:spcBef>
                <a:spcPts val="500"/>
              </a:spcBef>
              <a:buClrTx/>
              <a:buSzPct val="75000"/>
              <a:buFontTx/>
              <a:buChar char="•"/>
              <a:defRPr sz="2900"/>
            </a:pPr>
            <a:r>
              <a:t>Almacenamiento de configuración.</a:t>
            </a:r>
          </a:p>
          <a:p>
            <a:pPr lvl="2" marL="1318330" indent="-378530">
              <a:spcBef>
                <a:spcPts val="500"/>
              </a:spcBef>
              <a:buClrTx/>
              <a:buSzPct val="75000"/>
              <a:buFontTx/>
              <a:buChar char="•"/>
              <a:defRPr sz="2900"/>
            </a:pPr>
            <a:r>
              <a:t>Bloqueos distribuidos.</a:t>
            </a:r>
          </a:p>
          <a:p>
            <a:pPr lvl="2" marL="1318330" indent="-378530">
              <a:spcBef>
                <a:spcPts val="500"/>
              </a:spcBef>
              <a:buClrTx/>
              <a:buSzPct val="75000"/>
              <a:buFontTx/>
              <a:buChar char="•"/>
              <a:defRPr sz="2900"/>
            </a:pPr>
            <a:r>
              <a:t>Elección de líder.</a:t>
            </a:r>
          </a:p>
        </p:txBody>
      </p:sp>
      <p:pic>
        <p:nvPicPr>
          <p:cNvPr id="141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8746" y="3094594"/>
            <a:ext cx="3822701" cy="457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71471" y="7514969"/>
            <a:ext cx="2937252" cy="7442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ZooKeeper I</a:t>
            </a:r>
          </a:p>
        </p:txBody>
      </p:sp>
      <p:pic>
        <p:nvPicPr>
          <p:cNvPr id="145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7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3487" y="4121599"/>
            <a:ext cx="5301207" cy="3034402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48" name="Shape 148"/>
          <p:cNvSpPr/>
          <p:nvPr>
            <p:ph type="body" sz="half" idx="1"/>
          </p:nvPr>
        </p:nvSpPr>
        <p:spPr>
          <a:xfrm>
            <a:off x="612052" y="2545121"/>
            <a:ext cx="6244261" cy="6187358"/>
          </a:xfrm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2200"/>
              </a:spcBef>
              <a:defRPr sz="3420"/>
            </a:pPr>
            <a:r>
              <a:t>Proporciona una estructura similar a la que se encuentra en un sistemas de ficheros. 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Cada elemento de la estructura es conocido como </a:t>
            </a:r>
            <a:r>
              <a:rPr b="1"/>
              <a:t>ZNode</a:t>
            </a:r>
            <a:r>
              <a:t>.</a:t>
            </a:r>
          </a:p>
          <a:p>
            <a:pPr marL="446404" indent="-446404" defTabSz="554990">
              <a:spcBef>
                <a:spcPts val="2200"/>
              </a:spcBef>
              <a:defRPr sz="3420"/>
            </a:pPr>
            <a:r>
              <a:t>Los ZNodes pueden contener información en su interior. Por ejemplo un JSON String.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ZooKeeper II</a:t>
            </a:r>
          </a:p>
        </p:txBody>
      </p:sp>
      <p:pic>
        <p:nvPicPr>
          <p:cNvPr id="151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Shape 152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5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7480" y="5901604"/>
            <a:ext cx="8909840" cy="2747201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  <p:sp>
        <p:nvSpPr>
          <p:cNvPr id="154" name="Shape 154"/>
          <p:cNvSpPr/>
          <p:nvPr>
            <p:ph type="body" sz="half" idx="1"/>
          </p:nvPr>
        </p:nvSpPr>
        <p:spPr>
          <a:xfrm>
            <a:off x="798169" y="2568674"/>
            <a:ext cx="11774909" cy="3141257"/>
          </a:xfrm>
          <a:prstGeom prst="rect">
            <a:avLst/>
          </a:prstGeom>
        </p:spPr>
        <p:txBody>
          <a:bodyPr/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t>El servicio esta formado por distintos nodos cada uno con un servidor.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t>Uno de los servidores actúa como leader. Encargado de la coordinación interna.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t>Siempre tiene que existir </a:t>
            </a:r>
            <a:r>
              <a:rPr b="1"/>
              <a:t>Quórum, </a:t>
            </a:r>
            <a:r>
              <a:t>para validar las escrituras.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</a:t>
            </a:r>
          </a:p>
        </p:txBody>
      </p:sp>
      <p:pic>
        <p:nvPicPr>
          <p:cNvPr id="15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766" y="2545270"/>
            <a:ext cx="5299445" cy="2945023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body" sz="half" idx="1"/>
          </p:nvPr>
        </p:nvSpPr>
        <p:spPr>
          <a:xfrm>
            <a:off x="6907186" y="2842267"/>
            <a:ext cx="5299445" cy="6212502"/>
          </a:xfrm>
          <a:prstGeom prst="rect">
            <a:avLst/>
          </a:prstGeom>
        </p:spPr>
        <p:txBody>
          <a:bodyPr/>
          <a:lstStyle/>
          <a:p>
            <a:pPr marL="432308" indent="-432308" defTabSz="537463">
              <a:spcBef>
                <a:spcPts val="2200"/>
              </a:spcBef>
              <a:defRPr sz="3312"/>
            </a:pPr>
            <a:r>
              <a:t>Sistema distribuido de paso de mensajes.</a:t>
            </a:r>
          </a:p>
          <a:p>
            <a:pPr marL="432308" indent="-432308" defTabSz="537463">
              <a:spcBef>
                <a:spcPts val="2200"/>
              </a:spcBef>
              <a:defRPr sz="3312"/>
            </a:pPr>
            <a:r>
              <a:t>Desarrollado por LinkedIn y adoptado por la fundación Apache.</a:t>
            </a:r>
          </a:p>
          <a:p>
            <a:pPr marL="432308" indent="-432308" defTabSz="537463">
              <a:spcBef>
                <a:spcPts val="2200"/>
              </a:spcBef>
              <a:defRPr sz="3312"/>
            </a:pPr>
            <a:r>
              <a:t>Desarrolladores de Kafka fundan una empresa llamada Confluent,  especializada en Kafka.</a:t>
            </a:r>
          </a:p>
        </p:txBody>
      </p:sp>
      <p:pic>
        <p:nvPicPr>
          <p:cNvPr id="159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2718" y="6598424"/>
            <a:ext cx="2937252" cy="744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tiff"/>
          <p:cNvPicPr>
            <a:picLocks noChangeAspect="1"/>
          </p:cNvPicPr>
          <p:nvPr/>
        </p:nvPicPr>
        <p:blipFill>
          <a:blip r:embed="rId4">
            <a:extLst/>
          </a:blip>
          <a:srcRect l="10351" t="0" r="14509" b="38229"/>
          <a:stretch>
            <a:fillRect/>
          </a:stretch>
        </p:blipFill>
        <p:spPr>
          <a:xfrm>
            <a:off x="3395266" y="7620448"/>
            <a:ext cx="2937069" cy="911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asted-image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491050" y="5576399"/>
            <a:ext cx="2745309" cy="744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pasted-image.tiff"/>
          <p:cNvPicPr>
            <a:picLocks noChangeAspect="1"/>
          </p:cNvPicPr>
          <p:nvPr/>
        </p:nvPicPr>
        <p:blipFill>
          <a:blip r:embed="rId6">
            <a:extLst/>
          </a:blip>
          <a:srcRect l="8461" t="20824" r="11538" b="9243"/>
          <a:stretch>
            <a:fillRect/>
          </a:stretch>
        </p:blipFill>
        <p:spPr>
          <a:xfrm>
            <a:off x="11092901" y="869803"/>
            <a:ext cx="1524001" cy="1003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8" fill="norm" stroke="1" extrusionOk="0">
                <a:moveTo>
                  <a:pt x="10867" y="0"/>
                </a:moveTo>
                <a:cubicBezTo>
                  <a:pt x="10706" y="1"/>
                  <a:pt x="10498" y="31"/>
                  <a:pt x="10232" y="85"/>
                </a:cubicBezTo>
                <a:cubicBezTo>
                  <a:pt x="9391" y="256"/>
                  <a:pt x="9365" y="296"/>
                  <a:pt x="9304" y="1560"/>
                </a:cubicBezTo>
                <a:lnTo>
                  <a:pt x="9242" y="2857"/>
                </a:lnTo>
                <a:lnTo>
                  <a:pt x="7037" y="3300"/>
                </a:lnTo>
                <a:lnTo>
                  <a:pt x="4838" y="3744"/>
                </a:lnTo>
                <a:lnTo>
                  <a:pt x="4860" y="5510"/>
                </a:lnTo>
                <a:lnTo>
                  <a:pt x="4883" y="7267"/>
                </a:lnTo>
                <a:lnTo>
                  <a:pt x="3324" y="7420"/>
                </a:lnTo>
                <a:cubicBezTo>
                  <a:pt x="2053" y="7548"/>
                  <a:pt x="1603" y="7746"/>
                  <a:pt x="883" y="8486"/>
                </a:cubicBezTo>
                <a:cubicBezTo>
                  <a:pt x="398" y="8985"/>
                  <a:pt x="0" y="9491"/>
                  <a:pt x="0" y="9612"/>
                </a:cubicBezTo>
                <a:cubicBezTo>
                  <a:pt x="0" y="9733"/>
                  <a:pt x="460" y="10283"/>
                  <a:pt x="1018" y="10832"/>
                </a:cubicBezTo>
                <a:cubicBezTo>
                  <a:pt x="1959" y="11756"/>
                  <a:pt x="2163" y="11830"/>
                  <a:pt x="3825" y="11830"/>
                </a:cubicBezTo>
                <a:cubicBezTo>
                  <a:pt x="5559" y="11830"/>
                  <a:pt x="5626" y="11859"/>
                  <a:pt x="5822" y="12640"/>
                </a:cubicBezTo>
                <a:cubicBezTo>
                  <a:pt x="5933" y="13084"/>
                  <a:pt x="6024" y="14071"/>
                  <a:pt x="6024" y="14832"/>
                </a:cubicBezTo>
                <a:lnTo>
                  <a:pt x="6024" y="16214"/>
                </a:lnTo>
                <a:lnTo>
                  <a:pt x="7942" y="16299"/>
                </a:lnTo>
                <a:lnTo>
                  <a:pt x="9866" y="16393"/>
                </a:lnTo>
                <a:lnTo>
                  <a:pt x="9934" y="17433"/>
                </a:lnTo>
                <a:cubicBezTo>
                  <a:pt x="9970" y="18007"/>
                  <a:pt x="9884" y="18686"/>
                  <a:pt x="9748" y="18935"/>
                </a:cubicBezTo>
                <a:cubicBezTo>
                  <a:pt x="9556" y="19285"/>
                  <a:pt x="9564" y="19496"/>
                  <a:pt x="9771" y="19873"/>
                </a:cubicBezTo>
                <a:cubicBezTo>
                  <a:pt x="9972" y="20240"/>
                  <a:pt x="9975" y="20441"/>
                  <a:pt x="9793" y="20717"/>
                </a:cubicBezTo>
                <a:cubicBezTo>
                  <a:pt x="9661" y="20918"/>
                  <a:pt x="9551" y="21201"/>
                  <a:pt x="9551" y="21348"/>
                </a:cubicBezTo>
                <a:cubicBezTo>
                  <a:pt x="9551" y="21496"/>
                  <a:pt x="10347" y="21594"/>
                  <a:pt x="11317" y="21562"/>
                </a:cubicBezTo>
                <a:cubicBezTo>
                  <a:pt x="12954" y="21507"/>
                  <a:pt x="13400" y="21285"/>
                  <a:pt x="12876" y="20794"/>
                </a:cubicBezTo>
                <a:cubicBezTo>
                  <a:pt x="12760" y="20685"/>
                  <a:pt x="12717" y="20459"/>
                  <a:pt x="12786" y="20291"/>
                </a:cubicBezTo>
                <a:cubicBezTo>
                  <a:pt x="12854" y="20122"/>
                  <a:pt x="12760" y="19633"/>
                  <a:pt x="12572" y="19199"/>
                </a:cubicBezTo>
                <a:cubicBezTo>
                  <a:pt x="12367" y="18726"/>
                  <a:pt x="12258" y="17943"/>
                  <a:pt x="12296" y="17246"/>
                </a:cubicBezTo>
                <a:lnTo>
                  <a:pt x="12358" y="16077"/>
                </a:lnTo>
                <a:lnTo>
                  <a:pt x="13809" y="15881"/>
                </a:lnTo>
                <a:cubicBezTo>
                  <a:pt x="14609" y="15773"/>
                  <a:pt x="16232" y="15664"/>
                  <a:pt x="17409" y="15642"/>
                </a:cubicBezTo>
                <a:cubicBezTo>
                  <a:pt x="19453" y="15605"/>
                  <a:pt x="19597" y="15556"/>
                  <a:pt x="20576" y="14585"/>
                </a:cubicBezTo>
                <a:cubicBezTo>
                  <a:pt x="21141" y="14025"/>
                  <a:pt x="21600" y="13491"/>
                  <a:pt x="21600" y="13391"/>
                </a:cubicBezTo>
                <a:cubicBezTo>
                  <a:pt x="21600" y="13290"/>
                  <a:pt x="21202" y="12857"/>
                  <a:pt x="20717" y="12435"/>
                </a:cubicBezTo>
                <a:cubicBezTo>
                  <a:pt x="19957" y="11776"/>
                  <a:pt x="19488" y="11650"/>
                  <a:pt x="17342" y="11514"/>
                </a:cubicBezTo>
                <a:lnTo>
                  <a:pt x="14850" y="11361"/>
                </a:lnTo>
                <a:lnTo>
                  <a:pt x="14788" y="9271"/>
                </a:lnTo>
                <a:cubicBezTo>
                  <a:pt x="14736" y="7466"/>
                  <a:pt x="14667" y="7157"/>
                  <a:pt x="14299" y="7011"/>
                </a:cubicBezTo>
                <a:cubicBezTo>
                  <a:pt x="13498" y="6693"/>
                  <a:pt x="14116" y="6239"/>
                  <a:pt x="15649" y="6021"/>
                </a:cubicBezTo>
                <a:cubicBezTo>
                  <a:pt x="17925" y="5698"/>
                  <a:pt x="18564" y="5407"/>
                  <a:pt x="19502" y="4264"/>
                </a:cubicBezTo>
                <a:cubicBezTo>
                  <a:pt x="19970" y="3694"/>
                  <a:pt x="20351" y="3126"/>
                  <a:pt x="20351" y="3002"/>
                </a:cubicBezTo>
                <a:cubicBezTo>
                  <a:pt x="20351" y="2878"/>
                  <a:pt x="19829" y="2450"/>
                  <a:pt x="19187" y="2055"/>
                </a:cubicBezTo>
                <a:lnTo>
                  <a:pt x="18022" y="1339"/>
                </a:lnTo>
                <a:lnTo>
                  <a:pt x="14946" y="1902"/>
                </a:lnTo>
                <a:cubicBezTo>
                  <a:pt x="13254" y="2208"/>
                  <a:pt x="11766" y="2357"/>
                  <a:pt x="11644" y="2243"/>
                </a:cubicBezTo>
                <a:cubicBezTo>
                  <a:pt x="11521" y="2128"/>
                  <a:pt x="11424" y="1633"/>
                  <a:pt x="11424" y="1134"/>
                </a:cubicBezTo>
                <a:cubicBezTo>
                  <a:pt x="11424" y="276"/>
                  <a:pt x="11352" y="-6"/>
                  <a:pt x="10867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3" name="Shape 16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I</a:t>
            </a:r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508000" y="2628900"/>
            <a:ext cx="11988800" cy="1219200"/>
          </a:xfrm>
          <a:prstGeom prst="rect">
            <a:avLst/>
          </a:prstGeom>
        </p:spPr>
        <p:txBody>
          <a:bodyPr/>
          <a:lstStyle/>
          <a:p>
            <a:pPr/>
            <a:r>
              <a:t>Existen productores y consumidores.</a:t>
            </a:r>
          </a:p>
        </p:txBody>
      </p:sp>
      <p:sp>
        <p:nvSpPr>
          <p:cNvPr id="167" name="Shape 167"/>
          <p:cNvSpPr/>
          <p:nvPr/>
        </p:nvSpPr>
        <p:spPr>
          <a:xfrm>
            <a:off x="4761549" y="4470400"/>
            <a:ext cx="2836565" cy="771792"/>
          </a:xfrm>
          <a:prstGeom prst="rect">
            <a:avLst/>
          </a:prstGeom>
          <a:ln w="50800">
            <a:solidFill>
              <a:schemeClr val="accent5">
                <a:hueOff val="-375889"/>
                <a:satOff val="-9195"/>
                <a:lumOff val="-1490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8" name="Shape 168"/>
          <p:cNvSpPr/>
          <p:nvPr/>
        </p:nvSpPr>
        <p:spPr>
          <a:xfrm>
            <a:off x="4761549" y="5848350"/>
            <a:ext cx="2836565" cy="771792"/>
          </a:xfrm>
          <a:prstGeom prst="rect">
            <a:avLst/>
          </a:prstGeom>
          <a:ln w="508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69" name="Shape 169"/>
          <p:cNvSpPr/>
          <p:nvPr/>
        </p:nvSpPr>
        <p:spPr>
          <a:xfrm>
            <a:off x="4761549" y="7226300"/>
            <a:ext cx="2836565" cy="771792"/>
          </a:xfrm>
          <a:prstGeom prst="rect">
            <a:avLst/>
          </a:prstGeom>
          <a:ln w="50800">
            <a:solidFill>
              <a:schemeClr val="accent3">
                <a:hueOff val="708446"/>
                <a:satOff val="-4821"/>
                <a:lumOff val="-14251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0" name="Shape 170"/>
          <p:cNvSpPr/>
          <p:nvPr/>
        </p:nvSpPr>
        <p:spPr>
          <a:xfrm>
            <a:off x="1318467" y="4664255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A</a:t>
            </a:r>
          </a:p>
        </p:txBody>
      </p:sp>
      <p:sp>
        <p:nvSpPr>
          <p:cNvPr id="171" name="Shape 171"/>
          <p:cNvSpPr/>
          <p:nvPr/>
        </p:nvSpPr>
        <p:spPr>
          <a:xfrm>
            <a:off x="1318467" y="7032445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B</a:t>
            </a:r>
          </a:p>
        </p:txBody>
      </p:sp>
      <p:sp>
        <p:nvSpPr>
          <p:cNvPr id="172" name="Shape 172"/>
          <p:cNvSpPr/>
          <p:nvPr/>
        </p:nvSpPr>
        <p:spPr>
          <a:xfrm>
            <a:off x="10121151" y="4664254"/>
            <a:ext cx="920045" cy="771793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C</a:t>
            </a:r>
          </a:p>
        </p:txBody>
      </p:sp>
      <p:sp>
        <p:nvSpPr>
          <p:cNvPr id="173" name="Shape 173"/>
          <p:cNvSpPr/>
          <p:nvPr/>
        </p:nvSpPr>
        <p:spPr>
          <a:xfrm>
            <a:off x="10121151" y="7032445"/>
            <a:ext cx="920045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D</a:t>
            </a:r>
          </a:p>
        </p:txBody>
      </p:sp>
      <p:sp>
        <p:nvSpPr>
          <p:cNvPr id="174" name="Shape 174"/>
          <p:cNvSpPr/>
          <p:nvPr/>
        </p:nvSpPr>
        <p:spPr>
          <a:xfrm>
            <a:off x="7820500" y="5050150"/>
            <a:ext cx="2078264" cy="1"/>
          </a:xfrm>
          <a:prstGeom prst="line">
            <a:avLst/>
          </a:prstGeom>
          <a:ln w="25400">
            <a:solidFill>
              <a:schemeClr val="accent5">
                <a:hueOff val="-375889"/>
                <a:satOff val="-9195"/>
                <a:lumOff val="-1490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5" name="Shape 175"/>
          <p:cNvSpPr/>
          <p:nvPr/>
        </p:nvSpPr>
        <p:spPr>
          <a:xfrm>
            <a:off x="2460899" y="5050150"/>
            <a:ext cx="2078264" cy="126467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6" name="Shape 176"/>
          <p:cNvSpPr/>
          <p:nvPr/>
        </p:nvSpPr>
        <p:spPr>
          <a:xfrm flipV="1">
            <a:off x="2468418" y="6530230"/>
            <a:ext cx="2061742" cy="778905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7" name="Shape 177"/>
          <p:cNvSpPr/>
          <p:nvPr/>
        </p:nvSpPr>
        <p:spPr>
          <a:xfrm>
            <a:off x="2465232" y="7651198"/>
            <a:ext cx="2062996" cy="1"/>
          </a:xfrm>
          <a:prstGeom prst="line">
            <a:avLst/>
          </a:prstGeom>
          <a:ln w="25400">
            <a:solidFill>
              <a:schemeClr val="accent3">
                <a:hueOff val="708446"/>
                <a:satOff val="-4821"/>
                <a:lumOff val="-1425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8" name="Shape 178"/>
          <p:cNvSpPr/>
          <p:nvPr/>
        </p:nvSpPr>
        <p:spPr>
          <a:xfrm>
            <a:off x="2587899" y="4847057"/>
            <a:ext cx="2078264" cy="1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79" name="Shape 179"/>
          <p:cNvSpPr/>
          <p:nvPr/>
        </p:nvSpPr>
        <p:spPr>
          <a:xfrm>
            <a:off x="7823802" y="6259977"/>
            <a:ext cx="2078263" cy="984177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0" name="Shape 180"/>
          <p:cNvSpPr/>
          <p:nvPr/>
        </p:nvSpPr>
        <p:spPr>
          <a:xfrm>
            <a:off x="7947500" y="7758944"/>
            <a:ext cx="1954565" cy="1"/>
          </a:xfrm>
          <a:prstGeom prst="line">
            <a:avLst/>
          </a:prstGeom>
          <a:ln w="25400">
            <a:solidFill>
              <a:schemeClr val="accent3">
                <a:hueOff val="708446"/>
                <a:satOff val="-4821"/>
                <a:lumOff val="-14251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1" name="Shape 181"/>
          <p:cNvSpPr/>
          <p:nvPr/>
        </p:nvSpPr>
        <p:spPr>
          <a:xfrm>
            <a:off x="5015549" y="4603879"/>
            <a:ext cx="402600" cy="545842"/>
          </a:xfrm>
          <a:prstGeom prst="rect">
            <a:avLst/>
          </a:prstGeom>
          <a:solidFill>
            <a:schemeClr val="accent5">
              <a:hueOff val="-375889"/>
              <a:satOff val="-9195"/>
              <a:lumOff val="-1490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2" name="Shape 182"/>
          <p:cNvSpPr/>
          <p:nvPr/>
        </p:nvSpPr>
        <p:spPr>
          <a:xfrm>
            <a:off x="5780235" y="4603879"/>
            <a:ext cx="402600" cy="545842"/>
          </a:xfrm>
          <a:prstGeom prst="rect">
            <a:avLst/>
          </a:prstGeom>
          <a:solidFill>
            <a:schemeClr val="accent5">
              <a:hueOff val="-375889"/>
              <a:satOff val="-9195"/>
              <a:lumOff val="-1490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3" name="Shape 183"/>
          <p:cNvSpPr/>
          <p:nvPr/>
        </p:nvSpPr>
        <p:spPr>
          <a:xfrm>
            <a:off x="6806718" y="4603879"/>
            <a:ext cx="402600" cy="545842"/>
          </a:xfrm>
          <a:prstGeom prst="rect">
            <a:avLst/>
          </a:prstGeom>
          <a:solidFill>
            <a:schemeClr val="accent5">
              <a:hueOff val="-375889"/>
              <a:satOff val="-9195"/>
              <a:lumOff val="-1490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4" name="Shape 184"/>
          <p:cNvSpPr/>
          <p:nvPr/>
        </p:nvSpPr>
        <p:spPr>
          <a:xfrm>
            <a:off x="5077378" y="5961325"/>
            <a:ext cx="402600" cy="54584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5" name="Shape 185"/>
          <p:cNvSpPr/>
          <p:nvPr/>
        </p:nvSpPr>
        <p:spPr>
          <a:xfrm>
            <a:off x="5842065" y="5961325"/>
            <a:ext cx="402599" cy="54584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6" name="Shape 186"/>
          <p:cNvSpPr/>
          <p:nvPr/>
        </p:nvSpPr>
        <p:spPr>
          <a:xfrm>
            <a:off x="6868548" y="5961325"/>
            <a:ext cx="402600" cy="545842"/>
          </a:xfrm>
          <a:prstGeom prst="rect">
            <a:avLst/>
          </a:prstGeom>
          <a:solidFill>
            <a:schemeClr val="accent1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7" name="Shape 187"/>
          <p:cNvSpPr/>
          <p:nvPr/>
        </p:nvSpPr>
        <p:spPr>
          <a:xfrm>
            <a:off x="5082947" y="7339275"/>
            <a:ext cx="402600" cy="545842"/>
          </a:xfrm>
          <a:prstGeom prst="rect">
            <a:avLst/>
          </a:prstGeom>
          <a:solidFill>
            <a:schemeClr val="accent3">
              <a:hueOff val="708446"/>
              <a:satOff val="-4821"/>
              <a:lumOff val="-1425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8" name="Shape 188"/>
          <p:cNvSpPr/>
          <p:nvPr/>
        </p:nvSpPr>
        <p:spPr>
          <a:xfrm>
            <a:off x="5847633" y="7339275"/>
            <a:ext cx="402600" cy="545842"/>
          </a:xfrm>
          <a:prstGeom prst="rect">
            <a:avLst/>
          </a:prstGeom>
          <a:solidFill>
            <a:schemeClr val="accent3">
              <a:hueOff val="708446"/>
              <a:satOff val="-4821"/>
              <a:lumOff val="-1425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89" name="Shape 189"/>
          <p:cNvSpPr/>
          <p:nvPr/>
        </p:nvSpPr>
        <p:spPr>
          <a:xfrm>
            <a:off x="6874116" y="7339275"/>
            <a:ext cx="402600" cy="545842"/>
          </a:xfrm>
          <a:prstGeom prst="rect">
            <a:avLst/>
          </a:prstGeom>
          <a:solidFill>
            <a:schemeClr val="accent3">
              <a:hueOff val="708446"/>
              <a:satOff val="-4821"/>
              <a:lumOff val="-14251"/>
            </a:schemeClr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190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8461" t="20824" r="11538" b="9243"/>
          <a:stretch>
            <a:fillRect/>
          </a:stretch>
        </p:blipFill>
        <p:spPr>
          <a:xfrm>
            <a:off x="11092901" y="869803"/>
            <a:ext cx="1524001" cy="1003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8" fill="norm" stroke="1" extrusionOk="0">
                <a:moveTo>
                  <a:pt x="10867" y="0"/>
                </a:moveTo>
                <a:cubicBezTo>
                  <a:pt x="10706" y="1"/>
                  <a:pt x="10498" y="31"/>
                  <a:pt x="10232" y="85"/>
                </a:cubicBezTo>
                <a:cubicBezTo>
                  <a:pt x="9391" y="256"/>
                  <a:pt x="9365" y="296"/>
                  <a:pt x="9304" y="1560"/>
                </a:cubicBezTo>
                <a:lnTo>
                  <a:pt x="9242" y="2857"/>
                </a:lnTo>
                <a:lnTo>
                  <a:pt x="7037" y="3300"/>
                </a:lnTo>
                <a:lnTo>
                  <a:pt x="4838" y="3744"/>
                </a:lnTo>
                <a:lnTo>
                  <a:pt x="4860" y="5510"/>
                </a:lnTo>
                <a:lnTo>
                  <a:pt x="4883" y="7267"/>
                </a:lnTo>
                <a:lnTo>
                  <a:pt x="3324" y="7420"/>
                </a:lnTo>
                <a:cubicBezTo>
                  <a:pt x="2053" y="7548"/>
                  <a:pt x="1603" y="7746"/>
                  <a:pt x="883" y="8486"/>
                </a:cubicBezTo>
                <a:cubicBezTo>
                  <a:pt x="398" y="8985"/>
                  <a:pt x="0" y="9491"/>
                  <a:pt x="0" y="9612"/>
                </a:cubicBezTo>
                <a:cubicBezTo>
                  <a:pt x="0" y="9733"/>
                  <a:pt x="460" y="10283"/>
                  <a:pt x="1018" y="10832"/>
                </a:cubicBezTo>
                <a:cubicBezTo>
                  <a:pt x="1959" y="11756"/>
                  <a:pt x="2163" y="11830"/>
                  <a:pt x="3825" y="11830"/>
                </a:cubicBezTo>
                <a:cubicBezTo>
                  <a:pt x="5559" y="11830"/>
                  <a:pt x="5626" y="11859"/>
                  <a:pt x="5822" y="12640"/>
                </a:cubicBezTo>
                <a:cubicBezTo>
                  <a:pt x="5933" y="13084"/>
                  <a:pt x="6024" y="14071"/>
                  <a:pt x="6024" y="14832"/>
                </a:cubicBezTo>
                <a:lnTo>
                  <a:pt x="6024" y="16214"/>
                </a:lnTo>
                <a:lnTo>
                  <a:pt x="7942" y="16299"/>
                </a:lnTo>
                <a:lnTo>
                  <a:pt x="9866" y="16393"/>
                </a:lnTo>
                <a:lnTo>
                  <a:pt x="9934" y="17433"/>
                </a:lnTo>
                <a:cubicBezTo>
                  <a:pt x="9970" y="18007"/>
                  <a:pt x="9884" y="18686"/>
                  <a:pt x="9748" y="18935"/>
                </a:cubicBezTo>
                <a:cubicBezTo>
                  <a:pt x="9556" y="19285"/>
                  <a:pt x="9564" y="19496"/>
                  <a:pt x="9771" y="19873"/>
                </a:cubicBezTo>
                <a:cubicBezTo>
                  <a:pt x="9972" y="20240"/>
                  <a:pt x="9975" y="20441"/>
                  <a:pt x="9793" y="20717"/>
                </a:cubicBezTo>
                <a:cubicBezTo>
                  <a:pt x="9661" y="20918"/>
                  <a:pt x="9551" y="21201"/>
                  <a:pt x="9551" y="21348"/>
                </a:cubicBezTo>
                <a:cubicBezTo>
                  <a:pt x="9551" y="21496"/>
                  <a:pt x="10347" y="21594"/>
                  <a:pt x="11317" y="21562"/>
                </a:cubicBezTo>
                <a:cubicBezTo>
                  <a:pt x="12954" y="21507"/>
                  <a:pt x="13400" y="21285"/>
                  <a:pt x="12876" y="20794"/>
                </a:cubicBezTo>
                <a:cubicBezTo>
                  <a:pt x="12760" y="20685"/>
                  <a:pt x="12717" y="20459"/>
                  <a:pt x="12786" y="20291"/>
                </a:cubicBezTo>
                <a:cubicBezTo>
                  <a:pt x="12854" y="20122"/>
                  <a:pt x="12760" y="19633"/>
                  <a:pt x="12572" y="19199"/>
                </a:cubicBezTo>
                <a:cubicBezTo>
                  <a:pt x="12367" y="18726"/>
                  <a:pt x="12258" y="17943"/>
                  <a:pt x="12296" y="17246"/>
                </a:cubicBezTo>
                <a:lnTo>
                  <a:pt x="12358" y="16077"/>
                </a:lnTo>
                <a:lnTo>
                  <a:pt x="13809" y="15881"/>
                </a:lnTo>
                <a:cubicBezTo>
                  <a:pt x="14609" y="15773"/>
                  <a:pt x="16232" y="15664"/>
                  <a:pt x="17409" y="15642"/>
                </a:cubicBezTo>
                <a:cubicBezTo>
                  <a:pt x="19453" y="15605"/>
                  <a:pt x="19597" y="15556"/>
                  <a:pt x="20576" y="14585"/>
                </a:cubicBezTo>
                <a:cubicBezTo>
                  <a:pt x="21141" y="14025"/>
                  <a:pt x="21600" y="13491"/>
                  <a:pt x="21600" y="13391"/>
                </a:cubicBezTo>
                <a:cubicBezTo>
                  <a:pt x="21600" y="13290"/>
                  <a:pt x="21202" y="12857"/>
                  <a:pt x="20717" y="12435"/>
                </a:cubicBezTo>
                <a:cubicBezTo>
                  <a:pt x="19957" y="11776"/>
                  <a:pt x="19488" y="11650"/>
                  <a:pt x="17342" y="11514"/>
                </a:cubicBezTo>
                <a:lnTo>
                  <a:pt x="14850" y="11361"/>
                </a:lnTo>
                <a:lnTo>
                  <a:pt x="14788" y="9271"/>
                </a:lnTo>
                <a:cubicBezTo>
                  <a:pt x="14736" y="7466"/>
                  <a:pt x="14667" y="7157"/>
                  <a:pt x="14299" y="7011"/>
                </a:cubicBezTo>
                <a:cubicBezTo>
                  <a:pt x="13498" y="6693"/>
                  <a:pt x="14116" y="6239"/>
                  <a:pt x="15649" y="6021"/>
                </a:cubicBezTo>
                <a:cubicBezTo>
                  <a:pt x="17925" y="5698"/>
                  <a:pt x="18564" y="5407"/>
                  <a:pt x="19502" y="4264"/>
                </a:cubicBezTo>
                <a:cubicBezTo>
                  <a:pt x="19970" y="3694"/>
                  <a:pt x="20351" y="3126"/>
                  <a:pt x="20351" y="3002"/>
                </a:cubicBezTo>
                <a:cubicBezTo>
                  <a:pt x="20351" y="2878"/>
                  <a:pt x="19829" y="2450"/>
                  <a:pt x="19187" y="2055"/>
                </a:cubicBezTo>
                <a:lnTo>
                  <a:pt x="18022" y="1339"/>
                </a:lnTo>
                <a:lnTo>
                  <a:pt x="14946" y="1902"/>
                </a:lnTo>
                <a:cubicBezTo>
                  <a:pt x="13254" y="2208"/>
                  <a:pt x="11766" y="2357"/>
                  <a:pt x="11644" y="2243"/>
                </a:cubicBezTo>
                <a:cubicBezTo>
                  <a:pt x="11521" y="2128"/>
                  <a:pt x="11424" y="1633"/>
                  <a:pt x="11424" y="1134"/>
                </a:cubicBezTo>
                <a:cubicBezTo>
                  <a:pt x="11424" y="276"/>
                  <a:pt x="11352" y="-6"/>
                  <a:pt x="10867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1" name="Shape 19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II</a:t>
            </a:r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xfrm>
            <a:off x="508000" y="2628900"/>
            <a:ext cx="11988800" cy="979657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Modelo de colas</a:t>
            </a:r>
            <a:r>
              <a:t>: Los mensajes son repartidos.</a:t>
            </a:r>
          </a:p>
        </p:txBody>
      </p:sp>
      <p:sp>
        <p:nvSpPr>
          <p:cNvPr id="195" name="Shape 195"/>
          <p:cNvSpPr/>
          <p:nvPr/>
        </p:nvSpPr>
        <p:spPr>
          <a:xfrm>
            <a:off x="1768381" y="4120732"/>
            <a:ext cx="2836565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6" name="Shape 196"/>
          <p:cNvSpPr/>
          <p:nvPr/>
        </p:nvSpPr>
        <p:spPr>
          <a:xfrm>
            <a:off x="2045679" y="4233707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7" name="Shape 197"/>
          <p:cNvSpPr/>
          <p:nvPr/>
        </p:nvSpPr>
        <p:spPr>
          <a:xfrm>
            <a:off x="3042614" y="4233707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8" name="Shape 198"/>
          <p:cNvSpPr/>
          <p:nvPr/>
        </p:nvSpPr>
        <p:spPr>
          <a:xfrm>
            <a:off x="2544146" y="4233707"/>
            <a:ext cx="402600" cy="545842"/>
          </a:xfrm>
          <a:prstGeom prst="rect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199" name="Shape 199"/>
          <p:cNvSpPr/>
          <p:nvPr/>
        </p:nvSpPr>
        <p:spPr>
          <a:xfrm>
            <a:off x="4039550" y="4233707"/>
            <a:ext cx="402600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0" name="Shape 200"/>
          <p:cNvSpPr/>
          <p:nvPr/>
        </p:nvSpPr>
        <p:spPr>
          <a:xfrm>
            <a:off x="3780827" y="7329196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A</a:t>
            </a:r>
          </a:p>
        </p:txBody>
      </p:sp>
      <p:sp>
        <p:nvSpPr>
          <p:cNvPr id="201" name="Shape 201"/>
          <p:cNvSpPr/>
          <p:nvPr/>
        </p:nvSpPr>
        <p:spPr>
          <a:xfrm>
            <a:off x="6042377" y="7329196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B</a:t>
            </a:r>
          </a:p>
        </p:txBody>
      </p:sp>
      <p:sp>
        <p:nvSpPr>
          <p:cNvPr id="202" name="Shape 202"/>
          <p:cNvSpPr/>
          <p:nvPr/>
        </p:nvSpPr>
        <p:spPr>
          <a:xfrm>
            <a:off x="8303928" y="7329196"/>
            <a:ext cx="920045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C</a:t>
            </a:r>
          </a:p>
        </p:txBody>
      </p:sp>
      <p:sp>
        <p:nvSpPr>
          <p:cNvPr id="203" name="Shape 203"/>
          <p:cNvSpPr/>
          <p:nvPr/>
        </p:nvSpPr>
        <p:spPr>
          <a:xfrm>
            <a:off x="4868764" y="4947422"/>
            <a:ext cx="3273981" cy="201784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4" name="Shape 204"/>
          <p:cNvSpPr/>
          <p:nvPr/>
        </p:nvSpPr>
        <p:spPr>
          <a:xfrm>
            <a:off x="4167304" y="5229252"/>
            <a:ext cx="1" cy="176321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5" name="Shape 205"/>
          <p:cNvSpPr/>
          <p:nvPr/>
        </p:nvSpPr>
        <p:spPr>
          <a:xfrm>
            <a:off x="4566152" y="5233909"/>
            <a:ext cx="1600922" cy="2015903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6" name="Shape 206"/>
          <p:cNvSpPr/>
          <p:nvPr/>
        </p:nvSpPr>
        <p:spPr>
          <a:xfrm>
            <a:off x="7053078" y="5837939"/>
            <a:ext cx="402600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7" name="Shape 207"/>
          <p:cNvSpPr/>
          <p:nvPr/>
        </p:nvSpPr>
        <p:spPr>
          <a:xfrm>
            <a:off x="5433022" y="6118088"/>
            <a:ext cx="402600" cy="545841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8" name="Shape 208"/>
          <p:cNvSpPr/>
          <p:nvPr/>
        </p:nvSpPr>
        <p:spPr>
          <a:xfrm>
            <a:off x="4039550" y="5837939"/>
            <a:ext cx="402600" cy="545842"/>
          </a:xfrm>
          <a:prstGeom prst="rect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09" name="Shape 209"/>
          <p:cNvSpPr/>
          <p:nvPr/>
        </p:nvSpPr>
        <p:spPr>
          <a:xfrm>
            <a:off x="5593443" y="4979983"/>
            <a:ext cx="402599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210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8461" t="20824" r="11538" b="9243"/>
          <a:stretch>
            <a:fillRect/>
          </a:stretch>
        </p:blipFill>
        <p:spPr>
          <a:xfrm>
            <a:off x="11092901" y="869803"/>
            <a:ext cx="1524001" cy="1003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8" fill="norm" stroke="1" extrusionOk="0">
                <a:moveTo>
                  <a:pt x="10867" y="0"/>
                </a:moveTo>
                <a:cubicBezTo>
                  <a:pt x="10706" y="1"/>
                  <a:pt x="10498" y="31"/>
                  <a:pt x="10232" y="85"/>
                </a:cubicBezTo>
                <a:cubicBezTo>
                  <a:pt x="9391" y="256"/>
                  <a:pt x="9365" y="296"/>
                  <a:pt x="9304" y="1560"/>
                </a:cubicBezTo>
                <a:lnTo>
                  <a:pt x="9242" y="2857"/>
                </a:lnTo>
                <a:lnTo>
                  <a:pt x="7037" y="3300"/>
                </a:lnTo>
                <a:lnTo>
                  <a:pt x="4838" y="3744"/>
                </a:lnTo>
                <a:lnTo>
                  <a:pt x="4860" y="5510"/>
                </a:lnTo>
                <a:lnTo>
                  <a:pt x="4883" y="7267"/>
                </a:lnTo>
                <a:lnTo>
                  <a:pt x="3324" y="7420"/>
                </a:lnTo>
                <a:cubicBezTo>
                  <a:pt x="2053" y="7548"/>
                  <a:pt x="1603" y="7746"/>
                  <a:pt x="883" y="8486"/>
                </a:cubicBezTo>
                <a:cubicBezTo>
                  <a:pt x="398" y="8985"/>
                  <a:pt x="0" y="9491"/>
                  <a:pt x="0" y="9612"/>
                </a:cubicBezTo>
                <a:cubicBezTo>
                  <a:pt x="0" y="9733"/>
                  <a:pt x="460" y="10283"/>
                  <a:pt x="1018" y="10832"/>
                </a:cubicBezTo>
                <a:cubicBezTo>
                  <a:pt x="1959" y="11756"/>
                  <a:pt x="2163" y="11830"/>
                  <a:pt x="3825" y="11830"/>
                </a:cubicBezTo>
                <a:cubicBezTo>
                  <a:pt x="5559" y="11830"/>
                  <a:pt x="5626" y="11859"/>
                  <a:pt x="5822" y="12640"/>
                </a:cubicBezTo>
                <a:cubicBezTo>
                  <a:pt x="5933" y="13084"/>
                  <a:pt x="6024" y="14071"/>
                  <a:pt x="6024" y="14832"/>
                </a:cubicBezTo>
                <a:lnTo>
                  <a:pt x="6024" y="16214"/>
                </a:lnTo>
                <a:lnTo>
                  <a:pt x="7942" y="16299"/>
                </a:lnTo>
                <a:lnTo>
                  <a:pt x="9866" y="16393"/>
                </a:lnTo>
                <a:lnTo>
                  <a:pt x="9934" y="17433"/>
                </a:lnTo>
                <a:cubicBezTo>
                  <a:pt x="9970" y="18007"/>
                  <a:pt x="9884" y="18686"/>
                  <a:pt x="9748" y="18935"/>
                </a:cubicBezTo>
                <a:cubicBezTo>
                  <a:pt x="9556" y="19285"/>
                  <a:pt x="9564" y="19496"/>
                  <a:pt x="9771" y="19873"/>
                </a:cubicBezTo>
                <a:cubicBezTo>
                  <a:pt x="9972" y="20240"/>
                  <a:pt x="9975" y="20441"/>
                  <a:pt x="9793" y="20717"/>
                </a:cubicBezTo>
                <a:cubicBezTo>
                  <a:pt x="9661" y="20918"/>
                  <a:pt x="9551" y="21201"/>
                  <a:pt x="9551" y="21348"/>
                </a:cubicBezTo>
                <a:cubicBezTo>
                  <a:pt x="9551" y="21496"/>
                  <a:pt x="10347" y="21594"/>
                  <a:pt x="11317" y="21562"/>
                </a:cubicBezTo>
                <a:cubicBezTo>
                  <a:pt x="12954" y="21507"/>
                  <a:pt x="13400" y="21285"/>
                  <a:pt x="12876" y="20794"/>
                </a:cubicBezTo>
                <a:cubicBezTo>
                  <a:pt x="12760" y="20685"/>
                  <a:pt x="12717" y="20459"/>
                  <a:pt x="12786" y="20291"/>
                </a:cubicBezTo>
                <a:cubicBezTo>
                  <a:pt x="12854" y="20122"/>
                  <a:pt x="12760" y="19633"/>
                  <a:pt x="12572" y="19199"/>
                </a:cubicBezTo>
                <a:cubicBezTo>
                  <a:pt x="12367" y="18726"/>
                  <a:pt x="12258" y="17943"/>
                  <a:pt x="12296" y="17246"/>
                </a:cubicBezTo>
                <a:lnTo>
                  <a:pt x="12358" y="16077"/>
                </a:lnTo>
                <a:lnTo>
                  <a:pt x="13809" y="15881"/>
                </a:lnTo>
                <a:cubicBezTo>
                  <a:pt x="14609" y="15773"/>
                  <a:pt x="16232" y="15664"/>
                  <a:pt x="17409" y="15642"/>
                </a:cubicBezTo>
                <a:cubicBezTo>
                  <a:pt x="19453" y="15605"/>
                  <a:pt x="19597" y="15556"/>
                  <a:pt x="20576" y="14585"/>
                </a:cubicBezTo>
                <a:cubicBezTo>
                  <a:pt x="21141" y="14025"/>
                  <a:pt x="21600" y="13491"/>
                  <a:pt x="21600" y="13391"/>
                </a:cubicBezTo>
                <a:cubicBezTo>
                  <a:pt x="21600" y="13290"/>
                  <a:pt x="21202" y="12857"/>
                  <a:pt x="20717" y="12435"/>
                </a:cubicBezTo>
                <a:cubicBezTo>
                  <a:pt x="19957" y="11776"/>
                  <a:pt x="19488" y="11650"/>
                  <a:pt x="17342" y="11514"/>
                </a:cubicBezTo>
                <a:lnTo>
                  <a:pt x="14850" y="11361"/>
                </a:lnTo>
                <a:lnTo>
                  <a:pt x="14788" y="9271"/>
                </a:lnTo>
                <a:cubicBezTo>
                  <a:pt x="14736" y="7466"/>
                  <a:pt x="14667" y="7157"/>
                  <a:pt x="14299" y="7011"/>
                </a:cubicBezTo>
                <a:cubicBezTo>
                  <a:pt x="13498" y="6693"/>
                  <a:pt x="14116" y="6239"/>
                  <a:pt x="15649" y="6021"/>
                </a:cubicBezTo>
                <a:cubicBezTo>
                  <a:pt x="17925" y="5698"/>
                  <a:pt x="18564" y="5407"/>
                  <a:pt x="19502" y="4264"/>
                </a:cubicBezTo>
                <a:cubicBezTo>
                  <a:pt x="19970" y="3694"/>
                  <a:pt x="20351" y="3126"/>
                  <a:pt x="20351" y="3002"/>
                </a:cubicBezTo>
                <a:cubicBezTo>
                  <a:pt x="20351" y="2878"/>
                  <a:pt x="19829" y="2450"/>
                  <a:pt x="19187" y="2055"/>
                </a:cubicBezTo>
                <a:lnTo>
                  <a:pt x="18022" y="1339"/>
                </a:lnTo>
                <a:lnTo>
                  <a:pt x="14946" y="1902"/>
                </a:lnTo>
                <a:cubicBezTo>
                  <a:pt x="13254" y="2208"/>
                  <a:pt x="11766" y="2357"/>
                  <a:pt x="11644" y="2243"/>
                </a:cubicBezTo>
                <a:cubicBezTo>
                  <a:pt x="11521" y="2128"/>
                  <a:pt x="11424" y="1633"/>
                  <a:pt x="11424" y="1134"/>
                </a:cubicBezTo>
                <a:cubicBezTo>
                  <a:pt x="11424" y="276"/>
                  <a:pt x="11352" y="-6"/>
                  <a:pt x="10867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1" name="Shape 211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III</a:t>
            </a:r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xfrm>
            <a:off x="508000" y="2628900"/>
            <a:ext cx="11988800" cy="1549976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Modelo publicador/subscriptor</a:t>
            </a:r>
            <a:r>
              <a:t>: Los mensajes se difunden en broadcast.</a:t>
            </a:r>
          </a:p>
        </p:txBody>
      </p:sp>
      <p:sp>
        <p:nvSpPr>
          <p:cNvPr id="215" name="Shape 215"/>
          <p:cNvSpPr/>
          <p:nvPr/>
        </p:nvSpPr>
        <p:spPr>
          <a:xfrm>
            <a:off x="1768381" y="4120732"/>
            <a:ext cx="2836565" cy="771792"/>
          </a:xfrm>
          <a:prstGeom prst="rect">
            <a:avLst/>
          </a:prstGeom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6" name="Shape 216"/>
          <p:cNvSpPr/>
          <p:nvPr/>
        </p:nvSpPr>
        <p:spPr>
          <a:xfrm>
            <a:off x="2045679" y="4233707"/>
            <a:ext cx="402600" cy="545842"/>
          </a:xfrm>
          <a:prstGeom prst="rect">
            <a:avLst/>
          </a:prstGeom>
          <a:solidFill>
            <a:schemeClr val="accent6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7" name="Shape 217"/>
          <p:cNvSpPr/>
          <p:nvPr/>
        </p:nvSpPr>
        <p:spPr>
          <a:xfrm>
            <a:off x="3042614" y="4233707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8" name="Shape 218"/>
          <p:cNvSpPr/>
          <p:nvPr/>
        </p:nvSpPr>
        <p:spPr>
          <a:xfrm>
            <a:off x="2544146" y="4233707"/>
            <a:ext cx="402600" cy="545842"/>
          </a:xfrm>
          <a:prstGeom prst="rect">
            <a:avLst/>
          </a:prstGeom>
          <a:solidFill>
            <a:schemeClr val="accent5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19" name="Shape 219"/>
          <p:cNvSpPr/>
          <p:nvPr/>
        </p:nvSpPr>
        <p:spPr>
          <a:xfrm>
            <a:off x="4039550" y="4233707"/>
            <a:ext cx="402600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0" name="Shape 220"/>
          <p:cNvSpPr/>
          <p:nvPr/>
        </p:nvSpPr>
        <p:spPr>
          <a:xfrm>
            <a:off x="3780827" y="7329196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A</a:t>
            </a:r>
          </a:p>
        </p:txBody>
      </p:sp>
      <p:sp>
        <p:nvSpPr>
          <p:cNvPr id="221" name="Shape 221"/>
          <p:cNvSpPr/>
          <p:nvPr/>
        </p:nvSpPr>
        <p:spPr>
          <a:xfrm>
            <a:off x="6042377" y="7329196"/>
            <a:ext cx="920046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B</a:t>
            </a:r>
          </a:p>
        </p:txBody>
      </p:sp>
      <p:sp>
        <p:nvSpPr>
          <p:cNvPr id="222" name="Shape 222"/>
          <p:cNvSpPr/>
          <p:nvPr/>
        </p:nvSpPr>
        <p:spPr>
          <a:xfrm>
            <a:off x="8303928" y="7329196"/>
            <a:ext cx="920045" cy="771792"/>
          </a:xfrm>
          <a:prstGeom prst="roundRect">
            <a:avLst>
              <a:gd name="adj" fmla="val 30743"/>
            </a:avLst>
          </a:prstGeom>
          <a:ln w="25400">
            <a:solidFill>
              <a:srgbClr val="6663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200"/>
            </a:lvl1pPr>
          </a:lstStyle>
          <a:p>
            <a:pPr/>
            <a:r>
              <a:t>C</a:t>
            </a:r>
          </a:p>
        </p:txBody>
      </p:sp>
      <p:sp>
        <p:nvSpPr>
          <p:cNvPr id="223" name="Shape 223"/>
          <p:cNvSpPr/>
          <p:nvPr/>
        </p:nvSpPr>
        <p:spPr>
          <a:xfrm>
            <a:off x="4868764" y="4947422"/>
            <a:ext cx="3273981" cy="2017840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4" name="Shape 224"/>
          <p:cNvSpPr/>
          <p:nvPr/>
        </p:nvSpPr>
        <p:spPr>
          <a:xfrm>
            <a:off x="4167304" y="5229252"/>
            <a:ext cx="1" cy="1763215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5" name="Shape 225"/>
          <p:cNvSpPr/>
          <p:nvPr/>
        </p:nvSpPr>
        <p:spPr>
          <a:xfrm>
            <a:off x="4566152" y="5233909"/>
            <a:ext cx="1600922" cy="2015903"/>
          </a:xfrm>
          <a:prstGeom prst="line">
            <a:avLst/>
          </a:prstGeom>
          <a:ln w="25400">
            <a:solidFill>
              <a:srgbClr val="41414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6" name="Shape 226"/>
          <p:cNvSpPr/>
          <p:nvPr/>
        </p:nvSpPr>
        <p:spPr>
          <a:xfrm>
            <a:off x="4039550" y="6179125"/>
            <a:ext cx="402600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7" name="Shape 227"/>
          <p:cNvSpPr/>
          <p:nvPr/>
        </p:nvSpPr>
        <p:spPr>
          <a:xfrm>
            <a:off x="5641017" y="6424083"/>
            <a:ext cx="402600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8" name="Shape 228"/>
          <p:cNvSpPr/>
          <p:nvPr/>
        </p:nvSpPr>
        <p:spPr>
          <a:xfrm>
            <a:off x="7242485" y="6179125"/>
            <a:ext cx="402599" cy="545842"/>
          </a:xfrm>
          <a:prstGeom prst="rect">
            <a:avLst/>
          </a:prstGeom>
          <a:solidFill>
            <a:schemeClr val="accent4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29" name="Shape 229"/>
          <p:cNvSpPr/>
          <p:nvPr/>
        </p:nvSpPr>
        <p:spPr>
          <a:xfrm>
            <a:off x="4039550" y="5403979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0" name="Shape 230"/>
          <p:cNvSpPr/>
          <p:nvPr/>
        </p:nvSpPr>
        <p:spPr>
          <a:xfrm>
            <a:off x="5160341" y="5678015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sp>
        <p:nvSpPr>
          <p:cNvPr id="231" name="Shape 231"/>
          <p:cNvSpPr/>
          <p:nvPr/>
        </p:nvSpPr>
        <p:spPr>
          <a:xfrm>
            <a:off x="6281132" y="5474765"/>
            <a:ext cx="402600" cy="545842"/>
          </a:xfrm>
          <a:prstGeom prst="rect">
            <a:avLst/>
          </a:prstGeom>
          <a:solidFill>
            <a:schemeClr val="accent3"/>
          </a:solidFill>
          <a:ln w="25400">
            <a:solidFill>
              <a:srgbClr val="66635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</a:p>
        </p:txBody>
      </p:sp>
      <p:pic>
        <p:nvPicPr>
          <p:cNvPr id="232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8461" t="20824" r="11538" b="9243"/>
          <a:stretch>
            <a:fillRect/>
          </a:stretch>
        </p:blipFill>
        <p:spPr>
          <a:xfrm>
            <a:off x="11092901" y="869803"/>
            <a:ext cx="1524001" cy="1003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8" fill="norm" stroke="1" extrusionOk="0">
                <a:moveTo>
                  <a:pt x="10867" y="0"/>
                </a:moveTo>
                <a:cubicBezTo>
                  <a:pt x="10706" y="1"/>
                  <a:pt x="10498" y="31"/>
                  <a:pt x="10232" y="85"/>
                </a:cubicBezTo>
                <a:cubicBezTo>
                  <a:pt x="9391" y="256"/>
                  <a:pt x="9365" y="296"/>
                  <a:pt x="9304" y="1560"/>
                </a:cubicBezTo>
                <a:lnTo>
                  <a:pt x="9242" y="2857"/>
                </a:lnTo>
                <a:lnTo>
                  <a:pt x="7037" y="3300"/>
                </a:lnTo>
                <a:lnTo>
                  <a:pt x="4838" y="3744"/>
                </a:lnTo>
                <a:lnTo>
                  <a:pt x="4860" y="5510"/>
                </a:lnTo>
                <a:lnTo>
                  <a:pt x="4883" y="7267"/>
                </a:lnTo>
                <a:lnTo>
                  <a:pt x="3324" y="7420"/>
                </a:lnTo>
                <a:cubicBezTo>
                  <a:pt x="2053" y="7548"/>
                  <a:pt x="1603" y="7746"/>
                  <a:pt x="883" y="8486"/>
                </a:cubicBezTo>
                <a:cubicBezTo>
                  <a:pt x="398" y="8985"/>
                  <a:pt x="0" y="9491"/>
                  <a:pt x="0" y="9612"/>
                </a:cubicBezTo>
                <a:cubicBezTo>
                  <a:pt x="0" y="9733"/>
                  <a:pt x="460" y="10283"/>
                  <a:pt x="1018" y="10832"/>
                </a:cubicBezTo>
                <a:cubicBezTo>
                  <a:pt x="1959" y="11756"/>
                  <a:pt x="2163" y="11830"/>
                  <a:pt x="3825" y="11830"/>
                </a:cubicBezTo>
                <a:cubicBezTo>
                  <a:pt x="5559" y="11830"/>
                  <a:pt x="5626" y="11859"/>
                  <a:pt x="5822" y="12640"/>
                </a:cubicBezTo>
                <a:cubicBezTo>
                  <a:pt x="5933" y="13084"/>
                  <a:pt x="6024" y="14071"/>
                  <a:pt x="6024" y="14832"/>
                </a:cubicBezTo>
                <a:lnTo>
                  <a:pt x="6024" y="16214"/>
                </a:lnTo>
                <a:lnTo>
                  <a:pt x="7942" y="16299"/>
                </a:lnTo>
                <a:lnTo>
                  <a:pt x="9866" y="16393"/>
                </a:lnTo>
                <a:lnTo>
                  <a:pt x="9934" y="17433"/>
                </a:lnTo>
                <a:cubicBezTo>
                  <a:pt x="9970" y="18007"/>
                  <a:pt x="9884" y="18686"/>
                  <a:pt x="9748" y="18935"/>
                </a:cubicBezTo>
                <a:cubicBezTo>
                  <a:pt x="9556" y="19285"/>
                  <a:pt x="9564" y="19496"/>
                  <a:pt x="9771" y="19873"/>
                </a:cubicBezTo>
                <a:cubicBezTo>
                  <a:pt x="9972" y="20240"/>
                  <a:pt x="9975" y="20441"/>
                  <a:pt x="9793" y="20717"/>
                </a:cubicBezTo>
                <a:cubicBezTo>
                  <a:pt x="9661" y="20918"/>
                  <a:pt x="9551" y="21201"/>
                  <a:pt x="9551" y="21348"/>
                </a:cubicBezTo>
                <a:cubicBezTo>
                  <a:pt x="9551" y="21496"/>
                  <a:pt x="10347" y="21594"/>
                  <a:pt x="11317" y="21562"/>
                </a:cubicBezTo>
                <a:cubicBezTo>
                  <a:pt x="12954" y="21507"/>
                  <a:pt x="13400" y="21285"/>
                  <a:pt x="12876" y="20794"/>
                </a:cubicBezTo>
                <a:cubicBezTo>
                  <a:pt x="12760" y="20685"/>
                  <a:pt x="12717" y="20459"/>
                  <a:pt x="12786" y="20291"/>
                </a:cubicBezTo>
                <a:cubicBezTo>
                  <a:pt x="12854" y="20122"/>
                  <a:pt x="12760" y="19633"/>
                  <a:pt x="12572" y="19199"/>
                </a:cubicBezTo>
                <a:cubicBezTo>
                  <a:pt x="12367" y="18726"/>
                  <a:pt x="12258" y="17943"/>
                  <a:pt x="12296" y="17246"/>
                </a:cubicBezTo>
                <a:lnTo>
                  <a:pt x="12358" y="16077"/>
                </a:lnTo>
                <a:lnTo>
                  <a:pt x="13809" y="15881"/>
                </a:lnTo>
                <a:cubicBezTo>
                  <a:pt x="14609" y="15773"/>
                  <a:pt x="16232" y="15664"/>
                  <a:pt x="17409" y="15642"/>
                </a:cubicBezTo>
                <a:cubicBezTo>
                  <a:pt x="19453" y="15605"/>
                  <a:pt x="19597" y="15556"/>
                  <a:pt x="20576" y="14585"/>
                </a:cubicBezTo>
                <a:cubicBezTo>
                  <a:pt x="21141" y="14025"/>
                  <a:pt x="21600" y="13491"/>
                  <a:pt x="21600" y="13391"/>
                </a:cubicBezTo>
                <a:cubicBezTo>
                  <a:pt x="21600" y="13290"/>
                  <a:pt x="21202" y="12857"/>
                  <a:pt x="20717" y="12435"/>
                </a:cubicBezTo>
                <a:cubicBezTo>
                  <a:pt x="19957" y="11776"/>
                  <a:pt x="19488" y="11650"/>
                  <a:pt x="17342" y="11514"/>
                </a:cubicBezTo>
                <a:lnTo>
                  <a:pt x="14850" y="11361"/>
                </a:lnTo>
                <a:lnTo>
                  <a:pt x="14788" y="9271"/>
                </a:lnTo>
                <a:cubicBezTo>
                  <a:pt x="14736" y="7466"/>
                  <a:pt x="14667" y="7157"/>
                  <a:pt x="14299" y="7011"/>
                </a:cubicBezTo>
                <a:cubicBezTo>
                  <a:pt x="13498" y="6693"/>
                  <a:pt x="14116" y="6239"/>
                  <a:pt x="15649" y="6021"/>
                </a:cubicBezTo>
                <a:cubicBezTo>
                  <a:pt x="17925" y="5698"/>
                  <a:pt x="18564" y="5407"/>
                  <a:pt x="19502" y="4264"/>
                </a:cubicBezTo>
                <a:cubicBezTo>
                  <a:pt x="19970" y="3694"/>
                  <a:pt x="20351" y="3126"/>
                  <a:pt x="20351" y="3002"/>
                </a:cubicBezTo>
                <a:cubicBezTo>
                  <a:pt x="20351" y="2878"/>
                  <a:pt x="19829" y="2450"/>
                  <a:pt x="19187" y="2055"/>
                </a:cubicBezTo>
                <a:lnTo>
                  <a:pt x="18022" y="1339"/>
                </a:lnTo>
                <a:lnTo>
                  <a:pt x="14946" y="1902"/>
                </a:lnTo>
                <a:cubicBezTo>
                  <a:pt x="13254" y="2208"/>
                  <a:pt x="11766" y="2357"/>
                  <a:pt x="11644" y="2243"/>
                </a:cubicBezTo>
                <a:cubicBezTo>
                  <a:pt x="11521" y="2128"/>
                  <a:pt x="11424" y="1633"/>
                  <a:pt x="11424" y="1134"/>
                </a:cubicBezTo>
                <a:cubicBezTo>
                  <a:pt x="11424" y="276"/>
                  <a:pt x="11352" y="-6"/>
                  <a:pt x="10867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3" name="Shape 233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Kafka Broker</a:t>
            </a:r>
          </a:p>
        </p:txBody>
      </p:sp>
      <p:pic>
        <p:nvPicPr>
          <p:cNvPr id="236" name="pasted-image.t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45301" y="761999"/>
            <a:ext cx="1219201" cy="121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7044" y="4053505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3428" y="4053505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7577" y="5240702"/>
            <a:ext cx="1490800" cy="138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9342" y="5240702"/>
            <a:ext cx="1490801" cy="1382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67044" y="6460730"/>
            <a:ext cx="1490801" cy="1382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1575" y="6460730"/>
            <a:ext cx="1490801" cy="1382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Shape 243"/>
          <p:cNvSpPr/>
          <p:nvPr>
            <p:ph type="body" sz="half" idx="1"/>
          </p:nvPr>
        </p:nvSpPr>
        <p:spPr>
          <a:xfrm>
            <a:off x="6907186" y="2842267"/>
            <a:ext cx="5299445" cy="6212502"/>
          </a:xfrm>
          <a:prstGeom prst="rect">
            <a:avLst/>
          </a:prstGeom>
        </p:spPr>
        <p:txBody>
          <a:bodyPr/>
          <a:lstStyle/>
          <a:p>
            <a:pPr marL="432308" indent="-432308" defTabSz="537463">
              <a:spcBef>
                <a:spcPts val="2200"/>
              </a:spcBef>
              <a:defRPr sz="3312"/>
            </a:pPr>
            <a:r>
              <a:t>Servicio principal de Kafka.</a:t>
            </a:r>
          </a:p>
          <a:p>
            <a:pPr marL="432308" indent="-432308" defTabSz="537463">
              <a:spcBef>
                <a:spcPts val="2200"/>
              </a:spcBef>
              <a:defRPr sz="3312"/>
            </a:pPr>
            <a:r>
              <a:t>Almacenan las distintas colas de mensajes (topics).</a:t>
            </a:r>
          </a:p>
          <a:p>
            <a:pPr marL="432308" indent="-432308" defTabSz="537463">
              <a:spcBef>
                <a:spcPts val="2200"/>
              </a:spcBef>
              <a:defRPr sz="3312"/>
            </a:pPr>
            <a:r>
              <a:t>Utilizados para crear clusters.</a:t>
            </a:r>
          </a:p>
          <a:p>
            <a:pPr marL="432308" indent="-432308" defTabSz="537463">
              <a:spcBef>
                <a:spcPts val="2200"/>
              </a:spcBef>
              <a:defRPr sz="3312"/>
            </a:pPr>
            <a:r>
              <a:t>Sincronización utilizando Apache Zookeeper.</a:t>
            </a:r>
          </a:p>
        </p:txBody>
      </p:sp>
      <p:sp>
        <p:nvSpPr>
          <p:cNvPr id="244" name="Shape 244"/>
          <p:cNvSpPr/>
          <p:nvPr>
            <p:ph type="sldNum" sz="quarter" idx="4294967295"/>
          </p:nvPr>
        </p:nvSpPr>
        <p:spPr>
          <a:xfrm>
            <a:off x="6381749" y="9258300"/>
            <a:ext cx="228601" cy="406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