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ítulo y subtítulo">
    <p:spTree>
      <p:nvGrpSpPr>
        <p:cNvPr id="1" name=""/>
        <p:cNvGrpSpPr/>
        <p:nvPr/>
      </p:nvGrpSpPr>
      <p:grpSpPr>
        <a:xfrm>
          <a:off x="0" y="0"/>
          <a:ext cx="0" cy="0"/>
          <a:chOff x="0" y="0"/>
          <a:chExt cx="0" cy="0"/>
        </a:xfrm>
      </p:grpSpPr>
      <p:sp>
        <p:nvSpPr>
          <p:cNvPr id="13" name="Shape 13"/>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Shape 15"/>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Shape 16"/>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Shape 17"/>
          <p:cNvSpPr/>
          <p:nvPr>
            <p:ph type="title"/>
          </p:nvPr>
        </p:nvSpPr>
        <p:spPr>
          <a:xfrm>
            <a:off x="508000" y="4140200"/>
            <a:ext cx="7200900" cy="2413000"/>
          </a:xfrm>
          <a:prstGeom prst="rect">
            <a:avLst/>
          </a:prstGeom>
        </p:spPr>
        <p:txBody>
          <a:bodyPr/>
          <a:lstStyle>
            <a:lvl1pPr algn="l"/>
          </a:lstStyle>
          <a:p>
            <a:pPr/>
            <a:r>
              <a:t>Texto del título</a:t>
            </a:r>
          </a:p>
        </p:txBody>
      </p:sp>
      <p:sp>
        <p:nvSpPr>
          <p:cNvPr id="18" name="Shape 18"/>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Nivel de texto 1</a:t>
            </a:r>
          </a:p>
          <a:p>
            <a:pPr lvl="1"/>
            <a:r>
              <a:t>Nivel de texto 2</a:t>
            </a:r>
          </a:p>
          <a:p>
            <a:pPr lvl="2"/>
            <a:r>
              <a:t>Nivel de texto 3</a:t>
            </a:r>
          </a:p>
          <a:p>
            <a:pPr lvl="3"/>
            <a:r>
              <a:t>Nivel de texto 4</a:t>
            </a:r>
          </a:p>
          <a:p>
            <a:pPr lvl="4"/>
            <a:r>
              <a:t>Nivel de texto 5</a:t>
            </a: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ita">
    <p:spTree>
      <p:nvGrpSpPr>
        <p:cNvPr id="1" name=""/>
        <p:cNvGrpSpPr/>
        <p:nvPr/>
      </p:nvGrpSpPr>
      <p:grpSpPr>
        <a:xfrm>
          <a:off x="0" y="0"/>
          <a:ext cx="0" cy="0"/>
          <a:chOff x="0" y="0"/>
          <a:chExt cx="0" cy="0"/>
        </a:xfrm>
      </p:grpSpPr>
      <p:sp>
        <p:nvSpPr>
          <p:cNvPr id="107" name="Shape 107"/>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 Juan López</a:t>
            </a:r>
          </a:p>
        </p:txBody>
      </p:sp>
      <p:sp>
        <p:nvSpPr>
          <p:cNvPr id="108" name="Shape 108"/>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“Escribir una cita aquí” </a:t>
            </a: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Foto">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En blanco">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Foto (horizontal)">
    <p:spTree>
      <p:nvGrpSpPr>
        <p:cNvPr id="1" name=""/>
        <p:cNvGrpSpPr/>
        <p:nvPr/>
      </p:nvGrpSpPr>
      <p:grpSpPr>
        <a:xfrm>
          <a:off x="0" y="0"/>
          <a:ext cx="0" cy="0"/>
          <a:chOff x="0" y="0"/>
          <a:chExt cx="0" cy="0"/>
        </a:xfrm>
      </p:grpSpPr>
      <p:sp>
        <p:nvSpPr>
          <p:cNvPr id="26" name="Shape 26"/>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Shape 27"/>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Shape 28"/>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Shape 29"/>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Shape 30"/>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Shape 31"/>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Shape 32"/>
          <p:cNvSpPr/>
          <p:nvPr>
            <p:ph type="title"/>
          </p:nvPr>
        </p:nvSpPr>
        <p:spPr>
          <a:xfrm>
            <a:off x="508000" y="6680200"/>
            <a:ext cx="7200900" cy="2413000"/>
          </a:xfrm>
          <a:prstGeom prst="rect">
            <a:avLst/>
          </a:prstGeom>
        </p:spPr>
        <p:txBody>
          <a:bodyPr/>
          <a:lstStyle>
            <a:lvl1pPr algn="l"/>
          </a:lstStyle>
          <a:p>
            <a:pPr/>
            <a:r>
              <a:t>Texto del título</a:t>
            </a:r>
          </a:p>
        </p:txBody>
      </p:sp>
      <p:sp>
        <p:nvSpPr>
          <p:cNvPr id="33" name="Shape 33"/>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Nivel de texto 1</a:t>
            </a:r>
          </a:p>
          <a:p>
            <a:pPr lvl="1"/>
            <a:r>
              <a:t>Nivel de texto 2</a:t>
            </a:r>
          </a:p>
          <a:p>
            <a:pPr lvl="2"/>
            <a:r>
              <a:t>Nivel de texto 3</a:t>
            </a:r>
          </a:p>
          <a:p>
            <a:pPr lvl="3"/>
            <a:r>
              <a:t>Nivel de texto 4</a:t>
            </a:r>
          </a:p>
          <a:p>
            <a:pPr lvl="4"/>
            <a:r>
              <a:t>Nivel de texto 5</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ítulo (centro)">
    <p:spTree>
      <p:nvGrpSpPr>
        <p:cNvPr id="1" name=""/>
        <p:cNvGrpSpPr/>
        <p:nvPr/>
      </p:nvGrpSpPr>
      <p:grpSpPr>
        <a:xfrm>
          <a:off x="0" y="0"/>
          <a:ext cx="0" cy="0"/>
          <a:chOff x="0" y="0"/>
          <a:chExt cx="0" cy="0"/>
        </a:xfrm>
      </p:grpSpPr>
      <p:sp>
        <p:nvSpPr>
          <p:cNvPr id="41" name="Shape 41"/>
          <p:cNvSpPr/>
          <p:nvPr>
            <p:ph type="title"/>
          </p:nvPr>
        </p:nvSpPr>
        <p:spPr>
          <a:xfrm>
            <a:off x="508000" y="3670300"/>
            <a:ext cx="11988800" cy="2413000"/>
          </a:xfrm>
          <a:prstGeom prst="rect">
            <a:avLst/>
          </a:prstGeom>
        </p:spPr>
        <p:txBody>
          <a:bodyPr/>
          <a:lstStyle/>
          <a:p>
            <a:pPr/>
            <a:r>
              <a:t>Texto del título</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Foto (vertical)">
    <p:spTree>
      <p:nvGrpSpPr>
        <p:cNvPr id="1" name=""/>
        <p:cNvGrpSpPr/>
        <p:nvPr/>
      </p:nvGrpSpPr>
      <p:grpSpPr>
        <a:xfrm>
          <a:off x="0" y="0"/>
          <a:ext cx="0" cy="0"/>
          <a:chOff x="0" y="0"/>
          <a:chExt cx="0" cy="0"/>
        </a:xfrm>
      </p:grpSpPr>
      <p:sp>
        <p:nvSpPr>
          <p:cNvPr id="49" name="Shape 49"/>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Shape 50"/>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Shape 5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Shape 52"/>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Shape 53"/>
          <p:cNvSpPr/>
          <p:nvPr>
            <p:ph type="title"/>
          </p:nvPr>
        </p:nvSpPr>
        <p:spPr>
          <a:xfrm>
            <a:off x="508000" y="2806700"/>
            <a:ext cx="5676900" cy="2032000"/>
          </a:xfrm>
          <a:prstGeom prst="rect">
            <a:avLst/>
          </a:prstGeom>
        </p:spPr>
        <p:txBody>
          <a:bodyPr/>
          <a:lstStyle>
            <a:lvl1pPr algn="l">
              <a:defRPr sz="5600"/>
            </a:lvl1pPr>
          </a:lstStyle>
          <a:p>
            <a:pPr/>
            <a:r>
              <a:t>Texto del título</a:t>
            </a:r>
          </a:p>
        </p:txBody>
      </p:sp>
      <p:sp>
        <p:nvSpPr>
          <p:cNvPr id="54" name="Shape 54"/>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Nivel de texto 1</a:t>
            </a:r>
          </a:p>
          <a:p>
            <a:pPr lvl="1"/>
            <a:r>
              <a:t>Nivel de texto 2</a:t>
            </a:r>
          </a:p>
          <a:p>
            <a:pPr lvl="2"/>
            <a:r>
              <a:t>Nivel de texto 3</a:t>
            </a:r>
          </a:p>
          <a:p>
            <a:pPr lvl="3"/>
            <a:r>
              <a:t>Nivel de texto 4</a:t>
            </a:r>
          </a:p>
          <a:p>
            <a:pPr lvl="4"/>
            <a:r>
              <a:t>Nivel de texto 5</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Texto del título</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a:r>
              <a:t>Texto del título</a:t>
            </a:r>
          </a:p>
        </p:txBody>
      </p:sp>
      <p:sp>
        <p:nvSpPr>
          <p:cNvPr id="71" name="Shape 71"/>
          <p:cNvSpPr/>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79" name="Shape 79"/>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Shape 80"/>
          <p:cNvSpPr/>
          <p:nvPr>
            <p:ph type="title"/>
          </p:nvPr>
        </p:nvSpPr>
        <p:spPr>
          <a:prstGeom prst="rect">
            <a:avLst/>
          </a:prstGeom>
        </p:spPr>
        <p:txBody>
          <a:bodyPr/>
          <a:lstStyle/>
          <a:p>
            <a:pPr/>
            <a:r>
              <a:t>Texto del título</a:t>
            </a:r>
          </a:p>
        </p:txBody>
      </p:sp>
      <p:sp>
        <p:nvSpPr>
          <p:cNvPr id="81" name="Shape 8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Nivel de texto 1</a:t>
            </a:r>
          </a:p>
          <a:p>
            <a:pPr lvl="1"/>
            <a:r>
              <a:t>Nivel de texto 2</a:t>
            </a:r>
          </a:p>
          <a:p>
            <a:pPr lvl="2"/>
            <a:r>
              <a:t>Nivel de texto 3</a:t>
            </a:r>
          </a:p>
          <a:p>
            <a:pPr lvl="3"/>
            <a:r>
              <a:t>Nivel de texto 4</a:t>
            </a:r>
          </a:p>
          <a:p>
            <a:pPr lvl="4"/>
            <a:r>
              <a:t>Nivel de texto 5</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Viñetas">
    <p:spTree>
      <p:nvGrpSpPr>
        <p:cNvPr id="1" name=""/>
        <p:cNvGrpSpPr/>
        <p:nvPr/>
      </p:nvGrpSpPr>
      <p:grpSpPr>
        <a:xfrm>
          <a:off x="0" y="0"/>
          <a:ext cx="0" cy="0"/>
          <a:chOff x="0" y="0"/>
          <a:chExt cx="0" cy="0"/>
        </a:xfrm>
      </p:grpSpPr>
      <p:sp>
        <p:nvSpPr>
          <p:cNvPr id="89" name="Shape 89"/>
          <p:cNvSpPr/>
          <p:nvPr>
            <p:ph type="body" idx="1"/>
          </p:nvPr>
        </p:nvSpPr>
        <p:spPr>
          <a:xfrm>
            <a:off x="508000" y="1270000"/>
            <a:ext cx="11988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3 fotos">
    <p:spTree>
      <p:nvGrpSpPr>
        <p:cNvPr id="1" name=""/>
        <p:cNvGrpSpPr/>
        <p:nvPr/>
      </p:nvGrpSpPr>
      <p:grpSpPr>
        <a:xfrm>
          <a:off x="0" y="0"/>
          <a:ext cx="0" cy="0"/>
          <a:chOff x="0" y="0"/>
          <a:chExt cx="0" cy="0"/>
        </a:xfrm>
      </p:grpSpPr>
      <p:sp>
        <p:nvSpPr>
          <p:cNvPr id="97" name="Shape 97"/>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Shape 98"/>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Shape 99"/>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6" name="Shape 6"/>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ctrTitle"/>
          </p:nvPr>
        </p:nvSpPr>
        <p:spPr>
          <a:prstGeom prst="rect">
            <a:avLst/>
          </a:prstGeom>
        </p:spPr>
        <p:txBody>
          <a:bodyPr/>
          <a:lstStyle>
            <a:lvl1pPr algn="ctr">
              <a:defRPr sz="5600">
                <a:solidFill>
                  <a:schemeClr val="accent5">
                    <a:hueOff val="-375889"/>
                    <a:satOff val="-9195"/>
                    <a:lumOff val="-14901"/>
                  </a:schemeClr>
                </a:solidFill>
              </a:defRPr>
            </a:lvl1pPr>
          </a:lstStyle>
          <a:p>
            <a:pPr/>
            <a:r>
              <a:t>Crecimiento del Cluster</a:t>
            </a:r>
          </a:p>
        </p:txBody>
      </p:sp>
      <p:sp>
        <p:nvSpPr>
          <p:cNvPr id="134" name="Shape 134"/>
          <p:cNvSpPr/>
          <p:nvPr>
            <p:ph type="subTitle" sz="quarter" idx="1"/>
          </p:nvPr>
        </p:nvSpPr>
        <p:spPr>
          <a:prstGeom prst="rect">
            <a:avLst/>
          </a:prstGeom>
        </p:spPr>
        <p:txBody>
          <a:bodyPr/>
          <a:lstStyle>
            <a:lvl1pPr>
              <a:defRPr b="1"/>
            </a:lvl1pPr>
          </a:lstStyle>
          <a:p>
            <a:pPr/>
            <a:r>
              <a:t>Andrés Gómez Ferrer</a:t>
            </a:r>
          </a:p>
        </p:txBody>
      </p:sp>
      <p:sp>
        <p:nvSpPr>
          <p:cNvPr id="135" name="Shape 135"/>
          <p:cNvSpPr/>
          <p:nvPr>
            <p:ph type="sldNum" sz="quarter" idx="4294967295"/>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lvl1pPr>
              <a:defRPr sz="5300"/>
            </a:lvl1pPr>
          </a:lstStyle>
          <a:p>
            <a:pPr/>
            <a:r>
              <a:t>Crecimiento del Cluster</a:t>
            </a:r>
          </a:p>
        </p:txBody>
      </p:sp>
      <p:sp>
        <p:nvSpPr>
          <p:cNvPr id="138" name="Shape 138"/>
          <p:cNvSpPr/>
          <p:nvPr>
            <p:ph type="sldNum" sz="quarter" idx="4294967295"/>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9" name="pasted-image.tiff"/>
          <p:cNvPicPr>
            <a:picLocks noChangeAspect="1"/>
          </p:cNvPicPr>
          <p:nvPr/>
        </p:nvPicPr>
        <p:blipFill>
          <a:blip r:embed="rId2">
            <a:extLst/>
          </a:blip>
          <a:stretch>
            <a:fillRect/>
          </a:stretch>
        </p:blipFill>
        <p:spPr>
          <a:xfrm>
            <a:off x="11245301" y="761999"/>
            <a:ext cx="1219201" cy="1219201"/>
          </a:xfrm>
          <a:prstGeom prst="rect">
            <a:avLst/>
          </a:prstGeom>
          <a:ln w="12700">
            <a:miter lim="400000"/>
          </a:ln>
        </p:spPr>
      </p:pic>
      <p:sp>
        <p:nvSpPr>
          <p:cNvPr id="140" name="Shape 140"/>
          <p:cNvSpPr/>
          <p:nvPr>
            <p:ph type="body" idx="1"/>
          </p:nvPr>
        </p:nvSpPr>
        <p:spPr>
          <a:xfrm>
            <a:off x="452365" y="2362200"/>
            <a:ext cx="12100070" cy="6553201"/>
          </a:xfrm>
          <a:prstGeom prst="rect">
            <a:avLst/>
          </a:prstGeom>
        </p:spPr>
        <p:txBody>
          <a:bodyPr/>
          <a:lstStyle/>
          <a:p>
            <a:pPr>
              <a:lnSpc>
                <a:spcPct val="90000"/>
              </a:lnSpc>
              <a:defRPr sz="3800"/>
            </a:pPr>
            <a:r>
              <a:t>Una vez creado un cluster, en ocasiones es necesario su crecimiento. Para ampliar un cluster hay que añadir más brokers con un ID único. Aunque los nuevo broker no recibirán datos para eso hay que asignar particiones/replicas a los nuevos nodos.</a:t>
            </a:r>
          </a:p>
          <a:p>
            <a:pPr>
              <a:lnSpc>
                <a:spcPct val="90000"/>
              </a:lnSpc>
              <a:defRPr sz="3800"/>
            </a:pPr>
            <a:r>
              <a:t>Esta operación se realiza igualmente con el script </a:t>
            </a:r>
            <a:r>
              <a:rPr b="1"/>
              <a:t>kafka-reassign-partitions.sh</a:t>
            </a:r>
            <a:r>
              <a:t> y un fichero en formato JSON.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lvl1pPr>
              <a:defRPr sz="5300"/>
            </a:lvl1pPr>
          </a:lstStyle>
          <a:p>
            <a:pPr/>
            <a:r>
              <a:t>Crecimiento del Cluster I</a:t>
            </a:r>
          </a:p>
        </p:txBody>
      </p:sp>
      <p:sp>
        <p:nvSpPr>
          <p:cNvPr id="143" name="Shape 143"/>
          <p:cNvSpPr/>
          <p:nvPr>
            <p:ph type="sldNum" sz="quarter" idx="4294967295"/>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4" name="pasted-image.tiff"/>
          <p:cNvPicPr>
            <a:picLocks noChangeAspect="1"/>
          </p:cNvPicPr>
          <p:nvPr/>
        </p:nvPicPr>
        <p:blipFill>
          <a:blip r:embed="rId2">
            <a:extLst/>
          </a:blip>
          <a:stretch>
            <a:fillRect/>
          </a:stretch>
        </p:blipFill>
        <p:spPr>
          <a:xfrm>
            <a:off x="11245301" y="761999"/>
            <a:ext cx="1219201" cy="1219201"/>
          </a:xfrm>
          <a:prstGeom prst="rect">
            <a:avLst/>
          </a:prstGeom>
          <a:ln w="12700">
            <a:miter lim="400000"/>
          </a:ln>
        </p:spPr>
      </p:pic>
      <p:sp>
        <p:nvSpPr>
          <p:cNvPr id="145" name="Shape 145"/>
          <p:cNvSpPr/>
          <p:nvPr>
            <p:ph type="body" sz="half" idx="1"/>
          </p:nvPr>
        </p:nvSpPr>
        <p:spPr>
          <a:xfrm>
            <a:off x="452365" y="2362200"/>
            <a:ext cx="12100070" cy="2255151"/>
          </a:xfrm>
          <a:prstGeom prst="rect">
            <a:avLst/>
          </a:prstGeom>
        </p:spPr>
        <p:txBody>
          <a:bodyPr/>
          <a:lstStyle>
            <a:lvl1pPr marL="385318" indent="-385318" defTabSz="479044">
              <a:lnSpc>
                <a:spcPct val="90000"/>
              </a:lnSpc>
              <a:spcBef>
                <a:spcPts val="1900"/>
              </a:spcBef>
              <a:defRPr sz="3116"/>
            </a:lvl1pPr>
            <a:lvl2pPr marL="1113140" indent="-571612" defTabSz="479044">
              <a:lnSpc>
                <a:spcPct val="90000"/>
              </a:lnSpc>
              <a:spcBef>
                <a:spcPts val="1900"/>
              </a:spcBef>
              <a:buClrTx/>
              <a:buSzPct val="100000"/>
              <a:buFontTx/>
              <a:buAutoNum type="arabicPeriod" startAt="1"/>
              <a:defRPr sz="3116"/>
            </a:lvl2pPr>
          </a:lstStyle>
          <a:p>
            <a:pPr/>
            <a:r>
              <a:t>En esta ocasiones lo que haremos es mover los topics que ya tenemos a los nuevos brokers.</a:t>
            </a:r>
          </a:p>
          <a:p>
            <a:pPr lvl="1"/>
            <a:r>
              <a:t>Creamos un JSON indicando los topics que deseamos mover.</a:t>
            </a:r>
          </a:p>
        </p:txBody>
      </p:sp>
      <p:sp>
        <p:nvSpPr>
          <p:cNvPr id="146" name="Shape 146"/>
          <p:cNvSpPr/>
          <p:nvPr/>
        </p:nvSpPr>
        <p:spPr>
          <a:xfrm>
            <a:off x="465065" y="4814201"/>
            <a:ext cx="12074670" cy="1193801"/>
          </a:xfrm>
          <a:prstGeom prst="rect">
            <a:avLst/>
          </a:prstGeom>
          <a:ln w="25400">
            <a:solidFill>
              <a:srgbClr val="66635F"/>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b="1" sz="2700">
                <a:solidFill>
                  <a:srgbClr val="323333"/>
                </a:solidFill>
                <a:latin typeface="Courier New"/>
                <a:ea typeface="Courier New"/>
                <a:cs typeface="Courier New"/>
                <a:sym typeface="Courier New"/>
              </a:defRPr>
            </a:lvl1pPr>
          </a:lstStyle>
          <a:p>
            <a:pPr/>
            <a:r>
              <a:t>{"topics":[{"topic":"topic1"},{"topic":"topic2"}], "version":1}</a:t>
            </a:r>
          </a:p>
        </p:txBody>
      </p:sp>
      <p:sp>
        <p:nvSpPr>
          <p:cNvPr id="147" name="Shape 147"/>
          <p:cNvSpPr/>
          <p:nvPr/>
        </p:nvSpPr>
        <p:spPr>
          <a:xfrm>
            <a:off x="452365" y="6217551"/>
            <a:ext cx="12100070" cy="28692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1357488" indent="-697088" algn="l">
              <a:lnSpc>
                <a:spcPct val="90000"/>
              </a:lnSpc>
              <a:spcBef>
                <a:spcPts val="2400"/>
              </a:spcBef>
              <a:buSzPct val="100000"/>
              <a:buAutoNum type="arabicPeriod" startAt="2"/>
              <a:defRPr sz="3800"/>
            </a:pPr>
            <a:r>
              <a:t>Utilizando el JSON anterior podemos generar un nuevo JSON del mismo formato que usamos para crear nuevas replicas. Pero en este caso no creamos replicas nuevas.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lvl1pPr>
              <a:defRPr sz="5300"/>
            </a:lvl1pPr>
          </a:lstStyle>
          <a:p>
            <a:pPr/>
            <a:r>
              <a:t>Crecimiento del Cluster II </a:t>
            </a:r>
          </a:p>
        </p:txBody>
      </p:sp>
      <p:sp>
        <p:nvSpPr>
          <p:cNvPr id="150" name="Shape 150"/>
          <p:cNvSpPr/>
          <p:nvPr>
            <p:ph type="sldNum" sz="quarter" idx="4294967295"/>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1" name="pasted-image.tiff"/>
          <p:cNvPicPr>
            <a:picLocks noChangeAspect="1"/>
          </p:cNvPicPr>
          <p:nvPr/>
        </p:nvPicPr>
        <p:blipFill>
          <a:blip r:embed="rId2">
            <a:extLst/>
          </a:blip>
          <a:stretch>
            <a:fillRect/>
          </a:stretch>
        </p:blipFill>
        <p:spPr>
          <a:xfrm>
            <a:off x="11245301" y="761999"/>
            <a:ext cx="1219201" cy="1219201"/>
          </a:xfrm>
          <a:prstGeom prst="rect">
            <a:avLst/>
          </a:prstGeom>
          <a:ln w="12700">
            <a:miter lim="400000"/>
          </a:ln>
        </p:spPr>
      </p:pic>
      <p:sp>
        <p:nvSpPr>
          <p:cNvPr id="152" name="Shape 152"/>
          <p:cNvSpPr/>
          <p:nvPr>
            <p:ph type="body" sz="half" idx="1"/>
          </p:nvPr>
        </p:nvSpPr>
        <p:spPr>
          <a:xfrm>
            <a:off x="452365" y="2362200"/>
            <a:ext cx="12100070" cy="2255151"/>
          </a:xfrm>
          <a:prstGeom prst="rect">
            <a:avLst/>
          </a:prstGeom>
        </p:spPr>
        <p:txBody>
          <a:bodyPr/>
          <a:lstStyle>
            <a:lvl1pPr marL="385318" indent="-385318" defTabSz="479044">
              <a:lnSpc>
                <a:spcPct val="90000"/>
              </a:lnSpc>
              <a:spcBef>
                <a:spcPts val="1900"/>
              </a:spcBef>
              <a:defRPr sz="3116"/>
            </a:lvl1pPr>
            <a:lvl2pPr marL="1113140" indent="-571612" defTabSz="479044">
              <a:lnSpc>
                <a:spcPct val="90000"/>
              </a:lnSpc>
              <a:spcBef>
                <a:spcPts val="1900"/>
              </a:spcBef>
              <a:buClrTx/>
              <a:buSzPct val="100000"/>
              <a:buFontTx/>
              <a:buAutoNum type="arabicPeriod" startAt="1"/>
              <a:defRPr sz="3116"/>
            </a:lvl2pPr>
          </a:lstStyle>
          <a:p>
            <a:pPr/>
            <a:r>
              <a:t>En esta ocasiones lo que haremos es mover los topics que ya tenemos a los nuevos brokers.</a:t>
            </a:r>
          </a:p>
          <a:p>
            <a:pPr lvl="1"/>
            <a:r>
              <a:t>Creamos un JSON indicando los topics que deseamos mover.</a:t>
            </a:r>
          </a:p>
        </p:txBody>
      </p:sp>
      <p:sp>
        <p:nvSpPr>
          <p:cNvPr id="153" name="Shape 153"/>
          <p:cNvSpPr/>
          <p:nvPr/>
        </p:nvSpPr>
        <p:spPr>
          <a:xfrm>
            <a:off x="465065" y="4814201"/>
            <a:ext cx="12074670" cy="1193801"/>
          </a:xfrm>
          <a:prstGeom prst="rect">
            <a:avLst/>
          </a:prstGeom>
          <a:ln w="25400">
            <a:solidFill>
              <a:srgbClr val="66635F"/>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b="1" sz="2700">
                <a:solidFill>
                  <a:srgbClr val="323333"/>
                </a:solidFill>
                <a:latin typeface="Courier New"/>
                <a:ea typeface="Courier New"/>
                <a:cs typeface="Courier New"/>
                <a:sym typeface="Courier New"/>
              </a:defRPr>
            </a:lvl1pPr>
          </a:lstStyle>
          <a:p>
            <a:pPr/>
            <a:r>
              <a:t>{"topics":[{"topic":"topic1"},{"topic":"topic2"}], "version":1}</a:t>
            </a:r>
          </a:p>
        </p:txBody>
      </p:sp>
      <p:sp>
        <p:nvSpPr>
          <p:cNvPr id="154" name="Shape 154"/>
          <p:cNvSpPr/>
          <p:nvPr/>
        </p:nvSpPr>
        <p:spPr>
          <a:xfrm>
            <a:off x="452365" y="6109779"/>
            <a:ext cx="12100070" cy="17196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lvl="1" marL="1208165" indent="-620409" algn="l" defTabSz="519937">
              <a:lnSpc>
                <a:spcPct val="90000"/>
              </a:lnSpc>
              <a:spcBef>
                <a:spcPts val="2100"/>
              </a:spcBef>
              <a:buSzPct val="100000"/>
              <a:buAutoNum type="arabicPeriod" startAt="2"/>
              <a:defRPr sz="3382"/>
            </a:pPr>
            <a:r>
              <a:t>Utilizando el JSON anterior podemos generar un nuevo JSON del mismo formato que usamos para crear nuevas replicas. Pero en este caso no creamos replicas nuevas.</a:t>
            </a:r>
          </a:p>
        </p:txBody>
      </p:sp>
      <p:sp>
        <p:nvSpPr>
          <p:cNvPr id="155" name="Shape 155"/>
          <p:cNvSpPr/>
          <p:nvPr/>
        </p:nvSpPr>
        <p:spPr>
          <a:xfrm>
            <a:off x="465065" y="7931242"/>
            <a:ext cx="12074670" cy="1193801"/>
          </a:xfrm>
          <a:prstGeom prst="rect">
            <a:avLst/>
          </a:prstGeom>
          <a:ln w="25400">
            <a:solidFill>
              <a:srgbClr val="66635F"/>
            </a:solidFill>
            <a:miter lim="400000"/>
          </a:ln>
          <a:extLst>
            <a:ext uri="{C572A759-6A51-4108-AA02-DFA0A04FC94B}">
              <ma14:wrappingTextBoxFlag xmlns:ma14="http://schemas.microsoft.com/office/mac/drawingml/2011/main" val="1"/>
            </a:ext>
          </a:extLst>
        </p:spPr>
        <p:txBody>
          <a:bodyPr lIns="50800" tIns="50800" rIns="50800" bIns="50800" anchor="ctr"/>
          <a:lstStyle>
            <a:lvl1pPr algn="just" defTabSz="457200">
              <a:defRPr b="1" sz="2700">
                <a:solidFill>
                  <a:srgbClr val="323333"/>
                </a:solidFill>
                <a:latin typeface="Courier New"/>
                <a:ea typeface="Courier New"/>
                <a:cs typeface="Courier New"/>
                <a:sym typeface="Courier New"/>
              </a:defRPr>
            </a:lvl1pPr>
          </a:lstStyle>
          <a:p>
            <a:pPr/>
            <a:r>
              <a:t>bin/kafka-reassign-partitions.sh --zookeeper localhost:2181 --topics-to-move-json-file topics-move.json --broker-list “5,6” --generate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lvl1pPr>
              <a:defRPr sz="5300"/>
            </a:lvl1pPr>
          </a:lstStyle>
          <a:p>
            <a:pPr/>
            <a:r>
              <a:t>Crecimiento del Cluster III</a:t>
            </a:r>
          </a:p>
        </p:txBody>
      </p:sp>
      <p:sp>
        <p:nvSpPr>
          <p:cNvPr id="158" name="Shape 158"/>
          <p:cNvSpPr/>
          <p:nvPr>
            <p:ph type="sldNum" sz="quarter" idx="4294967295"/>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9" name="pasted-image.tiff"/>
          <p:cNvPicPr>
            <a:picLocks noChangeAspect="1"/>
          </p:cNvPicPr>
          <p:nvPr/>
        </p:nvPicPr>
        <p:blipFill>
          <a:blip r:embed="rId2">
            <a:extLst/>
          </a:blip>
          <a:stretch>
            <a:fillRect/>
          </a:stretch>
        </p:blipFill>
        <p:spPr>
          <a:xfrm>
            <a:off x="11245301" y="761999"/>
            <a:ext cx="1219201" cy="1219201"/>
          </a:xfrm>
          <a:prstGeom prst="rect">
            <a:avLst/>
          </a:prstGeom>
          <a:ln w="12700">
            <a:miter lim="400000"/>
          </a:ln>
        </p:spPr>
      </p:pic>
      <p:sp>
        <p:nvSpPr>
          <p:cNvPr id="160" name="Shape 160"/>
          <p:cNvSpPr/>
          <p:nvPr>
            <p:ph type="body" sz="quarter" idx="1"/>
          </p:nvPr>
        </p:nvSpPr>
        <p:spPr>
          <a:xfrm>
            <a:off x="452365" y="2362200"/>
            <a:ext cx="12100070" cy="1072339"/>
          </a:xfrm>
          <a:prstGeom prst="rect">
            <a:avLst/>
          </a:prstGeom>
        </p:spPr>
        <p:txBody>
          <a:bodyPr/>
          <a:lstStyle>
            <a:lvl1pPr>
              <a:lnSpc>
                <a:spcPct val="90000"/>
              </a:lnSpc>
              <a:defRPr sz="3800"/>
            </a:lvl1pPr>
          </a:lstStyle>
          <a:p>
            <a:pPr/>
            <a:r>
              <a:t>Generando algo como:</a:t>
            </a:r>
          </a:p>
        </p:txBody>
      </p:sp>
      <p:sp>
        <p:nvSpPr>
          <p:cNvPr id="161" name="Shape 161"/>
          <p:cNvSpPr/>
          <p:nvPr/>
        </p:nvSpPr>
        <p:spPr>
          <a:xfrm>
            <a:off x="369214" y="3444916"/>
            <a:ext cx="12266372" cy="2450546"/>
          </a:xfrm>
          <a:prstGeom prst="rect">
            <a:avLst/>
          </a:prstGeom>
          <a:ln w="25400">
            <a:solidFill>
              <a:srgbClr val="66635F"/>
            </a:solidFill>
            <a:miter lim="400000"/>
          </a:ln>
          <a:extLst>
            <a:ext uri="{C572A759-6A51-4108-AA02-DFA0A04FC94B}">
              <ma14:wrappingTextBoxFlag xmlns:ma14="http://schemas.microsoft.com/office/mac/drawingml/2011/main" val="1"/>
            </a:ext>
          </a:extLst>
        </p:spPr>
        <p:txBody>
          <a:bodyPr lIns="50800" tIns="50800" rIns="50800" bIns="50800" anchor="ctr"/>
          <a:lstStyle/>
          <a:p>
            <a:pPr algn="l" defTabSz="457200">
              <a:defRPr b="1" sz="2600">
                <a:solidFill>
                  <a:srgbClr val="323333"/>
                </a:solidFill>
                <a:latin typeface="Courier New"/>
                <a:ea typeface="Courier New"/>
                <a:cs typeface="Courier New"/>
                <a:sym typeface="Courier New"/>
              </a:defRPr>
            </a:pPr>
            <a:r>
              <a:t>{"version":1, “partitions":[</a:t>
            </a:r>
          </a:p>
          <a:p>
            <a:pPr algn="l" defTabSz="457200">
              <a:defRPr b="1" sz="2600">
                <a:solidFill>
                  <a:srgbClr val="323333"/>
                </a:solidFill>
                <a:latin typeface="Courier New"/>
                <a:ea typeface="Courier New"/>
                <a:cs typeface="Courier New"/>
                <a:sym typeface="Courier New"/>
              </a:defRPr>
            </a:pPr>
            <a:r>
              <a:t>{"topic":"topic1", "partition":0, “replicas”:[5,6]},</a:t>
            </a:r>
          </a:p>
          <a:p>
            <a:pPr algn="l" defTabSz="457200">
              <a:defRPr b="1" sz="2600">
                <a:solidFill>
                  <a:srgbClr val="323333"/>
                </a:solidFill>
                <a:latin typeface="Courier New"/>
                <a:ea typeface="Courier New"/>
                <a:cs typeface="Courier New"/>
                <a:sym typeface="Courier New"/>
              </a:defRPr>
            </a:pPr>
            <a:r>
              <a:t>{"topic":"topic1", "partition":1, “replicas”:[5,6]},</a:t>
            </a:r>
          </a:p>
          <a:p>
            <a:pPr algn="l" defTabSz="457200">
              <a:defRPr b="1" sz="2600">
                <a:solidFill>
                  <a:srgbClr val="323333"/>
                </a:solidFill>
                <a:latin typeface="Courier New"/>
                <a:ea typeface="Courier New"/>
                <a:cs typeface="Courier New"/>
                <a:sym typeface="Courier New"/>
              </a:defRPr>
            </a:pPr>
            <a:r>
              <a:t>{"topic":"topic2", "partition":0, “replicas”:[5,6]},</a:t>
            </a:r>
          </a:p>
          <a:p>
            <a:pPr algn="l" defTabSz="457200">
              <a:defRPr b="1" sz="2600">
                <a:solidFill>
                  <a:srgbClr val="323333"/>
                </a:solidFill>
                <a:latin typeface="Courier New"/>
                <a:ea typeface="Courier New"/>
                <a:cs typeface="Courier New"/>
                <a:sym typeface="Courier New"/>
              </a:defRPr>
            </a:pPr>
            <a:r>
              <a:t>{"topic":"topic2", "partition":1, “replicas”:[5,6]},</a:t>
            </a:r>
          </a:p>
          <a:p>
            <a:pPr algn="l" defTabSz="457200">
              <a:defRPr b="1" sz="2600">
                <a:solidFill>
                  <a:srgbClr val="323333"/>
                </a:solidFill>
                <a:latin typeface="Courier New"/>
                <a:ea typeface="Courier New"/>
                <a:cs typeface="Courier New"/>
                <a:sym typeface="Courier New"/>
              </a:defRPr>
            </a:pPr>
            <a:r>
              <a:t>]</a:t>
            </a:r>
          </a:p>
        </p:txBody>
      </p:sp>
      <p:sp>
        <p:nvSpPr>
          <p:cNvPr id="162" name="Shape 162"/>
          <p:cNvSpPr/>
          <p:nvPr/>
        </p:nvSpPr>
        <p:spPr>
          <a:xfrm>
            <a:off x="452365" y="6002507"/>
            <a:ext cx="12100070" cy="13726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69900" indent="-469900" algn="l">
              <a:lnSpc>
                <a:spcPct val="90000"/>
              </a:lnSpc>
              <a:spcBef>
                <a:spcPts val="2400"/>
              </a:spcBef>
              <a:buClr>
                <a:srgbClr val="929292"/>
              </a:buClr>
              <a:buSzPct val="60000"/>
              <a:buFont typeface="Zapf Dingbats"/>
              <a:buChar char="❖"/>
              <a:defRPr sz="3800"/>
            </a:lvl1pPr>
          </a:lstStyle>
          <a:p>
            <a:pPr/>
            <a:r>
              <a:t>Una vez generado podemos cambiar y aplicar el JSON, igual que hacíamos con las particiones: </a:t>
            </a:r>
          </a:p>
        </p:txBody>
      </p:sp>
      <p:sp>
        <p:nvSpPr>
          <p:cNvPr id="163" name="Shape 163"/>
          <p:cNvSpPr/>
          <p:nvPr/>
        </p:nvSpPr>
        <p:spPr>
          <a:xfrm>
            <a:off x="369214" y="7482241"/>
            <a:ext cx="12266372" cy="1487357"/>
          </a:xfrm>
          <a:prstGeom prst="rect">
            <a:avLst/>
          </a:prstGeom>
          <a:ln w="25400">
            <a:solidFill>
              <a:srgbClr val="66635F"/>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457200">
              <a:defRPr b="1" sz="2600">
                <a:solidFill>
                  <a:srgbClr val="323333"/>
                </a:solidFill>
                <a:latin typeface="Courier New"/>
                <a:ea typeface="Courier New"/>
                <a:cs typeface="Courier New"/>
                <a:sym typeface="Courier New"/>
              </a:defRPr>
            </a:lvl1pPr>
          </a:lstStyle>
          <a:p>
            <a:pPr/>
            <a:r>
              <a:t>bin/kafka-reassign-partitions.sh --zookeeper localhost:2181   --reassignment-json-file mover-replicas.json --execute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DEMO</a:t>
            </a:r>
          </a:p>
        </p:txBody>
      </p:sp>
      <p:sp>
        <p:nvSpPr>
          <p:cNvPr id="166" name="Shape 166"/>
          <p:cNvSpPr/>
          <p:nvPr>
            <p:ph type="sldNum" sz="quarter" idx="4294967295"/>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Shape 167"/>
          <p:cNvSpPr/>
          <p:nvPr>
            <p:ph type="body" idx="1"/>
          </p:nvPr>
        </p:nvSpPr>
        <p:spPr>
          <a:xfrm>
            <a:off x="452365" y="2269011"/>
            <a:ext cx="12100070" cy="6815778"/>
          </a:xfrm>
          <a:prstGeom prst="rect">
            <a:avLst/>
          </a:prstGeom>
        </p:spPr>
        <p:txBody>
          <a:bodyPr/>
          <a:lstStyle/>
          <a:p>
            <a:pPr marL="678744" indent="-678744">
              <a:buClrTx/>
              <a:buSzPct val="75000"/>
              <a:buFontTx/>
              <a:buChar char="•"/>
              <a:defRPr sz="5200"/>
            </a:pPr>
            <a:r>
              <a:t>Creación de un nuevo broker. </a:t>
            </a:r>
          </a:p>
          <a:p>
            <a:pPr marL="678744" indent="-678744">
              <a:buClrTx/>
              <a:buSzPct val="75000"/>
              <a:buFontTx/>
              <a:buChar char="•"/>
              <a:defRPr sz="5200"/>
            </a:pPr>
            <a:r>
              <a:t>Movimiento de topics al nuevo broker.</a:t>
            </a:r>
          </a:p>
        </p:txBody>
      </p:sp>
      <p:pic>
        <p:nvPicPr>
          <p:cNvPr id="168" name="pasted-image.tiff"/>
          <p:cNvPicPr>
            <a:picLocks noChangeAspect="1"/>
          </p:cNvPicPr>
          <p:nvPr/>
        </p:nvPicPr>
        <p:blipFill>
          <a:blip r:embed="rId2">
            <a:extLst/>
          </a:blip>
          <a:stretch>
            <a:fillRect/>
          </a:stretch>
        </p:blipFill>
        <p:spPr>
          <a:xfrm>
            <a:off x="11245301" y="761999"/>
            <a:ext cx="1219201" cy="1219201"/>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