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 Juan López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Texto del título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600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pPr/>
            <a:r>
              <a:t>Operaciones Comunes </a:t>
            </a:r>
          </a:p>
        </p:txBody>
      </p:sp>
      <p:sp>
        <p:nvSpPr>
          <p:cNvPr id="134" name="Shape 13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Andrés Gómez Ferrer</a:t>
            </a:r>
          </a:p>
        </p:txBody>
      </p:sp>
      <p:sp>
        <p:nvSpPr>
          <p:cNvPr id="135" name="Shape 135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Operaciones: Graceful Shutdown</a:t>
            </a:r>
          </a:p>
        </p:txBody>
      </p:sp>
      <p:sp>
        <p:nvSpPr>
          <p:cNvPr id="138" name="Shape 13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>
            <p:ph type="body" sz="half" idx="1"/>
          </p:nvPr>
        </p:nvSpPr>
        <p:spPr>
          <a:xfrm>
            <a:off x="452365" y="2414712"/>
            <a:ext cx="12100070" cy="2809704"/>
          </a:xfrm>
          <a:prstGeom prst="rect">
            <a:avLst/>
          </a:prstGeom>
        </p:spPr>
        <p:txBody>
          <a:bodyPr/>
          <a:lstStyle/>
          <a:p>
            <a:pPr marL="357123" indent="-357123" defTabSz="443991">
              <a:spcBef>
                <a:spcPts val="1800"/>
              </a:spcBef>
              <a:defRPr sz="2736"/>
            </a:pPr>
            <a:r>
              <a:t>Esta configuración asegura un apagado correcto, sin provocar perdidas de datos y previene errores.</a:t>
            </a:r>
          </a:p>
          <a:p>
            <a:pPr marL="357123" indent="-357123" defTabSz="443991">
              <a:spcBef>
                <a:spcPts val="1800"/>
              </a:spcBef>
              <a:defRPr sz="2736"/>
            </a:pPr>
            <a:r>
              <a:t>Reduce considerablemente el tiempo de indisponibilidad de las particiones.</a:t>
            </a:r>
          </a:p>
          <a:p>
            <a:pPr marL="357123" indent="-357123" defTabSz="443991">
              <a:spcBef>
                <a:spcPts val="1800"/>
              </a:spcBef>
              <a:defRPr sz="2736"/>
            </a:pPr>
            <a:r>
              <a:t>Añadir esta propiedad al fichero </a:t>
            </a:r>
            <a:r>
              <a:rPr i="1"/>
              <a:t>server.properties</a:t>
            </a:r>
          </a:p>
        </p:txBody>
      </p:sp>
      <p:sp>
        <p:nvSpPr>
          <p:cNvPr id="141" name="Shape 141"/>
          <p:cNvSpPr/>
          <p:nvPr/>
        </p:nvSpPr>
        <p:spPr>
          <a:xfrm>
            <a:off x="1408857" y="5473778"/>
            <a:ext cx="10187086" cy="1193801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b="1" sz="27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controlled.shutdown.enable=true</a:t>
            </a:r>
          </a:p>
        </p:txBody>
      </p:sp>
      <p:sp>
        <p:nvSpPr>
          <p:cNvPr id="142" name="Shape 142"/>
          <p:cNvSpPr/>
          <p:nvPr/>
        </p:nvSpPr>
        <p:spPr>
          <a:xfrm>
            <a:off x="452365" y="6853256"/>
            <a:ext cx="12100070" cy="1741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554736" indent="-554736" algn="l" defTabSz="490727">
              <a:spcBef>
                <a:spcPts val="2000"/>
              </a:spcBef>
              <a:buSzPct val="100000"/>
              <a:buAutoNum type="arabicPeriod" startAt="1"/>
              <a:defRPr sz="3024"/>
            </a:pPr>
            <a:r>
              <a:t>Primero escribe todos los mensajes pendientes en los logs del disco.</a:t>
            </a:r>
          </a:p>
          <a:p>
            <a:pPr marL="554736" indent="-554736" algn="l" defTabSz="490727">
              <a:spcBef>
                <a:spcPts val="2000"/>
              </a:spcBef>
              <a:buSzPct val="100000"/>
              <a:buAutoNum type="arabicPeriod" startAt="1"/>
              <a:defRPr sz="3024"/>
            </a:pPr>
            <a:r>
              <a:t>Asegura que otro nodo consigue el leader para sus particiones.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Operaciones: Balancing Leadership</a:t>
            </a:r>
          </a:p>
        </p:txBody>
      </p:sp>
      <p:sp>
        <p:nvSpPr>
          <p:cNvPr id="145" name="Shape 145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>
            <p:ph type="body" sz="half" idx="1"/>
          </p:nvPr>
        </p:nvSpPr>
        <p:spPr>
          <a:xfrm>
            <a:off x="452365" y="2414712"/>
            <a:ext cx="12100070" cy="2150128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lnSpc>
                <a:spcPct val="90000"/>
              </a:lnSpc>
              <a:spcBef>
                <a:spcPts val="1900"/>
              </a:spcBef>
              <a:defRPr sz="2952"/>
            </a:pPr>
            <a:r>
              <a:t>En ocasiones puede ocurrir que los líderes de las particiones no estén balanceados a través de los brokers:</a:t>
            </a:r>
          </a:p>
          <a:p>
            <a:pPr lvl="3" marL="1541272" indent="-385318" defTabSz="479044">
              <a:lnSpc>
                <a:spcPct val="40000"/>
              </a:lnSpc>
              <a:spcBef>
                <a:spcPts val="1900"/>
              </a:spcBef>
              <a:buClrTx/>
              <a:buSzPct val="75000"/>
              <a:buFontTx/>
              <a:buChar char="•"/>
              <a:defRPr sz="2952"/>
            </a:pPr>
            <a:r>
              <a:t>Al añadir nuevos brokers.</a:t>
            </a:r>
          </a:p>
          <a:p>
            <a:pPr lvl="3" marL="1541272" indent="-385318" defTabSz="479044">
              <a:lnSpc>
                <a:spcPct val="40000"/>
              </a:lnSpc>
              <a:spcBef>
                <a:spcPts val="1900"/>
              </a:spcBef>
              <a:buClrTx/>
              <a:buSzPct val="75000"/>
              <a:buFontTx/>
              <a:buChar char="•"/>
              <a:defRPr sz="2952"/>
            </a:pPr>
            <a:r>
              <a:t>Al apagar o romperse algún broker.</a:t>
            </a:r>
          </a:p>
        </p:txBody>
      </p:sp>
      <p:sp>
        <p:nvSpPr>
          <p:cNvPr id="148" name="Shape 148"/>
          <p:cNvSpPr/>
          <p:nvPr/>
        </p:nvSpPr>
        <p:spPr>
          <a:xfrm>
            <a:off x="465065" y="4814201"/>
            <a:ext cx="12074670" cy="1193801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b="1" sz="27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bin/kafka-preferred-replica-election.sh --zookeeper localhost:2181</a:t>
            </a:r>
          </a:p>
        </p:txBody>
      </p:sp>
      <p:sp>
        <p:nvSpPr>
          <p:cNvPr id="149" name="Shape 149"/>
          <p:cNvSpPr/>
          <p:nvPr/>
        </p:nvSpPr>
        <p:spPr>
          <a:xfrm>
            <a:off x="452365" y="6257363"/>
            <a:ext cx="12100070" cy="989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85318" indent="-385318" algn="l" defTabSz="479044">
              <a:lnSpc>
                <a:spcPct val="90000"/>
              </a:lnSpc>
              <a:spcBef>
                <a:spcPts val="1900"/>
              </a:spcBef>
              <a:buClr>
                <a:srgbClr val="929292"/>
              </a:buClr>
              <a:buSzPct val="60000"/>
              <a:buFont typeface="Zapf Dingbats"/>
              <a:buChar char="❖"/>
              <a:defRPr sz="2952"/>
            </a:lvl1pPr>
          </a:lstStyle>
          <a:p>
            <a:pPr/>
            <a:r>
              <a:t>Este procedimiento se puede automatizar con la siguiente propiedad:</a:t>
            </a:r>
          </a:p>
        </p:txBody>
      </p:sp>
      <p:sp>
        <p:nvSpPr>
          <p:cNvPr id="150" name="Shape 150"/>
          <p:cNvSpPr/>
          <p:nvPr/>
        </p:nvSpPr>
        <p:spPr>
          <a:xfrm>
            <a:off x="465065" y="7229361"/>
            <a:ext cx="12074670" cy="1193801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b="1" sz="27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auto.leader.rebalance.enable=true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Operaciones: Mirroring data</a:t>
            </a:r>
          </a:p>
        </p:txBody>
      </p:sp>
      <p:sp>
        <p:nvSpPr>
          <p:cNvPr id="153" name="Shape 15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>
            <p:ph type="body" sz="quarter" idx="1"/>
          </p:nvPr>
        </p:nvSpPr>
        <p:spPr>
          <a:xfrm>
            <a:off x="452365" y="2414712"/>
            <a:ext cx="12100070" cy="1854759"/>
          </a:xfrm>
          <a:prstGeom prst="rect">
            <a:avLst/>
          </a:prstGeom>
        </p:spPr>
        <p:txBody>
          <a:bodyPr/>
          <a:lstStyle/>
          <a:p>
            <a:pPr marL="404113" indent="-404113" defTabSz="502412">
              <a:lnSpc>
                <a:spcPct val="90000"/>
              </a:lnSpc>
              <a:spcBef>
                <a:spcPts val="2000"/>
              </a:spcBef>
              <a:defRPr sz="3096"/>
            </a:pPr>
            <a:r>
              <a:t>En ocasiones se puede desear copiar datos desde multiples Kafka clusters a uno en concreto.</a:t>
            </a:r>
          </a:p>
          <a:p>
            <a:pPr marL="404113" indent="-404113" defTabSz="502412">
              <a:lnSpc>
                <a:spcPct val="90000"/>
              </a:lnSpc>
              <a:spcBef>
                <a:spcPts val="2000"/>
              </a:spcBef>
              <a:defRPr b="1" sz="3096"/>
            </a:pPr>
            <a:r>
              <a:t>Importancia para entornos de backup.</a:t>
            </a:r>
          </a:p>
        </p:txBody>
      </p:sp>
      <p:sp>
        <p:nvSpPr>
          <p:cNvPr id="156" name="Shape 156"/>
          <p:cNvSpPr/>
          <p:nvPr/>
        </p:nvSpPr>
        <p:spPr>
          <a:xfrm>
            <a:off x="465065" y="4626783"/>
            <a:ext cx="12074670" cy="1283418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457200">
              <a:defRPr b="1" sz="25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bin/kafka-mirror-maker.sh --consumer.config consumer.properties --producer.config producer.properties --whitelist testTopic</a:t>
            </a:r>
          </a:p>
        </p:txBody>
      </p:sp>
      <p:sp>
        <p:nvSpPr>
          <p:cNvPr id="157" name="Shape 157"/>
          <p:cNvSpPr/>
          <p:nvPr/>
        </p:nvSpPr>
        <p:spPr>
          <a:xfrm>
            <a:off x="452365" y="5980676"/>
            <a:ext cx="12100070" cy="2937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47726" indent="-347726" algn="l" defTabSz="432308">
              <a:lnSpc>
                <a:spcPct val="90000"/>
              </a:lnSpc>
              <a:spcBef>
                <a:spcPts val="1700"/>
              </a:spcBef>
              <a:buClr>
                <a:srgbClr val="929292"/>
              </a:buClr>
              <a:buSzPct val="60000"/>
              <a:buFont typeface="Zapf Dingbats"/>
              <a:buChar char="•"/>
              <a:defRPr b="1" sz="2664"/>
            </a:pPr>
            <a:r>
              <a:t>consumer.config:</a:t>
            </a:r>
            <a:r>
              <a:rPr b="0"/>
              <a:t> Fichero de propiedades de los clusters desde los que se desea copiar.</a:t>
            </a:r>
          </a:p>
          <a:p>
            <a:pPr marL="347726" indent="-347726" algn="l" defTabSz="432308">
              <a:lnSpc>
                <a:spcPct val="90000"/>
              </a:lnSpc>
              <a:spcBef>
                <a:spcPts val="1700"/>
              </a:spcBef>
              <a:buClr>
                <a:srgbClr val="929292"/>
              </a:buClr>
              <a:buSzPct val="60000"/>
              <a:buFont typeface="Zapf Dingbats"/>
              <a:buChar char="•"/>
              <a:defRPr b="1" sz="2664"/>
            </a:pPr>
            <a:r>
              <a:t>producer.config:</a:t>
            </a:r>
            <a:r>
              <a:rPr b="0"/>
              <a:t> Fichero de propiedades del cluster al que se desea copiar.</a:t>
            </a:r>
          </a:p>
          <a:p>
            <a:pPr marL="347726" indent="-347726" algn="l" defTabSz="432308">
              <a:lnSpc>
                <a:spcPct val="90000"/>
              </a:lnSpc>
              <a:spcBef>
                <a:spcPts val="1700"/>
              </a:spcBef>
              <a:buClr>
                <a:srgbClr val="929292"/>
              </a:buClr>
              <a:buSzPct val="60000"/>
              <a:buFont typeface="Zapf Dingbats"/>
              <a:buChar char="•"/>
              <a:defRPr sz="2664"/>
            </a:pPr>
            <a:r>
              <a:rPr b="1"/>
              <a:t>whitelist:</a:t>
            </a:r>
            <a:r>
              <a:t> es una expresión regular indicando los topics que se desean copiar.</a:t>
            </a:r>
          </a:p>
          <a:p>
            <a:pPr marL="347726" indent="-347726" algn="l" defTabSz="432308">
              <a:lnSpc>
                <a:spcPct val="90000"/>
              </a:lnSpc>
              <a:spcBef>
                <a:spcPts val="1700"/>
              </a:spcBef>
              <a:buClr>
                <a:srgbClr val="929292"/>
              </a:buClr>
              <a:buSzPct val="60000"/>
              <a:buFont typeface="Zapf Dingbats"/>
              <a:buChar char="•"/>
              <a:defRPr b="1" sz="2664"/>
            </a:pPr>
            <a:r>
              <a:t>num.streams: </a:t>
            </a:r>
            <a:r>
              <a:rPr b="0"/>
              <a:t>número de hilos para los consumidores.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Operaciones: Replay log</a:t>
            </a:r>
          </a:p>
        </p:txBody>
      </p:sp>
      <p:sp>
        <p:nvSpPr>
          <p:cNvPr id="160" name="Shape 160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>
            <p:ph type="body" idx="1"/>
          </p:nvPr>
        </p:nvSpPr>
        <p:spPr>
          <a:xfrm>
            <a:off x="452365" y="2362200"/>
            <a:ext cx="12100070" cy="444293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800"/>
            </a:pPr>
            <a:r>
              <a:t>Esta herramienta nos permite reproducir los mensajes de un topic en otro topic.</a:t>
            </a:r>
          </a:p>
          <a:p>
            <a:pPr>
              <a:lnSpc>
                <a:spcPct val="90000"/>
              </a:lnSpc>
              <a:defRPr sz="3800"/>
            </a:pPr>
            <a:r>
              <a:t>Una utilidad puede ser para verificar el correcto funcionamiento de una nueva versión de nuestro software de procesamiento en streaming.</a:t>
            </a:r>
          </a:p>
        </p:txBody>
      </p:sp>
      <p:sp>
        <p:nvSpPr>
          <p:cNvPr id="163" name="Shape 163"/>
          <p:cNvSpPr/>
          <p:nvPr/>
        </p:nvSpPr>
        <p:spPr>
          <a:xfrm>
            <a:off x="369214" y="7001983"/>
            <a:ext cx="12266372" cy="1487357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just" defTabSz="457200">
              <a:defRPr b="1" sz="26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bin/kafka-replay-log-producer.sh —broker-list localhost:9092 --inputtopic input --outputtopic output --zookeeper localhost:2181 --threads 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Operaciones: Verificación de replicas</a:t>
            </a:r>
          </a:p>
        </p:txBody>
      </p:sp>
      <p:sp>
        <p:nvSpPr>
          <p:cNvPr id="166" name="Shape 166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>
            <p:ph type="body" sz="half" idx="1"/>
          </p:nvPr>
        </p:nvSpPr>
        <p:spPr>
          <a:xfrm>
            <a:off x="452365" y="2362200"/>
            <a:ext cx="12100070" cy="218884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100"/>
            </a:lvl1pPr>
          </a:lstStyle>
          <a:p>
            <a:pPr/>
            <a:r>
              <a:t>Esta herramienta nos permite validad que todas las replicas de un conjunto de topics tienen los mismos datos.</a:t>
            </a:r>
          </a:p>
        </p:txBody>
      </p:sp>
      <p:sp>
        <p:nvSpPr>
          <p:cNvPr id="169" name="Shape 169"/>
          <p:cNvSpPr/>
          <p:nvPr/>
        </p:nvSpPr>
        <p:spPr>
          <a:xfrm>
            <a:off x="369214" y="4282347"/>
            <a:ext cx="12266372" cy="1487357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just" defTabSz="457200">
              <a:defRPr b="1" sz="26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bin/kafka-replica-verification.sh --broker-list localhost:9092 --topic-white-list testing-*-topic </a:t>
            </a:r>
          </a:p>
        </p:txBody>
      </p:sp>
      <p:sp>
        <p:nvSpPr>
          <p:cNvPr id="170" name="Shape 170"/>
          <p:cNvSpPr/>
          <p:nvPr/>
        </p:nvSpPr>
        <p:spPr>
          <a:xfrm>
            <a:off x="452365" y="6155843"/>
            <a:ext cx="12100070" cy="3088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61822" indent="-361822" algn="l" defTabSz="449833">
              <a:lnSpc>
                <a:spcPct val="90000"/>
              </a:lnSpc>
              <a:spcBef>
                <a:spcPts val="1800"/>
              </a:spcBef>
              <a:buClr>
                <a:srgbClr val="929292"/>
              </a:buClr>
              <a:buSzPct val="60000"/>
              <a:buFont typeface="Zapf Dingbats"/>
              <a:buChar char="❖"/>
              <a:defRPr sz="3080"/>
            </a:pPr>
            <a:r>
              <a:t>Esta herramienta nos ofrece una opción que es </a:t>
            </a:r>
            <a:r>
              <a:rPr b="1"/>
              <a:t>--time</a:t>
            </a:r>
            <a:r>
              <a:t> que nos permite decir desde que timestamp queremos realizar la verificación. </a:t>
            </a:r>
          </a:p>
          <a:p>
            <a:pPr marL="361822" indent="-361822" algn="l" defTabSz="449833">
              <a:lnSpc>
                <a:spcPct val="90000"/>
              </a:lnSpc>
              <a:spcBef>
                <a:spcPts val="1800"/>
              </a:spcBef>
              <a:buClr>
                <a:srgbClr val="929292"/>
              </a:buClr>
              <a:buSzPct val="60000"/>
              <a:buFont typeface="Zapf Dingbats"/>
              <a:buChar char="❖"/>
              <a:defRPr sz="3080"/>
            </a:pPr>
            <a:r>
              <a:t>Gran utilidad cuando queremos verificar que las replicas contienen los mismos datos después de un periodo de posible perdidas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