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2" r:id="rId8"/>
    <p:sldId id="264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B20"/>
    <a:srgbClr val="567125"/>
    <a:srgbClr val="FEEFD2"/>
    <a:srgbClr val="E34B07"/>
    <a:srgbClr val="D8E8BA"/>
    <a:srgbClr val="B9D684"/>
    <a:srgbClr val="F86828"/>
    <a:srgbClr val="835C31"/>
    <a:srgbClr val="A5C39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A3988-8D11-78E6-2D60-D5849DF07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F1DDF-05AE-AA65-0C59-5D68C2CA8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8308C-B04E-D734-173E-49F261F6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2F78D-B5C7-805F-953E-1F564D90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992E8-6C36-7F5C-20C0-16B96030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61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6A535-5E25-4BDD-89D9-ED554FD0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A5D0F-969F-8201-7498-E0C00941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F69E4-CEAA-1243-69A1-52B6EEA1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743A0-CFF2-2538-F0E0-77A44F1B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77E68-1613-7BC2-EE2F-65E93275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14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2F2484-9B78-A7F7-F187-A6272FAA5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6E7CC-89A8-FE8A-17B1-F5F82822B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06032-85B9-01E3-51BA-CD460007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2A6D8-7ED2-5285-7AF6-118A75AA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475CA-7570-5EFC-5DC8-0F6BB9A4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08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B0D4E-8124-E8BA-FCF7-A26CCB67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74792-347A-486B-8D39-DBD81EDF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ECE52-35CD-D2E6-B566-306B0FAB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E6776-28EA-B338-82AE-8CE2FC2E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38022-6615-A730-7B1B-03F88FCE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1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5D8D-A3F3-C683-5509-E97E8D66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472433-B696-7CA7-386C-BFA8BDBD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629AB-688D-1A1A-F83C-646FF79B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20607-EF4C-635E-016D-7F9A056E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7A65E-3F41-C25C-CD60-9F06A0CA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21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85F7A-279B-2C51-5AFE-533A70D0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79EBE-6646-8828-515C-4D2821B8C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0BFF7-2961-74DD-3E38-38DF37169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96DE7-1993-ABEA-6725-576B506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E5622-A364-59A2-5D2A-B9DDFA2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F8299-BF15-38DC-21BA-93B682A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CA2A-5D10-886E-F122-5798B0DD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CDD4B-35DB-3D62-7124-046C94FD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B9149-B08C-6B3D-7E38-E926B7E2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E7273B-1042-C452-E68A-AF55CDE1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DBF2FD-73DC-693C-D87F-52E55B831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02E0B-845E-7E97-08CC-286A79D0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025F7-3450-3700-27EE-218BFC6E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493C2D-A8D4-7A0E-5B2B-CF4E6FD5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77A3-9440-250F-A90A-00F45B69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57C46F-8A94-0ACD-8555-1F8EF4C1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3118C8-96AC-4BD8-51C8-D1327D96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E9B42B-08AE-E790-02E9-0377A7D9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2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4749F-946D-49FE-8F53-436DC523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0D4BA0-29C9-9C1C-1124-A912D429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235637-9D6B-74C8-A4CE-8BFE8558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77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FE988-5A8A-F05A-95C5-D5CA7EC3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C5032-CCF2-642D-A418-ABB01A3D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053B00-663D-B25F-B554-636350F7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B59D54-2FFA-31AB-65AC-60E97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44B3D-35E3-58EE-617A-89BB31A6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2F654-C5FB-9F6E-EB33-DFC85F10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91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B90CF-1965-E761-4DD4-0675371D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8A2F92-DABA-0CAC-0F45-7C0F4692A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3E5BA2-F4C5-22DA-6AB5-44719209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52FACB-BCE9-7415-0531-5A8BC28E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66CA16-2796-E83E-EC35-C1D8F802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77B9A7-124C-2492-C519-9ABD3818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5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640C3B-F716-A8C8-3483-0260B9CD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BCAC6-E2D4-DC16-4E18-5B1B507A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D93EE-5AF5-5E65-E165-58C18D601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4D81-2469-4140-BDC2-1C9CC03F4F38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DF78D-8659-8BC9-5437-6EFC2B31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A74D4-8C71-BFA9-53A0-FCF650061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08A8-82E0-4521-AB0E-93D680B5A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86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-shop.com/producto/qda-miner" TargetMode="External"/><Relationship Id="rId2" Type="http://schemas.openxmlformats.org/officeDocument/2006/relationships/hyperlink" Target="https://provalisresearch.com/es/products/software-de-analisis-cualitativ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A75A4D-3580-1793-D6C4-3916189BFE65}"/>
              </a:ext>
            </a:extLst>
          </p:cNvPr>
          <p:cNvSpPr/>
          <p:nvPr/>
        </p:nvSpPr>
        <p:spPr>
          <a:xfrm>
            <a:off x="996462" y="0"/>
            <a:ext cx="1055076" cy="6858000"/>
          </a:xfrm>
          <a:prstGeom prst="rect">
            <a:avLst/>
          </a:prstGeom>
          <a:solidFill>
            <a:srgbClr val="567125"/>
          </a:solidFill>
          <a:ln>
            <a:solidFill>
              <a:srgbClr val="567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E3872-6475-255A-F12B-08EABD586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11500" dirty="0">
                <a:solidFill>
                  <a:srgbClr val="E34B07"/>
                </a:solidFill>
                <a:latin typeface="Century Schoolbook" panose="02040604050505020304" pitchFamily="18" charset="0"/>
              </a:rPr>
              <a:t>QDA </a:t>
            </a:r>
            <a:r>
              <a:rPr lang="es-MX" sz="11500" dirty="0" err="1">
                <a:solidFill>
                  <a:srgbClr val="E34B07"/>
                </a:solidFill>
                <a:latin typeface="Century Schoolbook" panose="02040604050505020304" pitchFamily="18" charset="0"/>
              </a:rPr>
              <a:t>Miner</a:t>
            </a:r>
            <a:endParaRPr lang="es-MX" sz="11500" dirty="0">
              <a:solidFill>
                <a:srgbClr val="E34B07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B4A23-C27A-23B2-01EF-0B51533C2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3600" dirty="0">
                <a:solidFill>
                  <a:srgbClr val="E34B07"/>
                </a:solidFill>
                <a:latin typeface="Century Schoolbook" panose="02040604050505020304" pitchFamily="18" charset="0"/>
              </a:rPr>
              <a:t>para análisis de datos cualitativos</a:t>
            </a:r>
          </a:p>
          <a:p>
            <a:endParaRPr lang="es-MX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117B774-BD0B-7CC6-F2E6-1AD060759048}"/>
              </a:ext>
            </a:extLst>
          </p:cNvPr>
          <p:cNvSpPr txBox="1">
            <a:spLocks/>
          </p:cNvSpPr>
          <p:nvPr/>
        </p:nvSpPr>
        <p:spPr>
          <a:xfrm>
            <a:off x="6489895" y="6075608"/>
            <a:ext cx="5702105" cy="603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rgbClr val="567125"/>
                </a:solidFill>
                <a:latin typeface="Century Schoolbook" panose="02040604050505020304" pitchFamily="18" charset="0"/>
              </a:rPr>
              <a:t>Presenta: </a:t>
            </a:r>
            <a:r>
              <a:rPr lang="es-MX" dirty="0" err="1">
                <a:solidFill>
                  <a:srgbClr val="567125"/>
                </a:solidFill>
                <a:latin typeface="Century Schoolbook" panose="02040604050505020304" pitchFamily="18" charset="0"/>
              </a:rPr>
              <a:t>Andres</a:t>
            </a:r>
            <a:r>
              <a:rPr lang="es-MX" dirty="0">
                <a:solidFill>
                  <a:srgbClr val="567125"/>
                </a:solidFill>
                <a:latin typeface="Century Schoolbook" panose="02040604050505020304" pitchFamily="18" charset="0"/>
              </a:rPr>
              <a:t> Amaya</a:t>
            </a:r>
            <a:endParaRPr lang="es-MX" dirty="0">
              <a:solidFill>
                <a:srgbClr val="5671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5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1343A-57EE-F219-9E25-4D7630EB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36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De las funciones con las que no cuenta la versión Lite destacan las siguientes: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Creación de hipervínculos.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Recuperación de codificación.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Acceso remoto y compartido.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Administración de reportes.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63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A33CA-A3BA-2BDF-2ED2-F93EAED7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2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Bibliografía</a:t>
            </a:r>
          </a:p>
          <a:p>
            <a:pPr marL="0" indent="0">
              <a:buNone/>
            </a:pPr>
            <a:r>
              <a:rPr lang="es-MX" dirty="0" err="1">
                <a:solidFill>
                  <a:srgbClr val="543B20"/>
                </a:solidFill>
                <a:latin typeface="Century Schoolbook" panose="02040604050505020304" pitchFamily="18" charset="0"/>
              </a:rPr>
              <a:t>Provalis</a:t>
            </a:r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 </a:t>
            </a:r>
            <a:r>
              <a:rPr lang="es-MX" dirty="0" err="1">
                <a:solidFill>
                  <a:srgbClr val="543B20"/>
                </a:solidFill>
                <a:latin typeface="Century Schoolbook" panose="02040604050505020304" pitchFamily="18" charset="0"/>
              </a:rPr>
              <a:t>Research</a:t>
            </a:r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. (s.f.). QDA MINER. Software de análisis de datos cualitativos de métodos mixtos. Recuperado el 08 de mayo de </a:t>
            </a:r>
            <a:r>
              <a:rPr lang="es-MX" dirty="0">
                <a:solidFill>
                  <a:srgbClr val="567125"/>
                </a:solidFill>
                <a:latin typeface="Century Schoolbook" panose="020406040505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https://provalisresearch.com/es/products/software-de-analisis-cualitativo/</a:t>
            </a:r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Software Shop. (s.f.). QDA MINER. Recuperado el 08 de mayo de </a:t>
            </a:r>
            <a:r>
              <a:rPr lang="es-MX" dirty="0">
                <a:solidFill>
                  <a:srgbClr val="567125"/>
                </a:solidFill>
                <a:latin typeface="Century Schoolbook" panose="020406040505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https://www.software-shop.com/producto/qda-miner</a:t>
            </a:r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81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27443-A229-C498-3E83-98063E18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¿Cualitativo o cuantitativo?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4180965-ABFE-E3DD-B028-9ADC0A718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9215"/>
              </p:ext>
            </p:extLst>
          </p:nvPr>
        </p:nvGraphicFramePr>
        <p:xfrm>
          <a:off x="2125980" y="1690688"/>
          <a:ext cx="7940040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70020">
                  <a:extLst>
                    <a:ext uri="{9D8B030D-6E8A-4147-A177-3AD203B41FA5}">
                      <a16:colId xmlns:a16="http://schemas.microsoft.com/office/drawing/2014/main" val="3673565214"/>
                    </a:ext>
                  </a:extLst>
                </a:gridCol>
                <a:gridCol w="3970020">
                  <a:extLst>
                    <a:ext uri="{9D8B030D-6E8A-4147-A177-3AD203B41FA5}">
                      <a16:colId xmlns:a16="http://schemas.microsoft.com/office/drawing/2014/main" val="21648250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Tipos de datos</a:t>
                      </a:r>
                    </a:p>
                  </a:txBody>
                  <a:tcPr anchor="ctr">
                    <a:solidFill>
                      <a:srgbClr val="5671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7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Cualitativos</a:t>
                      </a:r>
                    </a:p>
                  </a:txBody>
                  <a:tcPr>
                    <a:solidFill>
                      <a:srgbClr val="5671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Cuantitativos</a:t>
                      </a:r>
                    </a:p>
                  </a:txBody>
                  <a:tcPr>
                    <a:solidFill>
                      <a:srgbClr val="5671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Describen</a:t>
                      </a:r>
                    </a:p>
                  </a:txBody>
                  <a:tcPr>
                    <a:solidFill>
                      <a:srgbClr val="D8E8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Miden</a:t>
                      </a:r>
                    </a:p>
                  </a:txBody>
                  <a:tcPr>
                    <a:solidFill>
                      <a:srgbClr val="D8E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9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¿Por qué? 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¿Cuánto?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5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Subjetivos</a:t>
                      </a:r>
                    </a:p>
                  </a:txBody>
                  <a:tcPr>
                    <a:solidFill>
                      <a:srgbClr val="D8E8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Objetivos</a:t>
                      </a:r>
                    </a:p>
                  </a:txBody>
                  <a:tcPr>
                    <a:solidFill>
                      <a:srgbClr val="D8E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No estructurados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Estructurados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6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57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2171-4F3D-4395-5D05-D314BE72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QDA </a:t>
            </a:r>
            <a:r>
              <a:rPr lang="es-MX" sz="6000" b="1" dirty="0" err="1">
                <a:solidFill>
                  <a:srgbClr val="E34B07"/>
                </a:solidFill>
                <a:latin typeface="Century Schoolbook" panose="02040604050505020304" pitchFamily="18" charset="0"/>
              </a:rPr>
              <a:t>Miner</a:t>
            </a:r>
            <a:endParaRPr lang="es-MX" sz="6000" b="1" dirty="0">
              <a:solidFill>
                <a:srgbClr val="E34B07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54E2C-9103-4924-E9AF-3B04CB10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58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Es un software especializado en análisis cualitativos.</a:t>
            </a:r>
          </a:p>
          <a:p>
            <a:pPr marL="0" indent="0">
              <a:buNone/>
            </a:pPr>
            <a:endParaRPr lang="es-MX" sz="800" b="1" dirty="0">
              <a:solidFill>
                <a:srgbClr val="543B2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C</a:t>
            </a:r>
            <a:r>
              <a:rPr lang="es-ES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odifica, anota, recupera y analiza pequeñas y grandes colecciones de documentos e imágenes.</a:t>
            </a:r>
          </a:p>
          <a:p>
            <a:pPr marL="0" indent="0">
              <a:buNone/>
            </a:pPr>
            <a:endParaRPr lang="es-ES" sz="800" b="1" dirty="0">
              <a:solidFill>
                <a:srgbClr val="543B20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Integra:</a:t>
            </a:r>
            <a:endParaRPr lang="es-MX" b="1" dirty="0">
              <a:solidFill>
                <a:srgbClr val="543B2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20A4A6-CA2A-84B2-F53B-63B0B5A237B3}"/>
              </a:ext>
            </a:extLst>
          </p:cNvPr>
          <p:cNvSpPr txBox="1"/>
          <p:nvPr/>
        </p:nvSpPr>
        <p:spPr>
          <a:xfrm>
            <a:off x="1734869" y="4234735"/>
            <a:ext cx="189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solidFill>
                  <a:srgbClr val="E34B07"/>
                </a:solidFill>
                <a:latin typeface="Century Schoolbook" panose="02040604050505020304" pitchFamily="18" charset="0"/>
              </a:rPr>
              <a:t>SimStat</a:t>
            </a:r>
            <a:endParaRPr lang="es-MX" sz="2800" b="1" dirty="0">
              <a:solidFill>
                <a:srgbClr val="E34B07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4A083C-8768-602B-9EC6-28935E421E3C}"/>
              </a:ext>
            </a:extLst>
          </p:cNvPr>
          <p:cNvSpPr txBox="1"/>
          <p:nvPr/>
        </p:nvSpPr>
        <p:spPr>
          <a:xfrm>
            <a:off x="1520485" y="5419089"/>
            <a:ext cx="199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solidFill>
                  <a:srgbClr val="E34B07"/>
                </a:solidFill>
                <a:latin typeface="Century Schoolbook" panose="02040604050505020304" pitchFamily="18" charset="0"/>
              </a:rPr>
              <a:t>WordStat</a:t>
            </a:r>
            <a:endParaRPr lang="es-MX" sz="2800" b="1" dirty="0">
              <a:solidFill>
                <a:srgbClr val="E34B07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105958-2CE1-F0BB-1063-9F45AD1323E8}"/>
              </a:ext>
            </a:extLst>
          </p:cNvPr>
          <p:cNvSpPr txBox="1"/>
          <p:nvPr/>
        </p:nvSpPr>
        <p:spPr>
          <a:xfrm>
            <a:off x="6173666" y="4019292"/>
            <a:ext cx="401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Análisis estadístico de datos.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850E59-AAB3-FC9E-BB09-184C9CEDF989}"/>
              </a:ext>
            </a:extLst>
          </p:cNvPr>
          <p:cNvSpPr txBox="1"/>
          <p:nvPr/>
        </p:nvSpPr>
        <p:spPr>
          <a:xfrm>
            <a:off x="6173666" y="5203646"/>
            <a:ext cx="4124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Análisis cuantitativo y minería de texto.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820B051-0116-80C1-F2D2-8488F49EE09A}"/>
              </a:ext>
            </a:extLst>
          </p:cNvPr>
          <p:cNvSpPr/>
          <p:nvPr/>
        </p:nvSpPr>
        <p:spPr>
          <a:xfrm>
            <a:off x="3722957" y="4234735"/>
            <a:ext cx="2039815" cy="523220"/>
          </a:xfrm>
          <a:prstGeom prst="rightArrow">
            <a:avLst/>
          </a:prstGeom>
          <a:solidFill>
            <a:srgbClr val="567125"/>
          </a:solidFill>
          <a:ln>
            <a:solidFill>
              <a:srgbClr val="567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EEEEDC8-2876-C6D4-2430-D1DBA323D77A}"/>
              </a:ext>
            </a:extLst>
          </p:cNvPr>
          <p:cNvSpPr/>
          <p:nvPr/>
        </p:nvSpPr>
        <p:spPr>
          <a:xfrm>
            <a:off x="3722957" y="5419090"/>
            <a:ext cx="2039815" cy="523220"/>
          </a:xfrm>
          <a:prstGeom prst="rightArrow">
            <a:avLst/>
          </a:prstGeom>
          <a:solidFill>
            <a:srgbClr val="567125"/>
          </a:solidFill>
          <a:ln>
            <a:solidFill>
              <a:srgbClr val="567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33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E93A3-7181-AD81-F920-C442B0E6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Información técnica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83235-3BF5-9163-9DDA-BAD5B478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7"/>
            <a:ext cx="10515600" cy="495949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b="1" i="0" dirty="0">
                <a:solidFill>
                  <a:srgbClr val="E34B07"/>
                </a:solidFill>
                <a:effectLst/>
                <a:latin typeface="Century Schoolbook" panose="02040604050505020304" pitchFamily="18" charset="0"/>
              </a:rPr>
              <a:t>Windows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567125"/>
                </a:solidFill>
                <a:effectLst/>
                <a:latin typeface="Century Schoolbook" panose="02040604050505020304" pitchFamily="18" charset="0"/>
              </a:rPr>
              <a:t>Sistema operativo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: Microsoft Windows XP, 2000, Vista, Windows 7, 8 y 10.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567125"/>
                </a:solidFill>
                <a:effectLst/>
                <a:latin typeface="Century Schoolbook" panose="02040604050505020304" pitchFamily="18" charset="0"/>
              </a:rPr>
              <a:t>Memoria</a:t>
            </a:r>
            <a:r>
              <a:rPr lang="es-MX" b="1" i="0" dirty="0">
                <a:solidFill>
                  <a:srgbClr val="001C3B"/>
                </a:solidFill>
                <a:effectLst/>
                <a:latin typeface="Century Schoolbook" panose="02040604050505020304" pitchFamily="18" charset="0"/>
              </a:rPr>
              <a:t>: 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De 256 MB (XP) a 1GB (Vista, Windows 7, 8 y 10).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567125"/>
                </a:solidFill>
                <a:effectLst/>
                <a:latin typeface="Century Schoolbook" panose="02040604050505020304" pitchFamily="18" charset="0"/>
              </a:rPr>
              <a:t>Espacio en disco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s-MX" b="1" i="0" dirty="0">
                <a:solidFill>
                  <a:srgbClr val="001C3B"/>
                </a:solidFill>
                <a:effectLst/>
                <a:latin typeface="Century Schoolbook" panose="02040604050505020304" pitchFamily="18" charset="0"/>
              </a:rPr>
              <a:t>  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40 MB de espacio en disco (21Mb para QDA </a:t>
            </a:r>
            <a:r>
              <a:rPr lang="es-MX" b="1" i="0" dirty="0" err="1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Miner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 Lite).</a:t>
            </a:r>
          </a:p>
          <a:p>
            <a:pPr marL="0" indent="0" algn="just">
              <a:buNone/>
            </a:pPr>
            <a:endParaRPr lang="es-MX" b="1" i="0" dirty="0">
              <a:solidFill>
                <a:srgbClr val="001C3B"/>
              </a:solidFill>
              <a:effectLst/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s-MX" b="1" i="0" dirty="0">
                <a:solidFill>
                  <a:srgbClr val="E34B07"/>
                </a:solidFill>
                <a:effectLst/>
                <a:latin typeface="Century Schoolbook" panose="02040604050505020304" pitchFamily="18" charset="0"/>
              </a:rPr>
              <a:t>MAC OS      y Linux</a:t>
            </a:r>
          </a:p>
          <a:p>
            <a:pPr marL="0" indent="0" algn="just">
              <a:buNone/>
            </a:pP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QDA </a:t>
            </a:r>
            <a:r>
              <a:rPr lang="es-MX" b="1" i="0" dirty="0" err="1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Miner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 funcionará en un sistema operativo Mac usando la solución de máquina virtual o </a:t>
            </a:r>
            <a:r>
              <a:rPr lang="es-MX" b="1" i="0" dirty="0" err="1">
                <a:solidFill>
                  <a:srgbClr val="567125"/>
                </a:solidFill>
                <a:effectLst/>
                <a:latin typeface="Century Schoolbook" panose="02040604050505020304" pitchFamily="18" charset="0"/>
              </a:rPr>
              <a:t>Boot</a:t>
            </a:r>
            <a:r>
              <a:rPr lang="es-MX" b="1" i="0" dirty="0">
                <a:solidFill>
                  <a:srgbClr val="567125"/>
                </a:solidFill>
                <a:effectLst/>
                <a:latin typeface="Century Schoolbook" panose="02040604050505020304" pitchFamily="18" charset="0"/>
              </a:rPr>
              <a:t> Camp 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y en equipos Linux con </a:t>
            </a:r>
            <a:r>
              <a:rPr lang="es-MX" b="1" i="0" dirty="0" err="1">
                <a:solidFill>
                  <a:srgbClr val="567125"/>
                </a:solidFill>
                <a:effectLst/>
                <a:latin typeface="Century Schoolbook" panose="02040604050505020304" pitchFamily="18" charset="0"/>
              </a:rPr>
              <a:t>CrossOver</a:t>
            </a:r>
            <a:r>
              <a:rPr lang="es-MX" b="1" i="0" dirty="0">
                <a:solidFill>
                  <a:srgbClr val="2F2F2F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o</a:t>
            </a:r>
            <a:r>
              <a:rPr lang="es-MX" b="1" i="0" dirty="0">
                <a:solidFill>
                  <a:srgbClr val="2F2F2F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s-MX" b="1" i="0" dirty="0" err="1">
                <a:solidFill>
                  <a:srgbClr val="567125"/>
                </a:solidFill>
                <a:effectLst/>
                <a:latin typeface="Century Schoolbook" panose="02040604050505020304" pitchFamily="18" charset="0"/>
              </a:rPr>
              <a:t>Wine</a:t>
            </a:r>
            <a:r>
              <a:rPr lang="es-MX" b="1" i="0" dirty="0">
                <a:solidFill>
                  <a:srgbClr val="543B2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CF2717E-E0B4-94DE-8FC3-A96B36C14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r="22339"/>
          <a:stretch/>
        </p:blipFill>
        <p:spPr>
          <a:xfrm>
            <a:off x="2701743" y="1474133"/>
            <a:ext cx="425659" cy="433110"/>
          </a:xfrm>
          <a:prstGeom prst="rect">
            <a:avLst/>
          </a:prstGeom>
        </p:spPr>
      </p:pic>
      <p:pic>
        <p:nvPicPr>
          <p:cNvPr id="11" name="Imagen 10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B0A35B6-BD22-699C-3185-6FBFAA7452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1" t="1935" r="26330" b="-1935"/>
          <a:stretch/>
        </p:blipFill>
        <p:spPr>
          <a:xfrm>
            <a:off x="4565286" y="4891512"/>
            <a:ext cx="365117" cy="433111"/>
          </a:xfrm>
          <a:prstGeom prst="rect">
            <a:avLst/>
          </a:prstGeom>
        </p:spPr>
      </p:pic>
      <p:pic>
        <p:nvPicPr>
          <p:cNvPr id="13" name="Imagen 1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EADCB2F-F1D4-DF89-CC9D-3CD587884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88" y="4789621"/>
            <a:ext cx="433110" cy="4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EEAB-34D3-9F83-EC4C-B8252585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Generalidades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3F13E-F9C0-9C44-7101-CABD18F6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entury Schoolbook" panose="02040604050505020304" pitchFamily="18" charset="0"/>
              </a:rPr>
              <a:t>Proveedor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: PROVALIS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entury Schoolbook" panose="02040604050505020304" pitchFamily="18" charset="0"/>
              </a:rPr>
              <a:t>Año de lanzamiento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: 2004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entury Schoolbook" panose="02040604050505020304" pitchFamily="18" charset="0"/>
              </a:rPr>
              <a:t>Versión más reciente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: 6ta (2020).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entury Schoolbook" panose="02040604050505020304" pitchFamily="18" charset="0"/>
              </a:rPr>
              <a:t>Principio operacional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: Anidación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9A3743D-A6E7-A60C-D181-FE11E9DB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36" y="3626780"/>
            <a:ext cx="9605364" cy="21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2E707-E060-5190-8758-8EE9ADB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58AC3-655D-5E85-ADFA-D42591C9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1690688"/>
            <a:ext cx="6640732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Análisis intuitivo (estructura de árbol).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Memos e hipervínculos.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Geoetiquetado y líneas del tiempo.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Apoyo y recuperación de la codificación.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Análisis estadísticos 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Acceso remoto y colaborativo.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5671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Administración de reportes.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B56BA9A-D296-0988-7DCA-9C6F648E86A2}"/>
              </a:ext>
            </a:extLst>
          </p:cNvPr>
          <p:cNvSpPr/>
          <p:nvPr/>
        </p:nvSpPr>
        <p:spPr>
          <a:xfrm>
            <a:off x="7329263" y="663981"/>
            <a:ext cx="4656407" cy="825944"/>
          </a:xfrm>
          <a:prstGeom prst="roundRect">
            <a:avLst/>
          </a:prstGeom>
          <a:solidFill>
            <a:srgbClr val="567125"/>
          </a:solidFill>
          <a:ln>
            <a:solidFill>
              <a:srgbClr val="567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Información referida a la versión 6.</a:t>
            </a:r>
          </a:p>
        </p:txBody>
      </p:sp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B9585243-9EFE-590F-8BD3-218675231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2085" b="13805"/>
          <a:stretch/>
        </p:blipFill>
        <p:spPr>
          <a:xfrm>
            <a:off x="6569613" y="2406148"/>
            <a:ext cx="5416057" cy="309451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C7477A-0389-DB83-EBD8-7C8AD5191201}"/>
              </a:ext>
            </a:extLst>
          </p:cNvPr>
          <p:cNvSpPr txBox="1"/>
          <p:nvPr/>
        </p:nvSpPr>
        <p:spPr>
          <a:xfrm>
            <a:off x="9503115" y="5557863"/>
            <a:ext cx="26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Fuente: Software Shop</a:t>
            </a:r>
          </a:p>
        </p:txBody>
      </p:sp>
    </p:spTree>
    <p:extLst>
      <p:ext uri="{BB962C8B-B14F-4D97-AF65-F5344CB8AC3E}">
        <p14:creationId xmlns:p14="http://schemas.microsoft.com/office/powerpoint/2010/main" val="124565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99AD3A2-DDAE-E6FB-A177-F86FAFEB4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" b="9728"/>
          <a:stretch/>
        </p:blipFill>
        <p:spPr>
          <a:xfrm>
            <a:off x="4035222" y="864778"/>
            <a:ext cx="7861811" cy="447853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B29955-6781-3309-09DA-DC710155251D}"/>
              </a:ext>
            </a:extLst>
          </p:cNvPr>
          <p:cNvSpPr txBox="1"/>
          <p:nvPr/>
        </p:nvSpPr>
        <p:spPr>
          <a:xfrm>
            <a:off x="889925" y="864778"/>
            <a:ext cx="2976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Es compatible con muchos tipos de archivos para importación y exportación de datos.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F95E58-B00F-E001-2675-901F4C0712D7}"/>
              </a:ext>
            </a:extLst>
          </p:cNvPr>
          <p:cNvSpPr txBox="1"/>
          <p:nvPr/>
        </p:nvSpPr>
        <p:spPr>
          <a:xfrm>
            <a:off x="9503115" y="5343317"/>
            <a:ext cx="26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Fuente: </a:t>
            </a:r>
            <a:r>
              <a:rPr lang="es-MX" dirty="0" err="1">
                <a:solidFill>
                  <a:srgbClr val="543B20"/>
                </a:solidFill>
                <a:latin typeface="Century Schoolbook" panose="02040604050505020304" pitchFamily="18" charset="0"/>
              </a:rPr>
              <a:t>Provalis</a:t>
            </a:r>
            <a:endParaRPr lang="es-MX" dirty="0">
              <a:solidFill>
                <a:srgbClr val="543B2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1E4D4-0405-6AD6-42E9-8D962912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Precios*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05C951E-DAD4-07DB-132F-E85A01236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447267"/>
              </p:ext>
            </p:extLst>
          </p:nvPr>
        </p:nvGraphicFramePr>
        <p:xfrm>
          <a:off x="1774370" y="2117923"/>
          <a:ext cx="681082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07802594"/>
                    </a:ext>
                  </a:extLst>
                </a:gridCol>
                <a:gridCol w="1607458">
                  <a:extLst>
                    <a:ext uri="{9D8B030D-6E8A-4147-A177-3AD203B41FA5}">
                      <a16:colId xmlns:a16="http://schemas.microsoft.com/office/drawing/2014/main" val="266087616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425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800" b="1" dirty="0">
                          <a:latin typeface="Century Schoolbook" panose="02040604050505020304" pitchFamily="18" charset="0"/>
                        </a:rPr>
                        <a:t>Licencia</a:t>
                      </a:r>
                    </a:p>
                  </a:txBody>
                  <a:tcPr>
                    <a:solidFill>
                      <a:srgbClr val="5671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latin typeface="Century Schoolbook" panose="02040604050505020304" pitchFamily="18" charset="0"/>
                        </a:rPr>
                        <a:t>1 año</a:t>
                      </a:r>
                    </a:p>
                  </a:txBody>
                  <a:tcPr>
                    <a:solidFill>
                      <a:srgbClr val="5671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latin typeface="Century Schoolbook" panose="02040604050505020304" pitchFamily="18" charset="0"/>
                        </a:rPr>
                        <a:t>3 años</a:t>
                      </a:r>
                    </a:p>
                  </a:txBody>
                  <a:tcPr>
                    <a:solidFill>
                      <a:srgbClr val="5671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Comercial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20,000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45,000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3982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Gubernamental</a:t>
                      </a:r>
                    </a:p>
                  </a:txBody>
                  <a:tcPr>
                    <a:solidFill>
                      <a:srgbClr val="D8E8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12,500</a:t>
                      </a:r>
                    </a:p>
                  </a:txBody>
                  <a:tcPr>
                    <a:solidFill>
                      <a:srgbClr val="D8E8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28,200</a:t>
                      </a:r>
                    </a:p>
                  </a:txBody>
                  <a:tcPr>
                    <a:solidFill>
                      <a:srgbClr val="D8E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Educacional 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4,700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b="1" dirty="0">
                          <a:solidFill>
                            <a:srgbClr val="543B20"/>
                          </a:solidFill>
                          <a:latin typeface="Century Schoolbook" panose="02040604050505020304" pitchFamily="18" charset="0"/>
                        </a:rPr>
                        <a:t>10,600</a:t>
                      </a:r>
                    </a:p>
                  </a:txBody>
                  <a:tcPr>
                    <a:solidFill>
                      <a:srgbClr val="B9D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9882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2F1FB40-4B8B-182A-EA0E-D8B6FD382541}"/>
              </a:ext>
            </a:extLst>
          </p:cNvPr>
          <p:cNvSpPr txBox="1"/>
          <p:nvPr/>
        </p:nvSpPr>
        <p:spPr>
          <a:xfrm>
            <a:off x="201385" y="6095986"/>
            <a:ext cx="497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*Precios convertidos de USD a MXN</a:t>
            </a:r>
          </a:p>
          <a:p>
            <a:endParaRPr lang="es-MX" dirty="0"/>
          </a:p>
        </p:txBody>
      </p:sp>
      <p:pic>
        <p:nvPicPr>
          <p:cNvPr id="8" name="Imagen 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547D853-B78B-E0E9-52B4-4FC49727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89" y="1761476"/>
            <a:ext cx="2501285" cy="33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6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B86D-C4F5-ABA5-C69F-A0646595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QDA </a:t>
            </a:r>
            <a:r>
              <a:rPr lang="es-MX" sz="6000" b="1" dirty="0" err="1">
                <a:solidFill>
                  <a:srgbClr val="E34B07"/>
                </a:solidFill>
                <a:latin typeface="Century Schoolbook" panose="02040604050505020304" pitchFamily="18" charset="0"/>
              </a:rPr>
              <a:t>Miner</a:t>
            </a:r>
            <a:r>
              <a:rPr lang="es-MX" sz="6000" b="1" dirty="0">
                <a:solidFill>
                  <a:srgbClr val="E34B07"/>
                </a:solidFill>
                <a:latin typeface="Century Schoolbook" panose="02040604050505020304" pitchFamily="18" charset="0"/>
              </a:rPr>
              <a:t> Lite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7E33D-C30F-A5C1-8A19-19F43DB3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095" y="1676346"/>
            <a:ext cx="6533536" cy="4149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Versión gratuita de QDA </a:t>
            </a:r>
            <a:r>
              <a:rPr lang="es-MX" b="1" dirty="0" err="1">
                <a:solidFill>
                  <a:srgbClr val="543B20"/>
                </a:solidFill>
                <a:latin typeface="Century Schoolbook" panose="02040604050505020304" pitchFamily="18" charset="0"/>
              </a:rPr>
              <a:t>Miner</a:t>
            </a:r>
            <a:r>
              <a:rPr lang="es-MX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.</a:t>
            </a:r>
          </a:p>
          <a:p>
            <a:pPr marL="0" indent="0" algn="just">
              <a:buNone/>
            </a:pPr>
            <a:endParaRPr lang="es-ES" sz="800" b="1" dirty="0">
              <a:solidFill>
                <a:srgbClr val="543B2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s-ES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Sirve para el análisis de datos textuales (transcripciones de entrevistas y noticias, respuestas abiertas) así como para el análisis de imágenes fijas.</a:t>
            </a:r>
          </a:p>
          <a:p>
            <a:pPr marL="0" indent="0" algn="just">
              <a:buNone/>
            </a:pPr>
            <a:endParaRPr lang="es-ES" sz="800" b="1" dirty="0">
              <a:solidFill>
                <a:srgbClr val="543B20"/>
              </a:solidFill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s-ES" b="1" dirty="0">
                <a:solidFill>
                  <a:srgbClr val="543B20"/>
                </a:solidFill>
                <a:latin typeface="Century Schoolbook" panose="02040604050505020304" pitchFamily="18" charset="0"/>
              </a:rPr>
              <a:t>Cuenta con menos herramientas que la versión de paga.</a:t>
            </a:r>
            <a:endParaRPr lang="es-MX" b="1" dirty="0">
              <a:solidFill>
                <a:srgbClr val="543B2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1ABB418E-D906-D845-8275-14B7C309A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9" y="1676346"/>
            <a:ext cx="5378596" cy="38672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513DE4-63D2-DA19-F4CB-B5DAC64DF0AE}"/>
              </a:ext>
            </a:extLst>
          </p:cNvPr>
          <p:cNvSpPr txBox="1"/>
          <p:nvPr/>
        </p:nvSpPr>
        <p:spPr>
          <a:xfrm>
            <a:off x="3439841" y="5543601"/>
            <a:ext cx="203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543B20"/>
                </a:solidFill>
                <a:latin typeface="Century Schoolbook" panose="02040604050505020304" pitchFamily="18" charset="0"/>
              </a:rPr>
              <a:t>Fuente: </a:t>
            </a:r>
            <a:r>
              <a:rPr lang="es-MX" dirty="0" err="1">
                <a:solidFill>
                  <a:srgbClr val="543B20"/>
                </a:solidFill>
                <a:latin typeface="Century Schoolbook" panose="02040604050505020304" pitchFamily="18" charset="0"/>
              </a:rPr>
              <a:t>Provalis</a:t>
            </a:r>
            <a:endParaRPr lang="es-MX" dirty="0">
              <a:solidFill>
                <a:srgbClr val="543B2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3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434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Tema de Office</vt:lpstr>
      <vt:lpstr>QDA Miner</vt:lpstr>
      <vt:lpstr>¿Cualitativo o cuantitativo?</vt:lpstr>
      <vt:lpstr>QDA Miner</vt:lpstr>
      <vt:lpstr>Información técnica</vt:lpstr>
      <vt:lpstr>Generalidades</vt:lpstr>
      <vt:lpstr>Características</vt:lpstr>
      <vt:lpstr>Presentación de PowerPoint</vt:lpstr>
      <vt:lpstr>Precios*</vt:lpstr>
      <vt:lpstr>QDA Miner Lite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QDA Miner</dc:title>
  <dc:creator>ANDRES HERNANDEZ AMAYA</dc:creator>
  <cp:lastModifiedBy>ANDRES HERNANDEZ AMAYA</cp:lastModifiedBy>
  <cp:revision>7</cp:revision>
  <dcterms:created xsi:type="dcterms:W3CDTF">2022-05-08T03:56:01Z</dcterms:created>
  <dcterms:modified xsi:type="dcterms:W3CDTF">2022-05-12T15:24:01Z</dcterms:modified>
</cp:coreProperties>
</file>