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165C"/>
    <a:srgbClr val="3F0E74"/>
    <a:srgbClr val="74418B"/>
    <a:srgbClr val="9A2A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61" autoAdjust="0"/>
  </p:normalViewPr>
  <p:slideViewPr>
    <p:cSldViewPr snapToGrid="0">
      <p:cViewPr varScale="1">
        <p:scale>
          <a:sx n="65" d="100"/>
          <a:sy n="65" d="100"/>
        </p:scale>
        <p:origin x="9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0C3AB-55EC-47E1-A5FF-4D80F887E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18DAF-A46D-443B-A266-B4EF397CD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322A73-6401-43FA-9E28-203AD4BD6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1BB2-4E67-49AE-ADF0-FBA55C6754E3}" type="datetimeFigureOut">
              <a:rPr lang="es-MX" smtClean="0"/>
              <a:t>17/02/2022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DB9CA0-7D86-4802-9DC8-AA9E11C4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089222-F4CB-4142-B004-4ED465C4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A44E-8159-4728-88B2-9F53B44BE4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327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F83E7-D569-4B39-B2A4-AFDCA217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ACDAD9-4FEA-46D3-AA3A-3A14AF1AF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419E3A-D780-46A7-AFF6-C088821A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1BB2-4E67-49AE-ADF0-FBA55C6754E3}" type="datetimeFigureOut">
              <a:rPr lang="es-MX" smtClean="0"/>
              <a:t>17/02/2022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0BFC8D-919B-441D-B097-23AA216A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B141D3-1BD4-438B-BD7D-16FB215E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A44E-8159-4728-88B2-9F53B44BE4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49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0A79DF-1DBF-4329-904A-C0B58ED9A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808597-8B46-4CD1-8103-24D038F46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8549C4-0E1C-4A33-8620-F55DBC714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1BB2-4E67-49AE-ADF0-FBA55C6754E3}" type="datetimeFigureOut">
              <a:rPr lang="es-MX" smtClean="0"/>
              <a:t>17/02/2022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A55956-5AE3-41C8-9CB4-0CF2DA81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5F50F4-D77B-4206-9039-F23C8848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A44E-8159-4728-88B2-9F53B44BE4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6535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DA8C4-5BA0-4902-AF75-157C917FD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4F35E2-FF86-4846-9F78-1F529C41C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7DC3C8-F03C-4F37-B1D2-E781298C4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1BB2-4E67-49AE-ADF0-FBA55C6754E3}" type="datetimeFigureOut">
              <a:rPr lang="es-MX" smtClean="0"/>
              <a:t>17/02/2022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32FE93-8869-4E5B-97DA-C467E9BB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005FB4-7058-48B8-BEF2-3C3CD0A2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A44E-8159-4728-88B2-9F53B44BE4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926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667AA-20BA-4E60-9CF0-FB288FDE0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FB7372-E480-4851-B2BE-B8B89CA60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1B5F3E-A9AC-4488-8C97-DA1E309D2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1BB2-4E67-49AE-ADF0-FBA55C6754E3}" type="datetimeFigureOut">
              <a:rPr lang="es-MX" smtClean="0"/>
              <a:t>17/02/2022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3A5E71-0438-4AA0-91D5-35069F67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04F6A6-7834-49D2-8B17-7B21F164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A44E-8159-4728-88B2-9F53B44BE4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634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CC2E9-C34A-4E0C-8B8E-77BCD67AC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AECC49-ADB6-482D-BE6D-863DD87FA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322959-51D0-423E-BCD4-D61DAECC8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385102-5706-4F99-B5D5-EAA7F687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1BB2-4E67-49AE-ADF0-FBA55C6754E3}" type="datetimeFigureOut">
              <a:rPr lang="es-MX" smtClean="0"/>
              <a:t>17/02/2022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241319-BACD-42EC-A608-73029E3F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1C6B47-99DC-4F57-9F74-E5D24FC0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A44E-8159-4728-88B2-9F53B44BE4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768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CA665-5EDF-47F2-8F6F-9182931A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3E067A-1B6A-45BC-887C-F996B9C34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43FB4C-232A-4746-8BB5-18D5A0859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E65DA7-342C-4679-B13D-C8EBE9AB1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95193D2-646C-4C12-9C59-9171652A8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42BB58-34ED-47F3-AADD-6EA9AEEC0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1BB2-4E67-49AE-ADF0-FBA55C6754E3}" type="datetimeFigureOut">
              <a:rPr lang="es-MX" smtClean="0"/>
              <a:t>17/02/2022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17BB6FE-7A72-47E4-9ADD-13750C39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562DBA1-AD8F-46DE-ADB9-B0D6593A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A44E-8159-4728-88B2-9F53B44BE4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875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719F7-8C65-4088-8044-AB37E821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AECA83-3989-4831-B301-C2D3A5EA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1BB2-4E67-49AE-ADF0-FBA55C6754E3}" type="datetimeFigureOut">
              <a:rPr lang="es-MX" smtClean="0"/>
              <a:t>17/02/2022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F575706-8B49-4A8E-803B-D24C185C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8BB3EE2-A7D8-4561-94E0-0607D2D3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A44E-8159-4728-88B2-9F53B44BE4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445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913D5EC-D6A0-4C5A-8A0A-74FF33AD6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1BB2-4E67-49AE-ADF0-FBA55C6754E3}" type="datetimeFigureOut">
              <a:rPr lang="es-MX" smtClean="0"/>
              <a:t>17/02/2022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55FF44F-FF70-48EE-B111-F6A986EF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0FED8D-EC2A-49CE-9FD2-6F7169BE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A44E-8159-4728-88B2-9F53B44BE4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8841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3C4DF-A63B-49E2-8330-D2BF4F07D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E94BB6-0188-457A-ABAE-4097CC2D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BE124B-888E-4BB9-A575-B73F399C3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497006-58CB-46AD-9B77-69034A49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1BB2-4E67-49AE-ADF0-FBA55C6754E3}" type="datetimeFigureOut">
              <a:rPr lang="es-MX" smtClean="0"/>
              <a:t>17/02/2022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2C930C-07B2-4FC1-B2A3-8C5BAD52A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3641C9-B2AC-4281-9038-980F1E36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A44E-8159-4728-88B2-9F53B44BE4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77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0AD68-F003-4C6F-8EED-E733F329C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A069E44-069D-4DAE-9517-4EF4388CB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5CA52-31DF-4907-986F-23668551A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15614C-9459-4FF8-A580-3AD0BB1D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1BB2-4E67-49AE-ADF0-FBA55C6754E3}" type="datetimeFigureOut">
              <a:rPr lang="es-MX" smtClean="0"/>
              <a:t>17/02/2022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7B78C3-D6CA-4D96-AA59-63B74168E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6B6EC4-A771-40F4-88FF-8F9F238F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A44E-8159-4728-88B2-9F53B44BE4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376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79AD85-D1CA-42EF-A15E-060E10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3F9F25-47B8-415E-ACAC-9666C88B8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EBF5DA-2F2E-4BFC-A265-CD3CA13C7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F1BB2-4E67-49AE-ADF0-FBA55C6754E3}" type="datetimeFigureOut">
              <a:rPr lang="es-MX" smtClean="0"/>
              <a:t>17/02/2022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4DEB29-CBEA-41C4-ABED-EA6DF12C5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B608C3-A82A-43A3-82AF-4A0832F78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BA44E-8159-4728-88B2-9F53B44BE4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227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bc.com/mundo/noticias-59746140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san.edu.pe/conexionesan/web-3-diez-caracteristicas-que-te-permitiran-identificarla" TargetMode="External"/><Relationship Id="rId5" Type="http://schemas.openxmlformats.org/officeDocument/2006/relationships/hyperlink" Target="https://www.trt.net.tr/espanol/programas/2022/01/27/como-cambiara-el-mundo-web-3-0-el-internet-del-futuro-1768811" TargetMode="External"/><Relationship Id="rId4" Type="http://schemas.openxmlformats.org/officeDocument/2006/relationships/hyperlink" Target="https://www.profesionalreview.com/2022/01/30/que-es-web-3-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4FF3A8C-494A-440C-9DDF-BFE8E0EC14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52"/>
            <a:ext cx="12192000" cy="686390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76E17C3-534C-4D1A-A9E6-5C36AEFB1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8200"/>
            <a:ext cx="9144000" cy="1446498"/>
          </a:xfrm>
        </p:spPr>
        <p:txBody>
          <a:bodyPr>
            <a:normAutofit/>
          </a:bodyPr>
          <a:lstStyle/>
          <a:p>
            <a:r>
              <a:rPr lang="es-MX" sz="8000" b="1" dirty="0">
                <a:solidFill>
                  <a:srgbClr val="3F0E74"/>
                </a:solidFill>
                <a:latin typeface="Century Gothic" panose="020B0502020202020204" pitchFamily="34" charset="0"/>
              </a:rPr>
              <a:t>WEB 3.0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EBDC9E-B7BF-4021-9C27-9E40BA27C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3268" y="4638646"/>
            <a:ext cx="5605463" cy="1028382"/>
          </a:xfrm>
        </p:spPr>
        <p:txBody>
          <a:bodyPr>
            <a:normAutofit/>
          </a:bodyPr>
          <a:lstStyle/>
          <a:p>
            <a:r>
              <a:rPr lang="es-MX" sz="2200" dirty="0">
                <a:solidFill>
                  <a:srgbClr val="74418B"/>
                </a:solidFill>
                <a:latin typeface="Century Gothic" panose="020B0502020202020204" pitchFamily="34" charset="0"/>
              </a:rPr>
              <a:t>Alumno: </a:t>
            </a:r>
            <a:r>
              <a:rPr lang="es-MX" sz="2200" dirty="0" err="1">
                <a:solidFill>
                  <a:srgbClr val="A2165C"/>
                </a:solidFill>
                <a:latin typeface="Century Gothic" panose="020B0502020202020204" pitchFamily="34" charset="0"/>
              </a:rPr>
              <a:t>Andres</a:t>
            </a:r>
            <a:r>
              <a:rPr lang="es-MX" sz="2200" dirty="0">
                <a:solidFill>
                  <a:srgbClr val="A2165C"/>
                </a:solidFill>
                <a:latin typeface="Century Gothic" panose="020B0502020202020204" pitchFamily="34" charset="0"/>
              </a:rPr>
              <a:t> Hernández Amaya</a:t>
            </a:r>
          </a:p>
          <a:p>
            <a:r>
              <a:rPr lang="es-MX" sz="2200" dirty="0">
                <a:solidFill>
                  <a:srgbClr val="74418B"/>
                </a:solidFill>
                <a:latin typeface="Century Gothic" panose="020B0502020202020204" pitchFamily="34" charset="0"/>
              </a:rPr>
              <a:t>No. Cuenta:</a:t>
            </a:r>
            <a:r>
              <a:rPr lang="es-MX" sz="2200" dirty="0">
                <a:solidFill>
                  <a:srgbClr val="A2165C"/>
                </a:solidFill>
                <a:latin typeface="Century Gothic" panose="020B0502020202020204" pitchFamily="34" charset="0"/>
              </a:rPr>
              <a:t> 420143037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0D9CDC1-86B9-4FE3-B853-767F9F4B7337}"/>
              </a:ext>
            </a:extLst>
          </p:cNvPr>
          <p:cNvSpPr txBox="1"/>
          <p:nvPr/>
        </p:nvSpPr>
        <p:spPr>
          <a:xfrm>
            <a:off x="209550" y="-5903"/>
            <a:ext cx="11772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600" dirty="0">
                <a:solidFill>
                  <a:srgbClr val="74418B"/>
                </a:solidFill>
                <a:latin typeface="Century Gothic" panose="020B0502020202020204" pitchFamily="34" charset="0"/>
              </a:rPr>
              <a:t>Universidad Nacional Autónoma de México</a:t>
            </a:r>
          </a:p>
          <a:p>
            <a:pPr algn="ctr"/>
            <a:r>
              <a:rPr lang="es-MX" sz="2600" dirty="0">
                <a:solidFill>
                  <a:srgbClr val="74418B"/>
                </a:solidFill>
                <a:latin typeface="Century Gothic" panose="020B0502020202020204" pitchFamily="34" charset="0"/>
              </a:rPr>
              <a:t>Escuela Nacional de Estudios Superiores</a:t>
            </a:r>
          </a:p>
          <a:p>
            <a:pPr algn="ctr"/>
            <a:r>
              <a:rPr lang="es-MX" sz="2600" dirty="0">
                <a:solidFill>
                  <a:srgbClr val="74418B"/>
                </a:solidFill>
                <a:latin typeface="Century Gothic" panose="020B0502020202020204" pitchFamily="34" charset="0"/>
              </a:rPr>
              <a:t>Unidad Mérida</a:t>
            </a:r>
          </a:p>
          <a:p>
            <a:pPr algn="ctr"/>
            <a:endParaRPr lang="es-MX" sz="3000" dirty="0">
              <a:solidFill>
                <a:srgbClr val="74418B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MX" i="1" dirty="0">
                <a:solidFill>
                  <a:srgbClr val="A2165C"/>
                </a:solidFill>
                <a:latin typeface="Century Gothic" panose="020B0502020202020204" pitchFamily="34" charset="0"/>
              </a:rPr>
              <a:t>Tecnologías de la Información y Comunicación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919BD37-4C6C-44D2-8478-17AC0EC4864D}"/>
              </a:ext>
            </a:extLst>
          </p:cNvPr>
          <p:cNvSpPr txBox="1"/>
          <p:nvPr/>
        </p:nvSpPr>
        <p:spPr>
          <a:xfrm>
            <a:off x="3012281" y="6020336"/>
            <a:ext cx="64865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74418B"/>
                </a:solidFill>
                <a:latin typeface="Century Gothic" panose="020B0502020202020204" pitchFamily="34" charset="0"/>
              </a:rPr>
              <a:t>Catedrática: </a:t>
            </a:r>
            <a:r>
              <a:rPr lang="es-MX" dirty="0">
                <a:solidFill>
                  <a:srgbClr val="A2165C"/>
                </a:solidFill>
                <a:latin typeface="Century Gothic" panose="020B0502020202020204" pitchFamily="34" charset="0"/>
              </a:rPr>
              <a:t>Rosa Martha Peralta Blanco</a:t>
            </a:r>
          </a:p>
          <a:p>
            <a:endParaRPr lang="es-MX" sz="1400" dirty="0">
              <a:solidFill>
                <a:srgbClr val="A2165C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MX" dirty="0">
                <a:solidFill>
                  <a:srgbClr val="74418B"/>
                </a:solidFill>
                <a:latin typeface="Century Gothic" panose="020B0502020202020204" pitchFamily="34" charset="0"/>
              </a:rPr>
              <a:t>16 de febrero de 2022</a:t>
            </a:r>
          </a:p>
        </p:txBody>
      </p:sp>
      <p:pic>
        <p:nvPicPr>
          <p:cNvPr id="9" name="Imagen 8" descr="Código QR&#10;&#10;Descripción generada automáticamente">
            <a:extLst>
              <a:ext uri="{FF2B5EF4-FFF2-40B4-BE49-F238E27FC236}">
                <a16:creationId xmlns:a16="http://schemas.microsoft.com/office/drawing/2014/main" id="{0AD6AD26-CB3D-4467-B1B3-4B167D77F19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089" y="2204544"/>
            <a:ext cx="2448911" cy="2448911"/>
          </a:xfrm>
          <a:prstGeom prst="rect">
            <a:avLst/>
          </a:prstGeom>
        </p:spPr>
      </p:pic>
      <p:pic>
        <p:nvPicPr>
          <p:cNvPr id="11" name="Imagen 10" descr="Código QR&#10;&#10;Descripción generada automáticamente">
            <a:extLst>
              <a:ext uri="{FF2B5EF4-FFF2-40B4-BE49-F238E27FC236}">
                <a16:creationId xmlns:a16="http://schemas.microsoft.com/office/drawing/2014/main" id="{28CFFA98-2146-445F-BA3C-9D25905C073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78" y="2204544"/>
            <a:ext cx="2448911" cy="244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7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4154B32-B12F-4817-8329-ACCB02AC4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0637FB8-FE0D-432E-BC5C-E3F1BE79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54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8000" b="1" dirty="0">
                <a:solidFill>
                  <a:srgbClr val="3F0E74"/>
                </a:solidFill>
                <a:latin typeface="Century Gothic" panose="020B0502020202020204" pitchFamily="34" charset="0"/>
              </a:rPr>
              <a:t>¿Qué es?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F93D5A9-DC1F-4EEB-8D5E-8808DF2C3D07}"/>
              </a:ext>
            </a:extLst>
          </p:cNvPr>
          <p:cNvSpPr txBox="1"/>
          <p:nvPr/>
        </p:nvSpPr>
        <p:spPr>
          <a:xfrm>
            <a:off x="832513" y="1897039"/>
            <a:ext cx="109455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A2165C"/>
                </a:solidFill>
                <a:latin typeface="Century Gothic" panose="020B0502020202020204" pitchFamily="34" charset="0"/>
              </a:rPr>
              <a:t>La web 3.0, o “web semántica” es la nueva etapa en el desarrollo de internet. </a:t>
            </a:r>
          </a:p>
          <a:p>
            <a:endParaRPr lang="es-MX" sz="2400" dirty="0">
              <a:solidFill>
                <a:srgbClr val="A2165C"/>
              </a:solidFill>
              <a:latin typeface="Century Gothic" panose="020B0502020202020204" pitchFamily="34" charset="0"/>
            </a:endParaRPr>
          </a:p>
          <a:p>
            <a:r>
              <a:rPr lang="es-MX" sz="2400" dirty="0">
                <a:solidFill>
                  <a:srgbClr val="A2165C"/>
                </a:solidFill>
                <a:latin typeface="Century Gothic" panose="020B0502020202020204" pitchFamily="34" charset="0"/>
              </a:rPr>
              <a:t>Busca aumentar la cantidad de información que las máquinas pueden procesar con el fin de unir más a los usuarios.</a:t>
            </a:r>
          </a:p>
          <a:p>
            <a:endParaRPr lang="es-MX" sz="2400" dirty="0">
              <a:solidFill>
                <a:srgbClr val="A2165C"/>
              </a:solidFill>
              <a:latin typeface="Century Gothic" panose="020B0502020202020204" pitchFamily="34" charset="0"/>
            </a:endParaRPr>
          </a:p>
          <a:p>
            <a:r>
              <a:rPr lang="es-MX" sz="2400" dirty="0">
                <a:solidFill>
                  <a:srgbClr val="A2165C"/>
                </a:solidFill>
                <a:latin typeface="Century Gothic" panose="020B0502020202020204" pitchFamily="34" charset="0"/>
              </a:rPr>
              <a:t>Más personalizable, descentralizado y coherente.</a:t>
            </a:r>
          </a:p>
        </p:txBody>
      </p:sp>
    </p:spTree>
    <p:extLst>
      <p:ext uri="{BB962C8B-B14F-4D97-AF65-F5344CB8AC3E}">
        <p14:creationId xmlns:p14="http://schemas.microsoft.com/office/powerpoint/2010/main" val="257708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37AA777B-EC7C-4099-9348-965C31C8B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9911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83DCBC4-09D6-43E1-9976-B97F62072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3364"/>
            <a:ext cx="10515600" cy="1325563"/>
          </a:xfrm>
        </p:spPr>
        <p:txBody>
          <a:bodyPr>
            <a:normAutofit/>
          </a:bodyPr>
          <a:lstStyle/>
          <a:p>
            <a:r>
              <a:rPr lang="es-MX" sz="8000" b="1" dirty="0">
                <a:solidFill>
                  <a:srgbClr val="3F0E74"/>
                </a:solidFill>
                <a:latin typeface="Century Gothic" panose="020B0502020202020204" pitchFamily="34" charset="0"/>
              </a:rPr>
              <a:t>Temporalidad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CA0DF2F-29B4-4C8A-B949-5D96EB03B455}"/>
              </a:ext>
            </a:extLst>
          </p:cNvPr>
          <p:cNvSpPr txBox="1"/>
          <p:nvPr/>
        </p:nvSpPr>
        <p:spPr>
          <a:xfrm>
            <a:off x="643719" y="1854462"/>
            <a:ext cx="109045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A2165C"/>
                </a:solidFill>
                <a:latin typeface="Century Gothic" panose="020B0502020202020204" pitchFamily="34" charset="0"/>
              </a:rPr>
              <a:t>El término de web 3.0 fue acuñado por Gavin Wood en 2014</a:t>
            </a:r>
          </a:p>
          <a:p>
            <a:endParaRPr lang="es-MX" sz="2400" dirty="0">
              <a:solidFill>
                <a:srgbClr val="A2165C"/>
              </a:solidFill>
              <a:latin typeface="Century Gothic" panose="020B0502020202020204" pitchFamily="34" charset="0"/>
            </a:endParaRPr>
          </a:p>
          <a:p>
            <a:r>
              <a:rPr lang="es-MX" sz="2400" dirty="0">
                <a:solidFill>
                  <a:srgbClr val="A2165C"/>
                </a:solidFill>
                <a:latin typeface="Century Gothic" panose="020B0502020202020204" pitchFamily="34" charset="0"/>
              </a:rPr>
              <a:t>Empezó hace una década, aproximadamente en 2011 y actualmente. sigue desarrollándose. Cada vez se ha ido extendiendo a más campos, encontrado más usos y dispersado por más zonas geográficas.</a:t>
            </a:r>
          </a:p>
        </p:txBody>
      </p:sp>
    </p:spTree>
    <p:extLst>
      <p:ext uri="{BB962C8B-B14F-4D97-AF65-F5344CB8AC3E}">
        <p14:creationId xmlns:p14="http://schemas.microsoft.com/office/powerpoint/2010/main" val="356696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3598FED-DFDC-459B-9EAE-9B8017275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9911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A65748E-D076-4AFC-9E69-2D314DE3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8000" b="1" dirty="0">
                <a:solidFill>
                  <a:srgbClr val="3F0E74"/>
                </a:solidFill>
                <a:latin typeface="Century Gothic" panose="020B0502020202020204" pitchFamily="34" charset="0"/>
              </a:rPr>
              <a:t>Características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F11A51F-9BCE-4FA5-B2D8-BC441616198C}"/>
              </a:ext>
            </a:extLst>
          </p:cNvPr>
          <p:cNvSpPr txBox="1"/>
          <p:nvPr/>
        </p:nvSpPr>
        <p:spPr>
          <a:xfrm>
            <a:off x="830239" y="1690688"/>
            <a:ext cx="106668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3F0E74"/>
                </a:solidFill>
                <a:latin typeface="Century Gothic" panose="020B0502020202020204" pitchFamily="34" charset="0"/>
              </a:rPr>
              <a:t>Blockchain</a:t>
            </a:r>
            <a:r>
              <a:rPr lang="es-MX" sz="2400" dirty="0">
                <a:latin typeface="Century Gothic" panose="020B0502020202020204" pitchFamily="34" charset="0"/>
              </a:rPr>
              <a:t>: </a:t>
            </a:r>
            <a:r>
              <a:rPr lang="es-MX" sz="2400" dirty="0">
                <a:solidFill>
                  <a:srgbClr val="A2165C"/>
                </a:solidFill>
                <a:latin typeface="Century Gothic" panose="020B0502020202020204" pitchFamily="34" charset="0"/>
              </a:rPr>
              <a:t>Es la forma como operará. </a:t>
            </a:r>
          </a:p>
          <a:p>
            <a:endParaRPr lang="es-MX" sz="2400" dirty="0">
              <a:latin typeface="Century Gothic" panose="020B0502020202020204" pitchFamily="34" charset="0"/>
            </a:endParaRPr>
          </a:p>
          <a:p>
            <a:r>
              <a:rPr lang="es-MX" sz="2400" b="1" dirty="0">
                <a:solidFill>
                  <a:srgbClr val="3F0E74"/>
                </a:solidFill>
                <a:latin typeface="Century Gothic" panose="020B0502020202020204" pitchFamily="34" charset="0"/>
              </a:rPr>
              <a:t>Descentralización</a:t>
            </a:r>
            <a:r>
              <a:rPr lang="es-MX" sz="2400" dirty="0">
                <a:latin typeface="Century Gothic" panose="020B0502020202020204" pitchFamily="34" charset="0"/>
              </a:rPr>
              <a:t>: </a:t>
            </a:r>
            <a:r>
              <a:rPr lang="es-MX" sz="2400" dirty="0">
                <a:solidFill>
                  <a:srgbClr val="A2165C"/>
                </a:solidFill>
                <a:latin typeface="Century Gothic" panose="020B0502020202020204" pitchFamily="34" charset="0"/>
              </a:rPr>
              <a:t>El resguardo y acceso de los datos ya no estará a cargo de un oligopolio. </a:t>
            </a:r>
          </a:p>
          <a:p>
            <a:endParaRPr lang="es-MX" sz="2400" dirty="0">
              <a:latin typeface="Century Gothic" panose="020B0502020202020204" pitchFamily="34" charset="0"/>
            </a:endParaRPr>
          </a:p>
          <a:p>
            <a:r>
              <a:rPr lang="es-MX" sz="2400" b="1" dirty="0">
                <a:solidFill>
                  <a:srgbClr val="3F0E74"/>
                </a:solidFill>
                <a:latin typeface="Century Gothic" panose="020B0502020202020204" pitchFamily="34" charset="0"/>
              </a:rPr>
              <a:t>Inteligencia artificial</a:t>
            </a:r>
            <a:r>
              <a:rPr lang="es-MX" sz="2400" dirty="0">
                <a:latin typeface="Century Gothic" panose="020B0502020202020204" pitchFamily="34" charset="0"/>
              </a:rPr>
              <a:t>: </a:t>
            </a:r>
            <a:r>
              <a:rPr lang="es-MX" sz="2400" dirty="0">
                <a:solidFill>
                  <a:srgbClr val="A2165C"/>
                </a:solidFill>
                <a:latin typeface="Century Gothic" panose="020B0502020202020204" pitchFamily="34" charset="0"/>
              </a:rPr>
              <a:t>Los buscadores serán capaces de entender frases completas. </a:t>
            </a:r>
          </a:p>
          <a:p>
            <a:endParaRPr lang="es-MX" sz="2400" b="1" dirty="0">
              <a:solidFill>
                <a:srgbClr val="3F0E74"/>
              </a:solidFill>
              <a:latin typeface="Century Gothic" panose="020B0502020202020204" pitchFamily="34" charset="0"/>
            </a:endParaRPr>
          </a:p>
          <a:p>
            <a:r>
              <a:rPr lang="es-MX" sz="2400" b="1" dirty="0">
                <a:solidFill>
                  <a:srgbClr val="3F0E74"/>
                </a:solidFill>
                <a:latin typeface="Century Gothic" panose="020B0502020202020204" pitchFamily="34" charset="0"/>
              </a:rPr>
              <a:t>Accesibilidad</a:t>
            </a:r>
            <a:r>
              <a:rPr lang="es-MX" sz="2400" dirty="0">
                <a:latin typeface="Century Gothic" panose="020B0502020202020204" pitchFamily="34" charset="0"/>
              </a:rPr>
              <a:t>: </a:t>
            </a:r>
            <a:r>
              <a:rPr lang="es-MX" sz="2400" dirty="0">
                <a:solidFill>
                  <a:srgbClr val="A2165C"/>
                </a:solidFill>
                <a:latin typeface="Century Gothic" panose="020B0502020202020204" pitchFamily="34" charset="0"/>
              </a:rPr>
              <a:t>Cada vez más dispositivos podrán conectarse a la red.</a:t>
            </a:r>
          </a:p>
          <a:p>
            <a:endParaRPr lang="es-MX" sz="2400" dirty="0">
              <a:latin typeface="Century Gothic" panose="020B0502020202020204" pitchFamily="34" charset="0"/>
            </a:endParaRPr>
          </a:p>
          <a:p>
            <a:r>
              <a:rPr lang="es-MX" sz="2400" b="1" dirty="0">
                <a:solidFill>
                  <a:srgbClr val="3F0E74"/>
                </a:solidFill>
                <a:latin typeface="Century Gothic" panose="020B0502020202020204" pitchFamily="34" charset="0"/>
              </a:rPr>
              <a:t>Omnipresencia</a:t>
            </a:r>
            <a:r>
              <a:rPr lang="es-MX" sz="2400" dirty="0">
                <a:latin typeface="Century Gothic" panose="020B0502020202020204" pitchFamily="34" charset="0"/>
              </a:rPr>
              <a:t>: </a:t>
            </a:r>
            <a:r>
              <a:rPr lang="es-MX" sz="2400" dirty="0">
                <a:solidFill>
                  <a:srgbClr val="A2165C"/>
                </a:solidFill>
                <a:latin typeface="Century Gothic" panose="020B0502020202020204" pitchFamily="34" charset="0"/>
              </a:rPr>
              <a:t>Todo estará conectado sin importar el lugar o el tiempo. </a:t>
            </a:r>
          </a:p>
        </p:txBody>
      </p:sp>
    </p:spTree>
    <p:extLst>
      <p:ext uri="{BB962C8B-B14F-4D97-AF65-F5344CB8AC3E}">
        <p14:creationId xmlns:p14="http://schemas.microsoft.com/office/powerpoint/2010/main" val="291240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48C1F1D-ABD9-490C-9463-66D287BC7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B252855-AF21-4D52-8A93-2904C62A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8000" b="1" dirty="0">
                <a:solidFill>
                  <a:srgbClr val="3F0E74"/>
                </a:solidFill>
                <a:latin typeface="Century Gothic" panose="020B0502020202020204" pitchFamily="34" charset="0"/>
              </a:rPr>
              <a:t>Riesgos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50FC96F-427F-4EB3-8518-B6F25DABD415}"/>
              </a:ext>
            </a:extLst>
          </p:cNvPr>
          <p:cNvSpPr txBox="1"/>
          <p:nvPr/>
        </p:nvSpPr>
        <p:spPr>
          <a:xfrm>
            <a:off x="668741" y="1951630"/>
            <a:ext cx="1079537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3F0E74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●</a:t>
            </a:r>
            <a:r>
              <a:rPr lang="es-MX" sz="24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s-MX" sz="2400" dirty="0">
                <a:solidFill>
                  <a:srgbClr val="A2165C"/>
                </a:solidFill>
                <a:latin typeface="Century Gothic" panose="020B0502020202020204" pitchFamily="34" charset="0"/>
              </a:rPr>
              <a:t>Mayor vulnerabilidad ante la delincuencia cibernética.</a:t>
            </a:r>
          </a:p>
          <a:p>
            <a:endParaRPr lang="es-MX" sz="2400" dirty="0">
              <a:solidFill>
                <a:srgbClr val="A2165C"/>
              </a:solidFill>
              <a:latin typeface="Century Gothic" panose="020B0502020202020204" pitchFamily="34" charset="0"/>
            </a:endParaRPr>
          </a:p>
          <a:p>
            <a:r>
              <a:rPr lang="es-MX" sz="2400" dirty="0">
                <a:solidFill>
                  <a:srgbClr val="3F0E74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●</a:t>
            </a:r>
            <a:r>
              <a:rPr lang="es-MX" sz="2400" dirty="0">
                <a:solidFill>
                  <a:srgbClr val="A2165C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s-MX" sz="2400" dirty="0">
                <a:solidFill>
                  <a:srgbClr val="A2165C"/>
                </a:solidFill>
                <a:latin typeface="Century Gothic" panose="020B0502020202020204" pitchFamily="34" charset="0"/>
              </a:rPr>
              <a:t>Creación de nuevos oligopolios pero con etiqueta distinta.</a:t>
            </a:r>
          </a:p>
          <a:p>
            <a:endParaRPr lang="es-MX" sz="2400" dirty="0">
              <a:solidFill>
                <a:srgbClr val="A2165C"/>
              </a:solidFill>
              <a:latin typeface="Century Gothic" panose="020B0502020202020204" pitchFamily="34" charset="0"/>
            </a:endParaRPr>
          </a:p>
          <a:p>
            <a:r>
              <a:rPr lang="es-MX" sz="2400" dirty="0">
                <a:solidFill>
                  <a:srgbClr val="3F0E74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●</a:t>
            </a:r>
            <a:r>
              <a:rPr lang="es-MX" sz="2400" dirty="0">
                <a:solidFill>
                  <a:srgbClr val="A2165C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s-MX" sz="2400" dirty="0">
                <a:solidFill>
                  <a:srgbClr val="A2165C"/>
                </a:solidFill>
                <a:latin typeface="Century Gothic" panose="020B0502020202020204" pitchFamily="34" charset="0"/>
              </a:rPr>
              <a:t>Generar problemas sociales en la realidad.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953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EB9612F-DDBD-477A-AA15-2EA295E9E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6E89862-9118-4694-8F31-1FEEAFF5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8000" b="1" dirty="0">
                <a:solidFill>
                  <a:srgbClr val="3F0E74"/>
                </a:solidFill>
                <a:latin typeface="Century Gothic" panose="020B0502020202020204" pitchFamily="34" charset="0"/>
              </a:rPr>
              <a:t>Conclusión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670CDE0-6C1A-44C6-ACCB-B299CA15731A}"/>
              </a:ext>
            </a:extLst>
          </p:cNvPr>
          <p:cNvSpPr txBox="1"/>
          <p:nvPr/>
        </p:nvSpPr>
        <p:spPr>
          <a:xfrm>
            <a:off x="851848" y="1690688"/>
            <a:ext cx="10515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solidFill>
                  <a:srgbClr val="A2165C"/>
                </a:solidFill>
                <a:latin typeface="Century Gothic" panose="020B0502020202020204" pitchFamily="34" charset="0"/>
              </a:rPr>
              <a:t>La Web 3.0 es el siguiente paso en la historia del internet desde su creación</a:t>
            </a:r>
            <a:r>
              <a:rPr lang="es-MX" sz="2400" dirty="0">
                <a:latin typeface="Century Gothic" panose="020B0502020202020204" pitchFamily="34" charset="0"/>
              </a:rPr>
              <a:t>:</a:t>
            </a:r>
            <a:r>
              <a:rPr lang="es-MX" dirty="0">
                <a:latin typeface="Century Gothic" panose="020B0502020202020204" pitchFamily="34" charset="0"/>
              </a:rPr>
              <a:t> </a:t>
            </a:r>
            <a:r>
              <a:rPr lang="es-MX" dirty="0">
                <a:solidFill>
                  <a:srgbClr val="A2165C"/>
                </a:solidFill>
                <a:latin typeface="Century Gothic" panose="020B0502020202020204" pitchFamily="34" charset="0"/>
              </a:rPr>
              <a:t>Significa una mayor unión entre las regiones de consumo de la red del mundo</a:t>
            </a:r>
            <a:r>
              <a:rPr lang="es-MX" dirty="0">
                <a:latin typeface="Century Gothic" panose="020B0502020202020204" pitchFamily="34" charset="0"/>
              </a:rPr>
              <a:t>.</a:t>
            </a:r>
          </a:p>
          <a:p>
            <a:pPr algn="just"/>
            <a:endParaRPr lang="es-MX" dirty="0">
              <a:latin typeface="Century Gothic" panose="020B0502020202020204" pitchFamily="34" charset="0"/>
            </a:endParaRPr>
          </a:p>
          <a:p>
            <a:pPr algn="just"/>
            <a:r>
              <a:rPr lang="es-MX" sz="2400" dirty="0">
                <a:solidFill>
                  <a:srgbClr val="A2165C"/>
                </a:solidFill>
                <a:latin typeface="Century Gothic" panose="020B0502020202020204" pitchFamily="34" charset="0"/>
              </a:rPr>
              <a:t>Impactará al tipo de contenido que veamos siendo contribuidores también a él</a:t>
            </a:r>
            <a:r>
              <a:rPr lang="es-MX" sz="2400" dirty="0">
                <a:latin typeface="Century Gothic" panose="020B0502020202020204" pitchFamily="34" charset="0"/>
              </a:rPr>
              <a:t>.</a:t>
            </a:r>
          </a:p>
          <a:p>
            <a:r>
              <a:rPr lang="es-MX" dirty="0">
                <a:latin typeface="Century Gothic" panose="020B0502020202020204" pitchFamily="34" charset="0"/>
              </a:rPr>
              <a:t> </a:t>
            </a:r>
          </a:p>
          <a:p>
            <a:endParaRPr lang="es-MX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535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B7A5CA4-1A24-4AAD-92C5-CDEC30331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790E714-ECF2-4462-B253-9AAE9B8B8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571"/>
          </a:xfrm>
        </p:spPr>
        <p:txBody>
          <a:bodyPr>
            <a:normAutofit/>
          </a:bodyPr>
          <a:lstStyle/>
          <a:p>
            <a:r>
              <a:rPr lang="es-MX" sz="2400" b="1" dirty="0">
                <a:solidFill>
                  <a:srgbClr val="3F0E74"/>
                </a:solidFill>
                <a:latin typeface="Century Gothic" panose="020B0502020202020204" pitchFamily="34" charset="0"/>
              </a:rPr>
              <a:t>Bibliografía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47391BC-C2E1-4697-B0EA-CF8DEF3BCE05}"/>
              </a:ext>
            </a:extLst>
          </p:cNvPr>
          <p:cNvSpPr txBox="1"/>
          <p:nvPr/>
        </p:nvSpPr>
        <p:spPr>
          <a:xfrm flipH="1">
            <a:off x="709682" y="941696"/>
            <a:ext cx="10836323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 err="1">
                <a:latin typeface="Century Gothic" panose="020B0502020202020204" pitchFamily="34" charset="0"/>
              </a:rPr>
              <a:t>Blaco</a:t>
            </a:r>
            <a:r>
              <a:rPr lang="es-MX" sz="2000" dirty="0">
                <a:latin typeface="Century Gothic" panose="020B0502020202020204" pitchFamily="34" charset="0"/>
              </a:rPr>
              <a:t>, L. (2022): </a:t>
            </a:r>
            <a:r>
              <a:rPr lang="es-ES" sz="2000" dirty="0">
                <a:solidFill>
                  <a:srgbClr val="A2165C"/>
                </a:solidFill>
                <a:latin typeface="Century Gothic" panose="020B0502020202020204" pitchFamily="34" charset="0"/>
              </a:rPr>
              <a:t>¿</a:t>
            </a:r>
            <a:r>
              <a:rPr lang="es-ES" sz="2000" dirty="0">
                <a:solidFill>
                  <a:srgbClr val="A2165C"/>
                </a:solidFill>
                <a:effectLst/>
                <a:latin typeface="Century Gothic" panose="020B0502020202020204" pitchFamily="34" charset="0"/>
              </a:rPr>
              <a:t>Qué es la Web3 y cómo podría transformar internet? </a:t>
            </a:r>
            <a:r>
              <a:rPr lang="es-ES" sz="2000" i="1" dirty="0">
                <a:solidFill>
                  <a:srgbClr val="A2165C"/>
                </a:solidFill>
                <a:effectLst/>
                <a:latin typeface="Century Gothic" panose="020B0502020202020204" pitchFamily="34" charset="0"/>
              </a:rPr>
              <a:t>BBC NEWS/MUNDO </a:t>
            </a:r>
            <a:r>
              <a:rPr lang="es-ES" sz="2000" i="1" dirty="0">
                <a:solidFill>
                  <a:srgbClr val="A2165C"/>
                </a:solidFill>
                <a:effectLst/>
                <a:latin typeface="Century Gothic" panose="020B0502020202020204" pitchFamily="34" charset="0"/>
                <a:hlinkClick r:id="rId3"/>
              </a:rPr>
              <a:t>https://www.bbc.com/mundo/noticias-59746140</a:t>
            </a:r>
            <a:r>
              <a:rPr lang="es-ES" sz="2000" i="1" dirty="0">
                <a:solidFill>
                  <a:srgbClr val="A2165C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algn="just"/>
            <a:r>
              <a:rPr lang="es-ES" sz="2000" dirty="0">
                <a:latin typeface="Century Gothic" panose="020B0502020202020204" pitchFamily="34" charset="0"/>
              </a:rPr>
              <a:t>Solé Roberto</a:t>
            </a:r>
            <a:r>
              <a:rPr lang="es-ES" sz="2000" dirty="0">
                <a:effectLst/>
                <a:latin typeface="Century Gothic" panose="020B0502020202020204" pitchFamily="34" charset="0"/>
              </a:rPr>
              <a:t>: (2022): </a:t>
            </a:r>
            <a:r>
              <a:rPr lang="es-ES" sz="2000" dirty="0">
                <a:solidFill>
                  <a:srgbClr val="A2165C"/>
                </a:solidFill>
                <a:effectLst/>
                <a:latin typeface="Century Gothic" panose="020B0502020202020204" pitchFamily="34" charset="0"/>
              </a:rPr>
              <a:t>Web 3.0:</a:t>
            </a:r>
            <a:r>
              <a:rPr lang="es-ES" sz="2000" dirty="0">
                <a:solidFill>
                  <a:srgbClr val="A2165C"/>
                </a:solidFill>
                <a:latin typeface="Century Gothic" panose="020B0502020202020204" pitchFamily="34" charset="0"/>
              </a:rPr>
              <a:t> ¿</a:t>
            </a:r>
            <a:r>
              <a:rPr lang="es-ES" sz="2000" dirty="0">
                <a:solidFill>
                  <a:srgbClr val="A2165C"/>
                </a:solidFill>
                <a:effectLst/>
                <a:latin typeface="Century Gothic" panose="020B0502020202020204" pitchFamily="34" charset="0"/>
              </a:rPr>
              <a:t>Qué es y qué tiene que ver con las criptomonedas? </a:t>
            </a:r>
            <a:r>
              <a:rPr lang="es-ES" sz="2000" i="1" dirty="0">
                <a:solidFill>
                  <a:srgbClr val="A2165C"/>
                </a:solidFill>
                <a:effectLst/>
                <a:latin typeface="Century Gothic" panose="020B0502020202020204" pitchFamily="34" charset="0"/>
              </a:rPr>
              <a:t>PROFESIONALREVIEW </a:t>
            </a:r>
            <a:r>
              <a:rPr lang="es-ES" sz="2000" i="1" dirty="0">
                <a:solidFill>
                  <a:srgbClr val="A2165C"/>
                </a:solidFill>
                <a:effectLst/>
                <a:latin typeface="Century Gothic" panose="020B0502020202020204" pitchFamily="34" charset="0"/>
                <a:hlinkClick r:id="rId4"/>
              </a:rPr>
              <a:t>https://www.profesionalreview.com/2022/01/30/que-es-web-3-0/</a:t>
            </a:r>
            <a:r>
              <a:rPr lang="es-ES" sz="2000" i="1" dirty="0">
                <a:solidFill>
                  <a:srgbClr val="A2165C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algn="just"/>
            <a:r>
              <a:rPr lang="es-ES" sz="2000" dirty="0">
                <a:latin typeface="Century Gothic" panose="020B0502020202020204" pitchFamily="34" charset="0"/>
              </a:rPr>
              <a:t>TRT NOTICIAS: (2022): </a:t>
            </a:r>
            <a:r>
              <a:rPr lang="es-ES" sz="2000" dirty="0">
                <a:solidFill>
                  <a:srgbClr val="A2165C"/>
                </a:solidFill>
                <a:latin typeface="Century Gothic" panose="020B0502020202020204" pitchFamily="34" charset="0"/>
              </a:rPr>
              <a:t>¿Cómo cambiará el mundo WEB 3.0, el internet del futuro?</a:t>
            </a:r>
            <a:endParaRPr lang="es-ES" sz="2000" dirty="0">
              <a:solidFill>
                <a:srgbClr val="A2165C"/>
              </a:solidFill>
              <a:effectLst/>
              <a:latin typeface="Century Gothic" panose="020B0502020202020204" pitchFamily="34" charset="0"/>
            </a:endParaRPr>
          </a:p>
          <a:p>
            <a:pPr algn="just"/>
            <a:r>
              <a:rPr lang="es-ES" sz="2000" i="1" dirty="0">
                <a:solidFill>
                  <a:srgbClr val="A2165C"/>
                </a:solidFill>
                <a:latin typeface="Century Gothic" panose="020B0502020202020204" pitchFamily="34" charset="0"/>
              </a:rPr>
              <a:t>TRTESPAÑOL </a:t>
            </a:r>
            <a:r>
              <a:rPr lang="es-ES" sz="2000" i="1" dirty="0">
                <a:solidFill>
                  <a:srgbClr val="A2165C"/>
                </a:solidFill>
                <a:latin typeface="Century Gothic" panose="020B0502020202020204" pitchFamily="34" charset="0"/>
                <a:hlinkClick r:id="rId5"/>
              </a:rPr>
              <a:t>https://www.trt.net.tr/espanol/programas/2022/01/27/como-cambiara-el-mundo-web-3-0-el-internet-del-futuro-1768811</a:t>
            </a:r>
            <a:r>
              <a:rPr lang="es-ES" sz="2000" i="1" dirty="0">
                <a:solidFill>
                  <a:srgbClr val="A2165C"/>
                </a:solidFill>
                <a:latin typeface="Century Gothic" panose="020B0502020202020204" pitchFamily="34" charset="0"/>
              </a:rPr>
              <a:t>.</a:t>
            </a:r>
          </a:p>
          <a:p>
            <a:pPr algn="just"/>
            <a:r>
              <a:rPr lang="es-ES" sz="2000">
                <a:latin typeface="Century Gothic" panose="020B0502020202020204" pitchFamily="34" charset="0"/>
              </a:rPr>
              <a:t>Conexión </a:t>
            </a:r>
            <a:r>
              <a:rPr lang="es-ES" sz="2000" dirty="0">
                <a:latin typeface="Century Gothic" panose="020B0502020202020204" pitchFamily="34" charset="0"/>
              </a:rPr>
              <a:t>ESAN</a:t>
            </a:r>
            <a:r>
              <a:rPr lang="es-ES" sz="2000" i="1" dirty="0">
                <a:solidFill>
                  <a:srgbClr val="A2165C"/>
                </a:solidFill>
                <a:latin typeface="Century Gothic" panose="020B0502020202020204" pitchFamily="34" charset="0"/>
              </a:rPr>
              <a:t>: (2015): </a:t>
            </a:r>
            <a:r>
              <a:rPr lang="es-ES" sz="2000" dirty="0">
                <a:solidFill>
                  <a:srgbClr val="A2165C"/>
                </a:solidFill>
                <a:latin typeface="Century Gothic" panose="020B0502020202020204" pitchFamily="34" charset="0"/>
              </a:rPr>
              <a:t>¿Web 3.0: diez características que te permitirán identificarla?</a:t>
            </a:r>
            <a:r>
              <a:rPr lang="es-ES" sz="2000" i="1" dirty="0">
                <a:solidFill>
                  <a:srgbClr val="A2165C"/>
                </a:solidFill>
                <a:latin typeface="Century Gothic" panose="020B0502020202020204" pitchFamily="34" charset="0"/>
              </a:rPr>
              <a:t> </a:t>
            </a:r>
          </a:p>
          <a:p>
            <a:pPr algn="just"/>
            <a:r>
              <a:rPr lang="es-ES" sz="2000" i="1" dirty="0" err="1">
                <a:solidFill>
                  <a:srgbClr val="A2165C"/>
                </a:solidFill>
                <a:latin typeface="Century Gothic" panose="020B0502020202020204" pitchFamily="34" charset="0"/>
              </a:rPr>
              <a:t>EasenGreaduetOfScholBUSINESS</a:t>
            </a:r>
            <a:r>
              <a:rPr lang="es-ES" sz="2000" i="1" dirty="0">
                <a:solidFill>
                  <a:srgbClr val="A2165C"/>
                </a:solidFill>
                <a:latin typeface="Century Gothic" panose="020B0502020202020204" pitchFamily="34" charset="0"/>
              </a:rPr>
              <a:t> </a:t>
            </a:r>
            <a:r>
              <a:rPr lang="es-ES" sz="2000" i="1" dirty="0">
                <a:solidFill>
                  <a:srgbClr val="A2165C"/>
                </a:solidFill>
                <a:latin typeface="Century Gothic" panose="020B0502020202020204" pitchFamily="34" charset="0"/>
                <a:hlinkClick r:id="rId6"/>
              </a:rPr>
              <a:t>https://www.esan.edu.pe/conexionesan/web-3-diez-caracteristicas-que-te-permitiran-identificarla</a:t>
            </a:r>
            <a:r>
              <a:rPr lang="es-ES" sz="2000" i="1" dirty="0">
                <a:solidFill>
                  <a:srgbClr val="A2165C"/>
                </a:solidFill>
                <a:latin typeface="Century Gothic" panose="020B0502020202020204" pitchFamily="34" charset="0"/>
              </a:rPr>
              <a:t>.</a:t>
            </a:r>
          </a:p>
          <a:p>
            <a:pPr algn="just"/>
            <a:endParaRPr lang="es-ES" sz="2400" i="1" dirty="0">
              <a:solidFill>
                <a:srgbClr val="A2165C"/>
              </a:solidFill>
              <a:latin typeface="Century Gothic" panose="020B0502020202020204" pitchFamily="34" charset="0"/>
            </a:endParaRPr>
          </a:p>
          <a:p>
            <a:endParaRPr lang="es-ES" sz="2400" i="1" dirty="0">
              <a:solidFill>
                <a:srgbClr val="A2165C"/>
              </a:solidFill>
              <a:latin typeface="Century Gothic" panose="020B0502020202020204" pitchFamily="34" charset="0"/>
            </a:endParaRPr>
          </a:p>
          <a:p>
            <a:endParaRPr lang="es-ES" sz="2400" i="1" dirty="0">
              <a:solidFill>
                <a:srgbClr val="A2165C"/>
              </a:solidFill>
              <a:latin typeface="Century Gothic" panose="020B0502020202020204" pitchFamily="34" charset="0"/>
            </a:endParaRPr>
          </a:p>
          <a:p>
            <a:endParaRPr lang="es-ES" sz="2400" i="1" dirty="0">
              <a:solidFill>
                <a:srgbClr val="A2165C"/>
              </a:solidFill>
              <a:latin typeface="Century Gothic" panose="020B0502020202020204" pitchFamily="34" charset="0"/>
            </a:endParaRPr>
          </a:p>
          <a:p>
            <a:endParaRPr lang="es-ES" sz="2400" i="1" dirty="0">
              <a:solidFill>
                <a:srgbClr val="A2165C"/>
              </a:solidFill>
              <a:effectLst/>
              <a:latin typeface="Century Gothic" panose="020B0502020202020204" pitchFamily="34" charset="0"/>
            </a:endParaRPr>
          </a:p>
          <a:p>
            <a:endParaRPr lang="es-ES" sz="2400" dirty="0">
              <a:solidFill>
                <a:srgbClr val="3F3F42"/>
              </a:solidFill>
              <a:effectLst/>
              <a:latin typeface="Century Gothic" panose="020B0502020202020204" pitchFamily="34" charset="0"/>
            </a:endParaRPr>
          </a:p>
          <a:p>
            <a:endParaRPr lang="es-ES" sz="2400" dirty="0">
              <a:solidFill>
                <a:srgbClr val="3F3F42"/>
              </a:solidFill>
              <a:latin typeface="Century Gothic" panose="020B0502020202020204" pitchFamily="34" charset="0"/>
            </a:endParaRPr>
          </a:p>
          <a:p>
            <a:endParaRPr lang="es-ES" sz="2400" dirty="0">
              <a:solidFill>
                <a:srgbClr val="3F3F42"/>
              </a:solidFill>
              <a:latin typeface="Century Gothic" panose="020B0502020202020204" pitchFamily="34" charset="0"/>
            </a:endParaRPr>
          </a:p>
          <a:p>
            <a:endParaRPr lang="es-ES" sz="2400" dirty="0">
              <a:solidFill>
                <a:srgbClr val="3F3F42"/>
              </a:solidFill>
              <a:effectLst/>
              <a:latin typeface="Century Gothic" panose="020B0502020202020204" pitchFamily="34" charset="0"/>
            </a:endParaRPr>
          </a:p>
          <a:p>
            <a:endParaRPr lang="es-ES" dirty="0">
              <a:solidFill>
                <a:srgbClr val="3F3F42"/>
              </a:solidFill>
              <a:latin typeface="ReithSerif"/>
            </a:endParaRPr>
          </a:p>
          <a:p>
            <a:endParaRPr lang="es-ES" dirty="0">
              <a:solidFill>
                <a:srgbClr val="3F3F42"/>
              </a:solidFill>
              <a:effectLst/>
              <a:latin typeface="ReithSerif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1025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415</Words>
  <Application>Microsoft Office PowerPoint</Application>
  <PresentationFormat>Panorámica</PresentationFormat>
  <Paragraphs>59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ReithSerif</vt:lpstr>
      <vt:lpstr>Tema de Office</vt:lpstr>
      <vt:lpstr>WEB 3.0</vt:lpstr>
      <vt:lpstr>¿Qué es?</vt:lpstr>
      <vt:lpstr>Temporalidad</vt:lpstr>
      <vt:lpstr>Características</vt:lpstr>
      <vt:lpstr>Riesgos</vt:lpstr>
      <vt:lpstr>Conclusión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3.0</dc:title>
  <dc:creator>ANDRES HERNANDEZ AMAYA</dc:creator>
  <cp:lastModifiedBy>ANDRES HERNANDEZ AMAYA</cp:lastModifiedBy>
  <cp:revision>4</cp:revision>
  <dcterms:created xsi:type="dcterms:W3CDTF">2022-02-16T23:41:21Z</dcterms:created>
  <dcterms:modified xsi:type="dcterms:W3CDTF">2022-02-17T16:15:01Z</dcterms:modified>
</cp:coreProperties>
</file>