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8" r:id="rId6"/>
    <p:sldId id="258" r:id="rId7"/>
    <p:sldId id="259" r:id="rId8"/>
    <p:sldId id="260" r:id="rId9"/>
    <p:sldId id="269" r:id="rId10"/>
    <p:sldId id="261" r:id="rId11"/>
    <p:sldId id="262" r:id="rId12"/>
    <p:sldId id="263" r:id="rId13"/>
    <p:sldId id="264" r:id="rId14"/>
    <p:sldId id="270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>
      <p:cViewPr varScale="1">
        <p:scale>
          <a:sx n="86" d="100"/>
          <a:sy n="86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E264-151E-4B48-95FA-6889288DCDFF}" type="datetimeFigureOut">
              <a:rPr lang="es-ES" smtClean="0"/>
              <a:pPr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B7CF-4192-42CC-81E0-39D8F9DD68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shp/Kagg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0xdata.com/blog/2015/02/deep-learning-performance/" TargetMode="External"/><Relationship Id="rId2" Type="http://schemas.openxmlformats.org/officeDocument/2006/relationships/hyperlink" Target="http://0x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aggle.com/c/digit-recog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nn.lecun.com/exdb/mnis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solidFill>
                  <a:srgbClr val="C00000"/>
                </a:solidFill>
              </a:rPr>
              <a:t>Digit</a:t>
            </a:r>
            <a:r>
              <a:rPr lang="es-ES" sz="4000" b="1" dirty="0" smtClean="0">
                <a:solidFill>
                  <a:srgbClr val="C00000"/>
                </a:solidFill>
              </a:rPr>
              <a:t> </a:t>
            </a:r>
            <a:r>
              <a:rPr lang="es-ES" sz="4000" b="1" dirty="0" err="1" smtClean="0">
                <a:solidFill>
                  <a:srgbClr val="C00000"/>
                </a:solidFill>
              </a:rPr>
              <a:t>Recognizer</a:t>
            </a:r>
            <a:r>
              <a:rPr lang="es-ES" sz="4000" b="1" dirty="0">
                <a:solidFill>
                  <a:srgbClr val="C00000"/>
                </a:solidFill>
              </a:rPr>
              <a:t/>
            </a:r>
            <a:br>
              <a:rPr lang="es-ES" sz="4000" b="1" dirty="0">
                <a:solidFill>
                  <a:srgbClr val="C00000"/>
                </a:solidFill>
              </a:rPr>
            </a:br>
            <a:r>
              <a:rPr lang="es-ES" sz="4000" b="1" dirty="0" err="1" smtClean="0">
                <a:solidFill>
                  <a:srgbClr val="C00000"/>
                </a:solidFill>
              </a:rPr>
              <a:t>Kaggle</a:t>
            </a:r>
            <a:endParaRPr lang="es-ES" sz="4000" b="1" dirty="0">
              <a:solidFill>
                <a:srgbClr val="C0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2060848"/>
            <a:ext cx="6400800" cy="1752600"/>
          </a:xfrm>
        </p:spPr>
        <p:txBody>
          <a:bodyPr/>
          <a:lstStyle/>
          <a:p>
            <a:r>
              <a:rPr lang="es-ES" dirty="0" smtClean="0"/>
              <a:t>Autor: Andrés Herrera Poyatos</a:t>
            </a:r>
            <a:endParaRPr lang="es-ES" dirty="0"/>
          </a:p>
        </p:txBody>
      </p:sp>
      <p:pic>
        <p:nvPicPr>
          <p:cNvPr id="12290" name="Picture 2" descr="http://3.bp.blogspot.com/_UpN7DfJA0j4/TJtUBWPk0SI/AAAAAAAAABY/oWPMtmqJn3k/s320/mnist_origi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4104748" cy="3168352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323528" y="177281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860032" y="4437112"/>
            <a:ext cx="401943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Repositorio en </a:t>
            </a:r>
            <a:r>
              <a:rPr lang="es-ES" sz="2000" dirty="0" err="1" smtClean="0"/>
              <a:t>GitHub</a:t>
            </a:r>
            <a:r>
              <a:rPr lang="es-ES" sz="2000" dirty="0" smtClean="0"/>
              <a:t> con el código:</a:t>
            </a:r>
          </a:p>
          <a:p>
            <a:r>
              <a:rPr lang="es-ES" sz="2000" dirty="0" smtClean="0">
                <a:hlinkClick r:id="rId3"/>
              </a:rPr>
              <a:t>https://github.com/andreshp/Kaggle</a:t>
            </a:r>
            <a:endParaRPr lang="es-ES" sz="2000" dirty="0"/>
          </a:p>
        </p:txBody>
      </p:sp>
      <p:pic>
        <p:nvPicPr>
          <p:cNvPr id="12292" name="Picture 4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068960"/>
            <a:ext cx="302433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1. ¿Qué hacer en primer lugar?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/>
              <a:t>Respuesta</a:t>
            </a:r>
            <a:r>
              <a:rPr lang="es-ES" sz="2800" b="1" dirty="0" smtClean="0"/>
              <a:t>:</a:t>
            </a:r>
            <a:endParaRPr lang="es-ES" sz="2800" b="1" dirty="0" smtClean="0"/>
          </a:p>
          <a:p>
            <a:pPr marL="857250" lvl="1" indent="-457200">
              <a:buClr>
                <a:srgbClr val="0070C0"/>
              </a:buClr>
              <a:buFont typeface="+mj-lt"/>
              <a:buAutoNum type="arabicPeriod"/>
            </a:pPr>
            <a:r>
              <a:rPr lang="es-ES" sz="2400" dirty="0" smtClean="0"/>
              <a:t>	</a:t>
            </a:r>
            <a:r>
              <a:rPr lang="es-ES" sz="2400" dirty="0" smtClean="0"/>
              <a:t>Probar </a:t>
            </a:r>
            <a:r>
              <a:rPr lang="es-ES" sz="2400" dirty="0" smtClean="0"/>
              <a:t>los algoritmos más conocidos para usarlos como </a:t>
            </a:r>
            <a:r>
              <a:rPr lang="es-ES" sz="2400" dirty="0" err="1" smtClean="0"/>
              <a:t>benchmark</a:t>
            </a:r>
            <a:endParaRPr lang="es-ES" sz="2400" dirty="0" smtClean="0"/>
          </a:p>
          <a:p>
            <a:pPr lvl="2">
              <a:buClr>
                <a:srgbClr val="0070C0"/>
              </a:buClr>
            </a:pPr>
            <a:r>
              <a:rPr lang="es-ES" sz="1800" dirty="0" smtClean="0"/>
              <a:t>KNN con k = 10              0.96557 en </a:t>
            </a:r>
            <a:r>
              <a:rPr lang="es-ES" sz="1800" dirty="0" err="1" smtClean="0"/>
              <a:t>Kaggle</a:t>
            </a:r>
            <a:endParaRPr lang="es-ES" sz="1800" dirty="0" smtClean="0"/>
          </a:p>
          <a:p>
            <a:pPr lvl="2">
              <a:buClr>
                <a:srgbClr val="0070C0"/>
              </a:buClr>
            </a:pPr>
            <a:r>
              <a:rPr lang="es-ES" sz="1800" dirty="0" err="1" smtClean="0"/>
              <a:t>Random</a:t>
            </a:r>
            <a:r>
              <a:rPr lang="es-ES" sz="1800" dirty="0" smtClean="0"/>
              <a:t> </a:t>
            </a:r>
            <a:r>
              <a:rPr lang="es-ES" sz="1800" dirty="0" err="1" smtClean="0"/>
              <a:t>Forest</a:t>
            </a:r>
            <a:r>
              <a:rPr lang="es-ES" sz="1800" dirty="0" smtClean="0"/>
              <a:t> con 1000 árboles              0.96829 en </a:t>
            </a:r>
            <a:r>
              <a:rPr lang="es-ES" sz="1800" dirty="0" err="1" smtClean="0"/>
              <a:t>Kaggle</a:t>
            </a:r>
            <a:endParaRPr lang="es-ES" sz="1800" dirty="0" smtClean="0"/>
          </a:p>
          <a:p>
            <a:pPr lvl="2">
              <a:buClr>
                <a:srgbClr val="0070C0"/>
              </a:buClr>
              <a:buNone/>
            </a:pPr>
            <a:endParaRPr lang="es-ES" sz="1600" dirty="0" smtClean="0"/>
          </a:p>
          <a:p>
            <a:pPr marL="857250" lvl="1" indent="-457200">
              <a:buClr>
                <a:srgbClr val="0070C0"/>
              </a:buClr>
              <a:buFont typeface="+mj-lt"/>
              <a:buAutoNum type="arabicPeriod"/>
            </a:pPr>
            <a:r>
              <a:rPr lang="es-ES" sz="2400" dirty="0" smtClean="0"/>
              <a:t>	Optimizar los parámetros de un algoritmo sencillo</a:t>
            </a:r>
          </a:p>
          <a:p>
            <a:pPr lvl="2">
              <a:buClr>
                <a:srgbClr val="0070C0"/>
              </a:buClr>
            </a:pPr>
            <a:r>
              <a:rPr lang="es-ES" sz="1800" dirty="0" smtClean="0"/>
              <a:t>Cross </a:t>
            </a:r>
            <a:r>
              <a:rPr lang="es-ES" sz="1800" dirty="0" err="1" smtClean="0"/>
              <a:t>Validation</a:t>
            </a:r>
            <a:r>
              <a:rPr lang="es-ES" sz="1800" dirty="0" smtClean="0"/>
              <a:t> sobre KNN para encontrar el mejor valor de k.  </a:t>
            </a:r>
          </a:p>
          <a:p>
            <a:pPr lvl="2">
              <a:buClr>
                <a:srgbClr val="0070C0"/>
              </a:buClr>
              <a:buNone/>
            </a:pPr>
            <a:r>
              <a:rPr lang="es-ES" sz="1800" dirty="0"/>
              <a:t>	</a:t>
            </a:r>
            <a:r>
              <a:rPr lang="es-ES" dirty="0" smtClean="0"/>
              <a:t> </a:t>
            </a:r>
            <a:r>
              <a:rPr lang="es-ES" sz="1800" dirty="0" smtClean="0"/>
              <a:t>Solución: K=1              0.97114 en </a:t>
            </a:r>
            <a:r>
              <a:rPr lang="es-ES" sz="1800" dirty="0" err="1" smtClean="0"/>
              <a:t>Kaggle</a:t>
            </a:r>
            <a:endParaRPr lang="es-ES" sz="2400" dirty="0" smtClean="0"/>
          </a:p>
          <a:p>
            <a:pPr>
              <a:buClr>
                <a:srgbClr val="C00000"/>
              </a:buClr>
              <a:buNone/>
            </a:pPr>
            <a:endParaRPr lang="es-ES" sz="24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Flecha derecha"/>
          <p:cNvSpPr/>
          <p:nvPr/>
        </p:nvSpPr>
        <p:spPr>
          <a:xfrm>
            <a:off x="3275856" y="3212976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4932040" y="3573016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>
            <a:off x="3203848" y="5013176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2</a:t>
            </a:r>
            <a:r>
              <a:rPr lang="es-ES" dirty="0" smtClean="0">
                <a:solidFill>
                  <a:schemeClr val="accent1"/>
                </a:solidFill>
              </a:rPr>
              <a:t>. Visualización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dirty="0" smtClean="0"/>
              <a:t>Media de todas las imágenes del training set por clases:</a:t>
            </a:r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b="1" dirty="0" smtClean="0">
                <a:solidFill>
                  <a:schemeClr val="tx2"/>
                </a:solidFill>
              </a:rPr>
              <a:t>Observación: </a:t>
            </a:r>
            <a:r>
              <a:rPr lang="es-ES" sz="2400" dirty="0" smtClean="0"/>
              <a:t>Incluso las medias no están centradas (ver 6 y 7). Esto provoca problemas para clasificarlas correctamente.</a:t>
            </a:r>
          </a:p>
          <a:p>
            <a:pPr>
              <a:buClr>
                <a:srgbClr val="C00000"/>
              </a:buClr>
              <a:buNone/>
            </a:pPr>
            <a:endParaRPr lang="es-ES" sz="2000" dirty="0" smtClean="0"/>
          </a:p>
          <a:p>
            <a:pPr>
              <a:buClr>
                <a:srgbClr val="C00000"/>
              </a:buClr>
              <a:buNone/>
            </a:pPr>
            <a:r>
              <a:rPr lang="es-ES" sz="2400" dirty="0"/>
              <a:t>	</a:t>
            </a:r>
            <a:r>
              <a:rPr lang="es-ES" sz="2400" b="1" dirty="0" smtClean="0"/>
              <a:t>Solución:</a:t>
            </a:r>
            <a:r>
              <a:rPr lang="es-ES" sz="2400" dirty="0" smtClean="0"/>
              <a:t> </a:t>
            </a:r>
            <a:r>
              <a:rPr lang="es-ES" sz="2400" dirty="0" err="1" smtClean="0">
                <a:solidFill>
                  <a:srgbClr val="C00000"/>
                </a:solidFill>
              </a:rPr>
              <a:t>Preprocesamiento</a:t>
            </a:r>
            <a:endParaRPr lang="es-ES" dirty="0" smtClean="0">
              <a:solidFill>
                <a:srgbClr val="C0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https://raw.githubusercontent.com/andreshp/Kaggle/master/DigitRecognizor/images/aver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9144000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3. </a:t>
            </a:r>
            <a:r>
              <a:rPr lang="es-ES" dirty="0" err="1" smtClean="0">
                <a:solidFill>
                  <a:schemeClr val="accent1"/>
                </a:solidFill>
              </a:rPr>
              <a:t>Preprocesamiento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b="1" dirty="0" smtClean="0">
                <a:solidFill>
                  <a:srgbClr val="002060"/>
                </a:solidFill>
              </a:rPr>
              <a:t>Idea:</a:t>
            </a:r>
            <a:r>
              <a:rPr lang="es-ES" sz="2400" b="1" dirty="0" smtClean="0"/>
              <a:t> </a:t>
            </a:r>
            <a:r>
              <a:rPr lang="es-ES" sz="2400" dirty="0" smtClean="0"/>
              <a:t>Eliminar las filas y columnas de píxeles en blanco.</a:t>
            </a: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b="1" dirty="0" smtClean="0">
                <a:solidFill>
                  <a:srgbClr val="002060"/>
                </a:solidFill>
              </a:rPr>
              <a:t>Problema:</a:t>
            </a:r>
            <a:r>
              <a:rPr lang="es-ES" sz="2400" b="1" dirty="0" smtClean="0"/>
              <a:t> </a:t>
            </a:r>
            <a:r>
              <a:rPr lang="es-ES" sz="2400" dirty="0" smtClean="0"/>
              <a:t>Las nuevas imágenes tienen diferentes dimensiones.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neuralnetworksanddeeplearning.com/images/mnist_2_a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3312368" cy="1614780"/>
          </a:xfrm>
          <a:prstGeom prst="rect">
            <a:avLst/>
          </a:prstGeom>
          <a:noFill/>
        </p:spPr>
      </p:pic>
      <p:cxnSp>
        <p:nvCxnSpPr>
          <p:cNvPr id="8" name="7 Conector recto"/>
          <p:cNvCxnSpPr/>
          <p:nvPr/>
        </p:nvCxnSpPr>
        <p:spPr>
          <a:xfrm>
            <a:off x="323528" y="2996952"/>
            <a:ext cx="43204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15616" y="249289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195736" y="249289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059832" y="249289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3779912" y="249289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619944" y="4005064"/>
            <a:ext cx="19358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2411760" y="4077072"/>
            <a:ext cx="19358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996952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2961506"/>
            <a:ext cx="657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Flecha derecha"/>
          <p:cNvSpPr/>
          <p:nvPr/>
        </p:nvSpPr>
        <p:spPr>
          <a:xfrm>
            <a:off x="4572000" y="3284984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3. </a:t>
            </a:r>
            <a:r>
              <a:rPr lang="es-ES" dirty="0" err="1" smtClean="0">
                <a:solidFill>
                  <a:schemeClr val="accent1"/>
                </a:solidFill>
              </a:rPr>
              <a:t>Preprocesamiento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b="1" dirty="0" smtClean="0">
                <a:solidFill>
                  <a:srgbClr val="002060"/>
                </a:solidFill>
              </a:rPr>
              <a:t>Solución: </a:t>
            </a:r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Redimensionar</a:t>
            </a:r>
            <a:r>
              <a:rPr lang="es-E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las imágenes a 20x20 píxeles (tras el proceso anterior la imagen más grande tiene esa dimensión)</a:t>
            </a: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dirty="0" smtClean="0"/>
              <a:t>Media de las imágenes del training set </a:t>
            </a:r>
            <a:r>
              <a:rPr lang="es-ES" sz="2400" dirty="0" err="1" smtClean="0"/>
              <a:t>preprocesadas</a:t>
            </a:r>
            <a:r>
              <a:rPr lang="es-ES" sz="2400" dirty="0" smtClean="0"/>
              <a:t>:</a:t>
            </a:r>
          </a:p>
          <a:p>
            <a:pPr>
              <a:buClr>
                <a:srgbClr val="C00000"/>
              </a:buClr>
              <a:buNone/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dirty="0" smtClean="0"/>
              <a:t>¡Todas están centradas!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400" dirty="0" smtClean="0"/>
              <a:t>KNN con k=1 sobre los datos </a:t>
            </a:r>
            <a:r>
              <a:rPr lang="es-ES" sz="2400" dirty="0" err="1" smtClean="0"/>
              <a:t>preprocesados</a:t>
            </a:r>
            <a:r>
              <a:rPr lang="es-ES" sz="2400" dirty="0" smtClean="0"/>
              <a:t>          </a:t>
            </a:r>
            <a:r>
              <a:rPr lang="es-ES" sz="2200" dirty="0" smtClean="0"/>
              <a:t>0.97557 </a:t>
            </a:r>
            <a:r>
              <a:rPr lang="es-ES" sz="2400" dirty="0" smtClean="0"/>
              <a:t>en </a:t>
            </a:r>
            <a:r>
              <a:rPr lang="es-ES" sz="2400" dirty="0" err="1" smtClean="0"/>
              <a:t>Kaggle</a:t>
            </a: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  <a:p>
            <a:pPr>
              <a:buClr>
                <a:srgbClr val="C00000"/>
              </a:buClr>
            </a:pPr>
            <a:endParaRPr lang="es-ES" sz="2400" dirty="0" smtClean="0"/>
          </a:p>
          <a:p>
            <a:pPr>
              <a:buClr>
                <a:srgbClr val="C00000"/>
              </a:buClr>
            </a:pPr>
            <a:endParaRPr lang="es-ES" sz="24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Flecha derecha"/>
          <p:cNvSpPr/>
          <p:nvPr/>
        </p:nvSpPr>
        <p:spPr>
          <a:xfrm>
            <a:off x="3707904" y="285293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564904"/>
            <a:ext cx="657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1238400" cy="12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478632"/>
            <a:ext cx="1238400" cy="12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 descr="averages_preprocess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365104"/>
            <a:ext cx="7620000" cy="762000"/>
          </a:xfrm>
          <a:prstGeom prst="rect">
            <a:avLst/>
          </a:prstGeom>
          <a:noFill/>
        </p:spPr>
      </p:pic>
      <p:sp>
        <p:nvSpPr>
          <p:cNvPr id="29" name="28 Flecha derecha"/>
          <p:cNvSpPr/>
          <p:nvPr/>
        </p:nvSpPr>
        <p:spPr>
          <a:xfrm>
            <a:off x="5940152" y="5877272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4</a:t>
            </a:r>
            <a:r>
              <a:rPr lang="es-ES" dirty="0" smtClean="0">
                <a:solidFill>
                  <a:schemeClr val="accent1"/>
                </a:solidFill>
              </a:rPr>
              <a:t>. </a:t>
            </a:r>
            <a:r>
              <a:rPr lang="es-ES" dirty="0" err="1" smtClean="0">
                <a:solidFill>
                  <a:schemeClr val="accent1"/>
                </a:solidFill>
              </a:rPr>
              <a:t>Deep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Learning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s-ES" sz="2000" dirty="0" err="1" smtClean="0"/>
              <a:t>Deep</a:t>
            </a:r>
            <a:r>
              <a:rPr lang="es-ES" sz="2000" dirty="0" smtClean="0"/>
              <a:t> </a:t>
            </a:r>
            <a:r>
              <a:rPr lang="es-ES" sz="2000" dirty="0" err="1" smtClean="0"/>
              <a:t>Learning</a:t>
            </a:r>
            <a:r>
              <a:rPr lang="es-ES" sz="2000" dirty="0" smtClean="0"/>
              <a:t> es un algoritmo de aprendizaje basado en redes neuronales que proporciona muy buenos resultados en el área de </a:t>
            </a:r>
            <a:r>
              <a:rPr lang="es-ES" sz="2000" b="1" dirty="0" err="1" smtClean="0">
                <a:solidFill>
                  <a:srgbClr val="002060"/>
                </a:solidFill>
              </a:rPr>
              <a:t>Pattern</a:t>
            </a:r>
            <a:r>
              <a:rPr lang="es-ES" sz="2000" b="1" dirty="0" smtClean="0">
                <a:solidFill>
                  <a:srgbClr val="002060"/>
                </a:solidFill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</a:rPr>
              <a:t>Recognition</a:t>
            </a:r>
            <a:r>
              <a:rPr lang="es-ES" sz="2000" dirty="0" smtClean="0"/>
              <a:t> </a:t>
            </a:r>
            <a:r>
              <a:rPr lang="es-ES" sz="2000" dirty="0" smtClean="0"/>
              <a:t>(Reconocimiento de patrones).</a:t>
            </a:r>
            <a:endParaRPr lang="es-ES" sz="2000" dirty="0" smtClean="0"/>
          </a:p>
          <a:p>
            <a:pPr>
              <a:buClr>
                <a:srgbClr val="C00000"/>
              </a:buClr>
              <a:buNone/>
            </a:pPr>
            <a:endParaRPr lang="es-ES" sz="2000" dirty="0" smtClean="0"/>
          </a:p>
          <a:p>
            <a:pPr>
              <a:buClr>
                <a:srgbClr val="C00000"/>
              </a:buClr>
            </a:pPr>
            <a:r>
              <a:rPr lang="es-ES" sz="2000" dirty="0" smtClean="0"/>
              <a:t>Buena librería de </a:t>
            </a:r>
            <a:r>
              <a:rPr lang="es-ES" sz="2000" dirty="0" err="1" smtClean="0"/>
              <a:t>Deep</a:t>
            </a:r>
            <a:r>
              <a:rPr lang="es-ES" sz="2000" dirty="0" smtClean="0"/>
              <a:t> </a:t>
            </a:r>
            <a:r>
              <a:rPr lang="es-ES" sz="2000" dirty="0" err="1" smtClean="0"/>
              <a:t>Learning</a:t>
            </a:r>
            <a:r>
              <a:rPr lang="es-ES" sz="2000" dirty="0" smtClean="0"/>
              <a:t>: </a:t>
            </a:r>
            <a:r>
              <a:rPr lang="es-ES" sz="2000" b="1" dirty="0" smtClean="0">
                <a:solidFill>
                  <a:srgbClr val="002060"/>
                </a:solidFill>
              </a:rPr>
              <a:t>h2o</a:t>
            </a:r>
          </a:p>
          <a:p>
            <a:pPr lvl="1">
              <a:buClr>
                <a:srgbClr val="0070C0"/>
              </a:buClr>
            </a:pPr>
            <a:r>
              <a:rPr lang="es-ES" sz="1600" dirty="0" smtClean="0"/>
              <a:t>Soporte para R, </a:t>
            </a:r>
            <a:r>
              <a:rPr lang="es-ES" sz="1600" dirty="0" err="1" smtClean="0"/>
              <a:t>Hadoop</a:t>
            </a:r>
            <a:r>
              <a:rPr lang="es-ES" sz="1600" dirty="0" smtClean="0"/>
              <a:t> </a:t>
            </a:r>
            <a:r>
              <a:rPr lang="es-ES" sz="1600" dirty="0" smtClean="0"/>
              <a:t>y </a:t>
            </a:r>
            <a:r>
              <a:rPr lang="es-ES" sz="1600" dirty="0" err="1" smtClean="0"/>
              <a:t>Spark</a:t>
            </a:r>
            <a:endParaRPr lang="es-ES" sz="1600" dirty="0" smtClean="0"/>
          </a:p>
          <a:p>
            <a:pPr lvl="1">
              <a:buClr>
                <a:srgbClr val="0070C0"/>
              </a:buClr>
            </a:pPr>
            <a:r>
              <a:rPr lang="es-ES" sz="1600" dirty="0" smtClean="0"/>
              <a:t>Récord del mundo en el problema MNIST sin </a:t>
            </a:r>
            <a:r>
              <a:rPr lang="es-ES" sz="1600" dirty="0" err="1" smtClean="0"/>
              <a:t>preprocesamiento</a:t>
            </a:r>
            <a:endParaRPr lang="es-ES" sz="1600" dirty="0" smtClean="0"/>
          </a:p>
          <a:p>
            <a:pPr lvl="1">
              <a:buClr>
                <a:srgbClr val="0070C0"/>
              </a:buClr>
            </a:pPr>
            <a:endParaRPr lang="es-ES" sz="1600" dirty="0" smtClean="0"/>
          </a:p>
          <a:p>
            <a:pPr lvl="1">
              <a:buClr>
                <a:srgbClr val="0070C0"/>
              </a:buClr>
            </a:pPr>
            <a:endParaRPr lang="es-ES" sz="1600" dirty="0" smtClean="0"/>
          </a:p>
          <a:p>
            <a:pPr lvl="1">
              <a:buClr>
                <a:srgbClr val="0070C0"/>
              </a:buClr>
            </a:pPr>
            <a:r>
              <a:rPr lang="es-ES" sz="1600" dirty="0" smtClean="0"/>
              <a:t>Funcionamiento: Crea una máquina virtual con Java en la que optimiza el paralelismo de los algoritmos.</a:t>
            </a:r>
          </a:p>
          <a:p>
            <a:pPr>
              <a:buClr>
                <a:srgbClr val="C00000"/>
              </a:buClr>
              <a:buNone/>
            </a:pPr>
            <a:endParaRPr lang="es-ES" sz="2000" b="1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endParaRPr lang="es-ES" sz="2800" b="1" dirty="0">
              <a:solidFill>
                <a:srgbClr val="00206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860032" y="3068960"/>
            <a:ext cx="44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http://0xdata.com/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4149080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0070C0"/>
              </a:buClr>
            </a:pPr>
            <a:r>
              <a:rPr lang="es-ES" sz="1600" dirty="0" smtClean="0">
                <a:hlinkClick r:id="rId3"/>
              </a:rPr>
              <a:t>http://0xdata.com/blog/2015/02/deep-learning-performance/</a:t>
            </a:r>
            <a:endParaRPr lang="es-ES" sz="1600" dirty="0" smtClean="0"/>
          </a:p>
        </p:txBody>
      </p:sp>
      <p:pic>
        <p:nvPicPr>
          <p:cNvPr id="1026" name="Picture 2" descr="http://h2o.ai/assets/images/h2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924944"/>
            <a:ext cx="1296142" cy="1296143"/>
          </a:xfrm>
          <a:prstGeom prst="rect">
            <a:avLst/>
          </a:prstGeom>
          <a:noFill/>
        </p:spPr>
      </p:pic>
      <p:pic>
        <p:nvPicPr>
          <p:cNvPr id="1028" name="Picture 4" descr="http://www.kdnuggets.com/em/h2o-spark-webin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941168"/>
            <a:ext cx="2112672" cy="1656184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MQERUUEhQWFRQUFBgUFRMYGBQWGBUUFxQWFxcWGBQYHCggHBonHBUUITEhJSksLi4uFx8zODMsNygtLisBCgoKDg0OGBAQFywdHBwsLCwsLCwwLCwsLCwsLCwsLCwsLCwsLCwsLCwsNzcrLCwrLCwsLCwsLCwsLDAsLDgsOP/AABEIAMQBAgMBIgACEQEDEQH/xAAcAAACAgMBAQAAAAAAAAAAAAAABgUHAgMECAH/xABNEAABAwIBBwQNCQYGAgMBAAABAAIDBBEFBhIhMUFRYQcTcZEiMjM0QlJzgaGxssHRFBUWI1NicpKTF0OCouHiNVRjdMLSRPAlg/Ek/8QAGAEBAQEBAQAAAAAAAAAAAAAAAAEDAgT/xAAiEQEBAAIABgMBAQAAAAAAAAAAAQIRAxIhMTJREzNBYSL/2gAMAwEAAhEDEQA/ALxQhCAQhCAQhCAQhR2JY3BT90eM7xBpd1DV50EiglIuIZcPdohjDR4ztJ/KNA9KXKzEZ5+6SOdwvYflGhTabWXWY/TRdvK2+4HOPU26hanLyBvaRyP4mzR67+hIYhWQhTYZqjL2U9pEwfiLneqyj5csax2p7W9DG/8AK6jBAdyOYUHQ/KSsP79w6M0eoLUcbqyO7yfmWPMIEGtBi7G6v7eT8xWwZRVg/fv89j6wtbqdYmnKDsjywrW/vQeljD7l2wcoNS3t44ndAc0+s+pQZg4LW6BA503KRH+9geOLC13oNlN0WWVHL+9DDueC30nR6VVjoFpfTpsXrDM14u1wcDqIII6ws1Q1PLJCbxPcw72kj1Jhw3L+qh0ShszeIDXfmaLdYV2bWwhLGD5c0lRYOdzLz4MlgL8H6vUmZpvpGkb1VfUIQgEIQgEIQgEIQgEIQgEIXxxsLnQBtQfVHYrjMVMPrHdlsYNLj5tnSVAY7lbrZTdBl/6j3pRddxJcS5x1km5PnKmxMYrlVPPcM+qZuaeyI4u+Cgubvr0ld0NCSLnsW7SdAXHV4tDFoYOcdv2KI2MpidixlfGztnDoGlRM9fLLrNhuGgLKlw9zzoBKDsdiLfBbfiV8FW48FI0uTrtbuxC7RQxRjTpQQzM471vbE7cumevY3tQFF1OLnfZB280QsXPA1kKAnxYbXLhkxdu9A0mqYNq1mualJ+LhaziwQOHzg1fPlzdyUBiwWbcUbvQNnymMr4cw6nWSy3EW71ubW8UROupr6rHoXNLT8FwMrF1RYgd9+B0orRNTLtwjKKqoiObeSz7J3ZM8w2eayBOx2sW6PgsZKa+kaej4ILHycy8p6qzJPqZTozXHsXH7r/cfSm1eeailTDkxlzNRkRzXlh1WJu9g+646xwPoV2bXKhceFYnFVRiSF4ew7doO4jWDwXYqoQhCAQhCAQhfHOABJ0AaSdwQYzTNY0ucQGgXJOwKv8ocoHVJLGXbFu2v4u4cF9ylxs1L8xhtE06Pvnxj7lw4bhzpnWaOk7ApUc9NTOebNFyurEKiCiHZnPlI7QeCeK04/lCylBhpbOk1Pl124BKMMDpHZziSTrJUHVX4nNUnsjZuxo0AeZbaDC3PIAF1NYFk66XSRZu9OMNNHTts0ad6CAw/JkNF5D5lJF7IhZgAWrEcRDQSTYJFxvK0C4j08UDRiOLBukmyVMSymaL2N0mYjjbnnS66msm8gMQxCzgzmIj+8lDm3G9rLZzvQOKDkrMoXHbZcENTNUOzYmPlcfBY1zj1NVz4DyRUMFnT51S8eOS1l/JtOkcCSnyjoo4W5sTGxtHgtaGjqCujSgMP5OsUn0802IHbK8N/lbc+hMlDyMynu9W0bxGwn+ZxHqVxITSq3puRyjHbzVD+hzGj2SpKHkrw1uuJ7umWT/iQnZCugpN5NsMH/j/zyn/kh3Jthh/8fqklHqcm1CBIm5K8OdqbKz8Mjj7V1H1HJFT/ALueZv4sx3qAVjoTQqGr5KKlncaiN/B4cw9YzlB12SWIU+l9O5wHhR2k9DdPoV9IU0mnm9tUWmxuCNYIsR5iuuGs4q98SwiCpFpomSD7wF/M7WEl4xyXROuaWQxHYx93s6L9sPSpo0Sm1Af23WNf9VzVVHouNI3rbi2B1VEfroyG7JG9kw/xDV0Gy1U1UgwwXGZsPl5yE6D27D2rxuI9R2K68mcoYq+HnIjYiwfGe2Y7ceG47VTNRTh4u3X4vwXFhOKS0E4miOkaHNPavbta4f8AtklHotCjcnsbiroGzRHQdDm7WPGtruI+Ckl0oQhCASjlpi9vqGHSdMh4bG+/qTLiVYIYnyHwRe287B12VYPkdI4ucbucbk8SpRuw+idK8NaNJWeV+PNo2fJac/WEfWPGzgFI1lYMNozKe7SizBtHFVpTtdK8vcblxuSeKiN1DSlxudJKecmsnc+znCzQufJfBuccLjQE+yWiZmt0JIOaZ7Y25rdACWMexpkLSXHTsG9bcosYbAwuJ07BxVP4/jTpHFzj/RB1ZQZRvlJubDYFHZPYDV4pLmUzLtB7OV1xHGOLtp+6NKk+T/IaXGJOceXR0jHWfINcjhrjjv6XbOleiMIwuGkibDTxtjjbqa0W6Sd5O0lXQU8jeTOkw8Ne8CoqBp5140NP+nHpDenSeKeEIVUm5bYnLFNGyOR0Ycwm4351tKXpa6vabGaTr1jeFJ8o3fEXkz7RUPlXjk1JRQuhzM50mZd7c4WzSd/BevCTkl0xy3tl851320nWj5zrvtpOtLDcpcXIuGQEH/T/ALl9+keMeJB+n/cruejr7M3znXfbSdaPnOu+2k60s/SPGPEg/T/uR9I8Y8SD9P8AuTc9HX2ZvnOu+2k60fOdd9tJ1pZ+keMeJB+n/cj6R4x4kH6f9ybno6+zN851320nWj5zrvtpOtLP0jxjxIP0/wC5H0jxjxIP0/7k3PR19mb5zrvtpOtYfPtdGb88/wA4afWEufSPGPEg/T/uWJytxBvdaaJ422a5p67lP8+jr7OFJl/Ux90YyQfkPWNHoTPg+XFLOQ1x5p58F+ong/V12VWxZVUsuiaJ8Dt/bt6xp9C21VA17c+JwkYfCabrm4Y5dl5rF4vYHCxAc0jSDYghI+UnJ3HJd9JaJ+vm/Ad0eKfQlPJnLSahcGSkyQXsWk3czi0n1K4KGsZPG2SNwcxwu1w2hefLDTSXaipYZIJDHK0se3WD6xvHELVXUwkaSO22jfx6VdmUGAQ1sebILOHaSDtmHgd3BVNiuFS0cpjkHFjxqe3ePhsWdgj8hspjhtV2ZPyeU5so2N3SDiPVdX61wIuNIOkHeF5xx6j0Z7RoOsbj/VWjyQZQmppTBIbyUxDdOsxHtD5tLfMFYQ/IQhVSll7V6I4htOe7oGge/qUDgVJzsrW7L3PQtmVk+fVv+6GsHmFz6SVlhM4hhnl2sjNum2hcoVMvsV+U1hY09hF2DR0a0YJRZxAUFR9m8uOsm6sLJKju4IHHBqMQxDeVx4rVBoJOoC6l6p2a1V9l3iGZFmjW71KqQsrsaMryb6BoAUTkVky/F6wRC7YWdnPIPBZsaPvOIsPOdii8Zqda9EcluTIw7D42uFppQJpjtz3AWb/CLDzFIhnw+hjp4mRRNDI42hrWjQAAuhCFVCEIQV/yjd8ReTPtFK3KB3jT+XHsOTTyjd8ReTPtFK3KB3jT+XHsOXrx+tjfJtou5s/CFvWii7mz8IW9bxw2U1O6RwawXJ2KUkwVsY+slAO5ovbzrRHiApYC4du8Ek7c0agquxvK+R0vZOOvQNQCzyz0sm1p/IIftT+VHyCH7U/lVQfSY+MetH0mPjHrXPyR1yLgGHw/an8q1y0kI1SnztVROymPjHrXRRZRONrOPWnyQ5VmOpTraQ4cPgtBCgMNxfP0ONr+ENak/lha4Nk29q/YQu5k50yqcPjkHZNHTtULJhMlK7nKdxttbsI4jamNCtxlSUt1JbOwvaM1w0PbuO8cFNcl2Uxpqn5LIfqpjZl/Bl2W4HV02XFXUeY/nG6jocOlKeNAxPzm6C1wcDuINwVjnOnVpjXqFRuP4OysiMb9B1sfta7f0bwjJvEhVUkM4/eRtcem2n03UkvK1UdXULo3PhlFiCWu9xHoKi+T/EDQ4tGHGzZSad+7syM3+YMVo8omEhzG1DRpbZj+LSexPmJt51TWV7DHJHM3XoP8TDf4LlHplC5qGrEkTH3HZsa/8zQfehdKrTGX3qZvKO9BstWJTZtDNxsFnjrc2qmH+oT16feuDFDemkHnXKF7CG6laWR0WpVfhGxWnke7R5kgm8SdoVScodReS24K18TKp/L4fXHoVpSpklh3yvFKWIi7TMHOH3YwZD7HpXqVed+R9gOMsvsilI6bAeoleiEihCEKgQhCCv8AlG74i8mfaKVuUDvGn8uPYcmnlG74i8mfaKVuUDvGn8uPYcvXj9bG+TbRdzZ+ELetFF3Nn4Qt63jhy48fqx5P3qvsFpmSYpSMe0Oa6doc0i4I06CFYGO9oPJ+9ImTn+LUf+4b715+K0weifolQf5SD9JnwR9EqD/KQfpM+CmkLytUL9EqD/KQfpM+C11mRmHyizqWHpa0MI6HNsVPITYpvK7IgUDhJASYXG1jpLHbBfaNGtc76bnqR/jRDnG+bWOpWhlpGHUUt9gBHSHCySMn4Rzctxo5t3slerhXeLLPpUNgtVzsQO0aCu9LmRj7xu6fimNbY3cZ3uxmjzmOHC/UkTKhvq9ysOnbcP4MKrzLF9ieA9y44nZ1iuDkWqecwmK/gPkZ5hISPWnpV3yDN/8AiGnxppSPz29ysReKt3NiVKJonxnwmkee2j0rz7lrF/8AzA+LJbrafgvRa8/8o5DaeTy9h0DPUqVZGSeIXoKQk6TSwk9PNNQurJXDCyhpWkdrTQjqiaF9VVBZcwc3Vk7JGtd5x2J9XpUI/smObvBCeOUSgz4GygaYnafwO0H05vWUhRPXNRBUHYutuKsbJCps4BIFZFmSX2FT+A1mY4FBY+JjQquy/ptIdvFlZ7pRJGCNyUcpqHnY3DaNIVorjk9qvk+L0zjoDnmI/wD2NLR/MWr0ivLddE6N4cNDmODgdzmm4PWF6PyWxhtbSRTt1vYM4eK8aHt8xukIlUIQqoQhCCv+UbviLyZ9opW5QO8afy49hyaeUbviLyZ9opW5QO8afy49hy9eP1sb5NtF3Nn4Qt60UXc2fhC3reOHJjvaDyfvSJk5/i1H/uG+9O+MOvmg6iM1QGH4I6OpZKLh8bs5p3OGorDPG3s7xunotCq1uU1cP3n8rfgsvpRXeP8AyN+Cy+DJ38kWghVf9KK7x/5G/BHz1WzdiZHW+6A30gJ8GR8kMWXGJgtFOw3cSC+2wDUOm/qUDicwocMqJnaCYyxnF7gWtHpXbhuDiMGWdwYxoznOcbC3ElV1ldlCcaqmQU4Io4HXDtXOPGgvPAabLXpjOWOO93XRkZAW04J8JT61U8IY0NGpospbC8JdL2TuxjGtx28BvWs/zHF61hFHmwOefCNh0DSSqdyxrrudxKszL7H2Rt5qPQALW3D4lVnkpg78WxKKEdoHB8p3RNILuvUOJWHFy/GmEeh+S3DTTYTSRkWcY+ccOMhL/wDkmpYsYGgAaABYDcAsl5mrCeUMa5x1NBJ8wuvPWXTTMaanGl9RUAW35zgz1uPUrpyyrcyHm29vKc0D7u33Dzqr8h6T5wx0yjTBQx2a7YZO1bbpJkd5lBddPEGNa0amtDR0AWCFsQqNVTA2RjmOF2uBaRwIsqbxOjdSzPidradB8Zp0g9SulK+XOT/ymLnIx9bGCQNr26y3p2j+qlFa1Mee3iFpo5M0r7FKspWbQoh3ybxQWzHHXqXbiMSRaGoLSE4YfiIlbmu1oETKzB9Je0aDrC3cmGU3yGcwSm0EztZ1Ryag48DoB8ya8QptYI0JEx3BM0lzRcepB6ACFVnJ7lzmBtLVu0DRFM46hsY8+p3mKtMFdKEIQgr/AJRu+IvJn2ilblA7xp/Lj2HJp5Ru+IvJn2ilblA7xp/Lj2HL14/Wxvk20Xc2fhC3rRRdzZ+ELet44cmJUfOsLdR2FQ0eNV1J2PMsnA1FwN7fibrTNHGXEBoJJ1AKTdgT2j6xzGE7Cbn0LjKT2spL+ndYNdBGf4n/APVH09q/8hH+Z/8A1Tj80j7WP0rXLhgGqRhU5b7Xf8KX09q/8hH+Z/8A1Qcv8QtaKiia4+Ec91vNYJjlp3N1jRvGkdaxhjznAbzZOS+zm/hZjyfxTGXXrJiIQb5naRt/hGvzpwwvJWnpW5glHHNF7+crnysyn+TRZkWgDQPNrPSqwqMr3uJu8nzrjpivWrkkrKKm0mznDxzf+UJUyn5QSQWxmw1X0C3QNirM4vLO7NiY+Rx8Fgc49QCZ8n+SfEq8h04+SxHbJpeRwiBv1kLjLi+nUwKdRUz10wiga6SR5sGtFySfdxXovkvyFZhFNZ1nVMtjNINXBjT4o9JXfkXkNSYUy0DLyEWfO7S93n2DgEzLC3bSQLXUztjaXvNmtFyUTzNY0ucQGgXJOxVzljlS1zXOccynj2bZHbNG87BsUEByiZVFjHy/vJLxwM2huout5+s8E88lmSxw2ga14+vlPOzcHOGhn8LbDpukDkyyfkxWs+captoIXWp4yNDnt1EX1tbfXtd0FXepAIQhUCEIQV7l5koQXVNO3jLGPS9o9Y86RoZ1far7LLIcuLp6QdlrfCNAO8s48OpSxCY07l3UtQRqKg45yDY6CDYg6CDuIXXFMoG+mrw8Wdr3rnrYepQsFSpOCr0WOkIF7E8IDtLdB3KWyUy1mobRTh0kI0DTd8Y+6Trbw6l1TQh2lvUouqpQdYQXBhWKQ1TBJC8Pad2scC06QeldioWlEtM/nIHuY4bja/AjURwKdMF5RyLNq4+HOxj0uZ8OpXZtu5Ru+IvJn2ilblA7xp/Lj2HKdyzxOKplifC8PbmWJGw52og6QVBcoHeNP5cew5ezH62V8m2i7mz8IW9aKLubPwhb1vHCUo6xtLEZD27gbHc0buJVdY1lvI6QjOIF9AH/ALpTRjzjzYH+n71XGGUEc+JUscrc5kk7Wubvab3GhYcTKzs7xiS+lsnjnrK6KTKd7jpdfp0q4/2YYV/lG/mf/wBlz1vJVhz22jjdC7Y5jnaDxa64KynFrvlJFDiRkHYmzvF2OXbR1uc7VmvB0tUNi2BTYdNzcmkHSyQant38DvC66hpkj51ndI+2+83f0hbzLc2zsR+K0hnzm6y0m44FcmD4LFTHOdBFKTrEsbZB1Fd1RFJJaendZ41j+m0LFmVL29jV0wP349B6c06FLJ+rN/h8ydy1pYgGPp2U/wB6JgDPytFx6U+UVZHMwPieHtO0G/8A+KlIvk9UCad4J2sPYuH8JXFTY1Nh0ufE4ix7Jh7Vw3ELLLhzvHUyv6v9R2K4zFTDszd2xg0k/AcSk6bLd9SwGAc21w16332i+oJHx/KiOnztPOS7r3AO9ztvQvPa0MuVGVGc0yTuzIx2sY2ncB4R47Em5OYJPlDU3fnR0MLrOI0X+43e87XbOpZZIZF1WOSCoqnOjpL9tqMgB7WIbG6O26rq+8Mw+KmiZFCwMjYM1rRoAHx4ojOho2QRsiiaGRsaGtYBYBo1ALehCqhCEIBCEIBCEIFnKnI2Gtu8fVzbJBqdweNvTrVVYzhFRQvzZmEDwXi5Y7od7jpV9rVVUzJWlkjQ9p0FrgCD5ipoUDDVrtgq+KccoOTNrrvo35h180+5afwv1jz3Vf4nh1RSOzZ4nM3Otdp6HjQVET0NaurnQ5KMVbxXZFXoJuWnBXLLSLVFiPFdLK0H+iDngizT5108oHeNP5cew5fJHguFl95QO8afy49hy9mH1xlfJtou5s/CFvWii7mz8IW9eiOHJjvaDyfvSJk7/i1H/uG+9PeO9oPJ+9VrG29bCN8g968/FaYPWOcN6+F43hUwKI+N6Sg0W9115NtNrHyzpIammcxz2B7RnRkuaLOGzXt1Kr8Gqsx1jqOghdbaJqjq+Hm3gjUfWt+Dn104zn62Qs+TTmLwHdkw8Dq+ClJIg4WcARxXDWR8/T5w7pF2Q3lu0e9b8NqecYDt2r04+mdRtbk8wnPju1w0i2/gVxVbOdZc9u3Q7jxTSobEoebfngdi7Q4KZY6JSmZKi3MwlxMjgAwWBcTosCrGyH5IWsLZ8RtI8G7adpuxp2GQ+GeGrpSPitNmnOafvNcOsEK7uT/KQV9KHOP10fYSjiNTugjT1ry8THV21xplY0AAAWAFgBoAA2AL6hCzdhCEIBCEIBCEIBCEIBCEIBa5oWvaWvaHNOtrgCD0grYhAmYzybUc9zGHQO3s0t/IdHVZJeKcmtbDcwlk43AhjvyuNvSrnQpoecK6kqKc2mhkj4uaQOvUtDK/ivSrmgixFxuKha/JKhn7emiudoaGnrbZNJpT2Dz54vudb0BSfKB3jT+XHsOUplNk/BQysZTtLWvbnkFxdpvbRfoUXygd40/lx7Dl68frZXybaLubPwhb1oou5s/CFvXojhyY72g8n71WTpcyrid4rwfWrNx3tB5P3qtoKE1FdDCHBpllDA4i4BN9Nl5uK0wNj8pXbA1c0uUsmwgdACdIORk/vKw/wx/Fyk6Tkco26ZJqiThnMY30Nv6V5NNFU1GUEh1vd1rRQ10ssgDGvlO1rQ55seAV90HJ7hsOqmY4jbJeT2iUx0tJHEM2NjWNHgtaGjqAVnTqaUjhdQYpLOBBBs5p0HiCF9cz5NUFo7nJ2TNwvs8xTJylYPzMwqGDsZdD7bJANfnA9CgZI/lNOQO6R9mzjbWF7cbubZWarvWE8Qe0tOormwqq5yMbxoK7Vr3jgtSQXDozrbpbxG5Y5IY4cNrGvN+af2Eo+6T21t419alcXpzYSN7ZvqUDilOHtz26neg7Qsc8fx3K9FxyBwDmm4IBBG0HUVkq45IcpOdiNJKezhF4yfCjvq/h9RCsdeWzVbQIQhQCEIQCEIQCEIQCEIQCEIQCEIQCEIQV/wAo3fEXkz7RSxl6wuoqYAXJnFh/C5MnKXKGTROcbARm5P4iq+xPLXOzWstmx6W3AJvquvVjZyRjfI40WCy822+aOxGguC3fM0n3PzBV99MpPG9AR9MZPG9AWnyROU3ZT0jo2DO1ZmsaRr3qvMnP8Wo/9w33qTmyue9hY512u1jQovJpwOLUZGr5Q33rHiWWO8Y9SIQhedoEIQg4cbw1tVA+J3hDQdzth61TNK51PMWP0OY7NcOIKvRVvynYNmPbVMGh1mScHAdi7qFvMFrwstXTjOFh9OYqpuZ2k+kbgdo60x/M7/GZ+ZINblRmEMaR2G3QbErR9MJPH9S9EzkZ8u1iHBXnaz8wS7iGByQEhwvE/U5pzg12y9tSXfphJ4/qWUeWsrdT7dSlzlOWtcVRJR1DJo9Do3X6RtB4EXC9CYHijKuCOaPtZGg22g7WniDcLzlV422Ykvtc7RYegJz5I8phBOaV7vqpjeM30Nltq/i1dNljxJvrGmNXShCFi7CEIQCEIQCEIQCEIQCEIQCEIQCEIQL+VGSNNiOb8ozzmiwDXlmi99NkrO5H8Nvqn/VPwQhXdNPn7HsN3T/qn4I/Y9hu6f8AVPwQhNmh+x7Df9f9U/BbMH5LaGnqIpmGYvjeHtzpARcbxmr6hNosVCEKKEIQgFzYjQsqInxSC7HixGo9IOwoQgSH8kGGE3LZbn/Vesf2PYZ4kv6r0IV3TQ/Y7hniS/qvR+x3C/El/VehCboP2O4X4kv6r1tp+SbDo3BzBMCDcHnX6CNRQhN00fGNsANdha51npX1CFAI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http://r-es.org/display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7703" y="5109417"/>
            <a:ext cx="1674297" cy="1271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4</a:t>
            </a:r>
            <a:r>
              <a:rPr lang="es-ES" dirty="0" smtClean="0">
                <a:solidFill>
                  <a:schemeClr val="accent1"/>
                </a:solidFill>
              </a:rPr>
              <a:t>. </a:t>
            </a:r>
            <a:r>
              <a:rPr lang="es-ES" dirty="0" err="1" smtClean="0">
                <a:solidFill>
                  <a:schemeClr val="accent1"/>
                </a:solidFill>
              </a:rPr>
              <a:t>Deep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Learning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None/>
            </a:pPr>
            <a:endParaRPr lang="es-ES" sz="2400" dirty="0" smtClean="0"/>
          </a:p>
          <a:p>
            <a:pPr>
              <a:buClr>
                <a:srgbClr val="C00000"/>
              </a:buClr>
            </a:pPr>
            <a:r>
              <a:rPr lang="es-ES" sz="2400" dirty="0" smtClean="0"/>
              <a:t>Tiempo de Ejecución</a:t>
            </a:r>
            <a:r>
              <a:rPr lang="es-ES" sz="2400" dirty="0" smtClean="0"/>
              <a:t>: 2.5 horas de </a:t>
            </a:r>
            <a:r>
              <a:rPr lang="es-ES" sz="2400" dirty="0" smtClean="0"/>
              <a:t>cómputo con un  </a:t>
            </a:r>
            <a:r>
              <a:rPr lang="es-ES" sz="2400" dirty="0" smtClean="0"/>
              <a:t>Procesador Intel </a:t>
            </a:r>
            <a:r>
              <a:rPr lang="es-ES" sz="2400" dirty="0" smtClean="0"/>
              <a:t>i5 a 2.5 </a:t>
            </a:r>
            <a:r>
              <a:rPr lang="es-ES" sz="2400" dirty="0" err="1" smtClean="0"/>
              <a:t>GHz</a:t>
            </a:r>
            <a:r>
              <a:rPr lang="es-ES" sz="2400" dirty="0" smtClean="0"/>
              <a:t>.</a:t>
            </a:r>
            <a:endParaRPr lang="es-ES" sz="2400" dirty="0"/>
          </a:p>
          <a:p>
            <a:pPr>
              <a:buClr>
                <a:srgbClr val="C00000"/>
              </a:buClr>
              <a:buNone/>
            </a:pPr>
            <a:endParaRPr lang="es-ES" sz="2000" dirty="0" smtClean="0"/>
          </a:p>
          <a:p>
            <a:pPr>
              <a:buClr>
                <a:srgbClr val="C00000"/>
              </a:buClr>
            </a:pPr>
            <a:r>
              <a:rPr lang="es-ES" sz="2400" dirty="0" smtClean="0"/>
              <a:t>Resultados conseguidos:</a:t>
            </a:r>
            <a:endParaRPr lang="es-ES" sz="2800" b="1" dirty="0">
              <a:solidFill>
                <a:srgbClr val="002060"/>
              </a:solidFill>
            </a:endParaRPr>
          </a:p>
          <a:p>
            <a:pPr lvl="1">
              <a:buClr>
                <a:srgbClr val="0070C0"/>
              </a:buClr>
            </a:pPr>
            <a:r>
              <a:rPr lang="es-ES" sz="2400" dirty="0" err="1" smtClean="0"/>
              <a:t>Deep</a:t>
            </a:r>
            <a:r>
              <a:rPr lang="es-ES" sz="2400" dirty="0" smtClean="0"/>
              <a:t> </a:t>
            </a:r>
            <a:r>
              <a:rPr lang="es-ES" sz="2400" dirty="0" err="1" smtClean="0"/>
              <a:t>Learning</a:t>
            </a:r>
            <a:r>
              <a:rPr lang="es-ES" sz="2400" dirty="0" smtClean="0"/>
              <a:t>             </a:t>
            </a:r>
            <a:r>
              <a:rPr lang="es-ES" sz="2400" dirty="0" smtClean="0"/>
              <a:t> 0.98229 en </a:t>
            </a:r>
            <a:r>
              <a:rPr lang="es-ES" sz="2400" dirty="0" err="1" smtClean="0"/>
              <a:t>Kaggle</a:t>
            </a:r>
            <a:endParaRPr lang="es-ES" sz="2400" dirty="0" smtClean="0"/>
          </a:p>
          <a:p>
            <a:pPr lvl="1">
              <a:buClr>
                <a:srgbClr val="0070C0"/>
              </a:buClr>
            </a:pPr>
            <a:r>
              <a:rPr lang="es-ES" sz="2400" dirty="0" err="1" smtClean="0"/>
              <a:t>Preprocesamiento</a:t>
            </a:r>
            <a:r>
              <a:rPr lang="es-ES" sz="2400" dirty="0" smtClean="0"/>
              <a:t> + </a:t>
            </a:r>
            <a:r>
              <a:rPr lang="es-ES" sz="2400" dirty="0" err="1" smtClean="0"/>
              <a:t>Deep</a:t>
            </a:r>
            <a:r>
              <a:rPr lang="es-ES" sz="2400" dirty="0" smtClean="0"/>
              <a:t> </a:t>
            </a:r>
            <a:r>
              <a:rPr lang="es-ES" sz="2400" dirty="0" err="1" smtClean="0"/>
              <a:t>Learning</a:t>
            </a:r>
            <a:r>
              <a:rPr lang="es-ES" sz="2400" dirty="0" smtClean="0"/>
              <a:t>             0.98729  </a:t>
            </a:r>
            <a:r>
              <a:rPr lang="es-ES" sz="2400" dirty="0" smtClean="0"/>
              <a:t>en </a:t>
            </a:r>
            <a:r>
              <a:rPr lang="es-ES" sz="2400" dirty="0" err="1" smtClean="0"/>
              <a:t>Kaggle</a:t>
            </a:r>
            <a:r>
              <a:rPr lang="es-ES" sz="2400" dirty="0" smtClean="0"/>
              <a:t> </a:t>
            </a:r>
          </a:p>
          <a:p>
            <a:pPr lvl="1">
              <a:buClr>
                <a:srgbClr val="0070C0"/>
              </a:buClr>
              <a:buNone/>
            </a:pPr>
            <a:endParaRPr lang="es-ES" sz="2000" dirty="0" smtClean="0"/>
          </a:p>
          <a:p>
            <a:pPr>
              <a:buClr>
                <a:srgbClr val="C00000"/>
              </a:buClr>
            </a:pPr>
            <a:r>
              <a:rPr lang="es-ES" sz="2400" dirty="0" smtClean="0"/>
              <a:t>¡Recordad que nuestro primer resultado era </a:t>
            </a:r>
            <a:r>
              <a:rPr lang="es-ES" sz="2400" dirty="0" smtClean="0"/>
              <a:t> </a:t>
            </a:r>
            <a:r>
              <a:rPr lang="es-ES" sz="2400" dirty="0" smtClean="0"/>
              <a:t>0.96557!</a:t>
            </a:r>
            <a:endParaRPr lang="es-ES" sz="2400" dirty="0" smtClean="0"/>
          </a:p>
          <a:p>
            <a:pPr lvl="1">
              <a:buClr>
                <a:srgbClr val="0070C0"/>
              </a:buClr>
              <a:buNone/>
            </a:pPr>
            <a:endParaRPr lang="es-ES" sz="2400" dirty="0" smtClean="0"/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Flecha derecha"/>
          <p:cNvSpPr/>
          <p:nvPr/>
        </p:nvSpPr>
        <p:spPr>
          <a:xfrm>
            <a:off x="3347864" y="3789040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    </a:t>
            </a:r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5868144" y="4221088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    </a:t>
            </a:r>
            <a:endParaRPr lang="es-ES" dirty="0"/>
          </a:p>
        </p:txBody>
      </p:sp>
      <p:sp>
        <p:nvSpPr>
          <p:cNvPr id="2050" name="AutoShape 2" descr="data:image/jpeg;base64,/9j/4AAQSkZJRgABAQAAAQABAAD/2wCEAAkGBxMQERUUEhQWFRQUFBgUFRMYGBQWGBUUFxQWFxcWGBQYHCggHBonHBUUITEhJSksLi4uFx8zODMsNygtLisBCgoKDg0OGBAQFywdHBwsLCwsLCwwLCwsLCwsLCwsLCwsLCwsLCwsLCwsNzcrLCwrLCwsLCwsLCwsLDAsLDgsOP/AABEIAMQBAgMBIgACEQEDEQH/xAAcAAACAgMBAQAAAAAAAAAAAAAABgUHAgMECAH/xABNEAABAwIBBwQNCQYGAgMBAAABAAIDBBEFBhIhMUFRYQcTcZEiMjM0QlJzgaGxssHRFBUWI1NicpKTF0OCouHiNVRjdMLSRPAlg/Ek/8QAGAEBAQEBAQAAAAAAAAAAAAAAAAEDAgT/xAAiEQEBAAIABgMBAQAAAAAAAAAAAQIRAxIhMTJREzNBYSL/2gAMAwEAAhEDEQA/ALxQhCAQhCAQhCAQhR2JY3BT90eM7xBpd1DV50EiglIuIZcPdohjDR4ztJ/KNA9KXKzEZ5+6SOdwvYflGhTabWXWY/TRdvK2+4HOPU26hanLyBvaRyP4mzR67+hIYhWQhTYZqjL2U9pEwfiLneqyj5csax2p7W9DG/8AK6jBAdyOYUHQ/KSsP79w6M0eoLUcbqyO7yfmWPMIEGtBi7G6v7eT8xWwZRVg/fv89j6wtbqdYmnKDsjywrW/vQeljD7l2wcoNS3t44ndAc0+s+pQZg4LW6BA503KRH+9geOLC13oNlN0WWVHL+9DDueC30nR6VVjoFpfTpsXrDM14u1wcDqIII6ws1Q1PLJCbxPcw72kj1Jhw3L+qh0ShszeIDXfmaLdYV2bWwhLGD5c0lRYOdzLz4MlgL8H6vUmZpvpGkb1VfUIQgEIQgEIQgEIQgEIQgEIXxxsLnQBtQfVHYrjMVMPrHdlsYNLj5tnSVAY7lbrZTdBl/6j3pRddxJcS5x1km5PnKmxMYrlVPPcM+qZuaeyI4u+Cgubvr0ld0NCSLnsW7SdAXHV4tDFoYOcdv2KI2MpidixlfGztnDoGlRM9fLLrNhuGgLKlw9zzoBKDsdiLfBbfiV8FW48FI0uTrtbuxC7RQxRjTpQQzM471vbE7cumevY3tQFF1OLnfZB280QsXPA1kKAnxYbXLhkxdu9A0mqYNq1mualJ+LhaziwQOHzg1fPlzdyUBiwWbcUbvQNnymMr4cw6nWSy3EW71ubW8UROupr6rHoXNLT8FwMrF1RYgd9+B0orRNTLtwjKKqoiObeSz7J3ZM8w2eayBOx2sW6PgsZKa+kaej4ILHycy8p6qzJPqZTozXHsXH7r/cfSm1eeailTDkxlzNRkRzXlh1WJu9g+646xwPoV2bXKhceFYnFVRiSF4ew7doO4jWDwXYqoQhCAQhCAQhfHOABJ0AaSdwQYzTNY0ucQGgXJOwKv8ocoHVJLGXbFu2v4u4cF9ylxs1L8xhtE06Pvnxj7lw4bhzpnWaOk7ApUc9NTOebNFyurEKiCiHZnPlI7QeCeK04/lCylBhpbOk1Pl124BKMMDpHZziSTrJUHVX4nNUnsjZuxo0AeZbaDC3PIAF1NYFk66XSRZu9OMNNHTts0ad6CAw/JkNF5D5lJF7IhZgAWrEcRDQSTYJFxvK0C4j08UDRiOLBukmyVMSymaL2N0mYjjbnnS66msm8gMQxCzgzmIj+8lDm3G9rLZzvQOKDkrMoXHbZcENTNUOzYmPlcfBY1zj1NVz4DyRUMFnT51S8eOS1l/JtOkcCSnyjoo4W5sTGxtHgtaGjqCujSgMP5OsUn0802IHbK8N/lbc+hMlDyMynu9W0bxGwn+ZxHqVxITSq3puRyjHbzVD+hzGj2SpKHkrw1uuJ7umWT/iQnZCugpN5NsMH/j/zyn/kh3Jthh/8fqklHqcm1CBIm5K8OdqbKz8Mjj7V1H1HJFT/ALueZv4sx3qAVjoTQqGr5KKlncaiN/B4cw9YzlB12SWIU+l9O5wHhR2k9DdPoV9IU0mnm9tUWmxuCNYIsR5iuuGs4q98SwiCpFpomSD7wF/M7WEl4xyXROuaWQxHYx93s6L9sPSpo0Sm1Af23WNf9VzVVHouNI3rbi2B1VEfroyG7JG9kw/xDV0Gy1U1UgwwXGZsPl5yE6D27D2rxuI9R2K68mcoYq+HnIjYiwfGe2Y7ceG47VTNRTh4u3X4vwXFhOKS0E4miOkaHNPavbta4f8AtklHotCjcnsbiroGzRHQdDm7WPGtruI+Ckl0oQhCASjlpi9vqGHSdMh4bG+/qTLiVYIYnyHwRe287B12VYPkdI4ucbucbk8SpRuw+idK8NaNJWeV+PNo2fJac/WEfWPGzgFI1lYMNozKe7SizBtHFVpTtdK8vcblxuSeKiN1DSlxudJKecmsnc+znCzQufJfBuccLjQE+yWiZmt0JIOaZ7Y25rdACWMexpkLSXHTsG9bcosYbAwuJ07BxVP4/jTpHFzj/RB1ZQZRvlJubDYFHZPYDV4pLmUzLtB7OV1xHGOLtp+6NKk+T/IaXGJOceXR0jHWfINcjhrjjv6XbOleiMIwuGkibDTxtjjbqa0W6Sd5O0lXQU8jeTOkw8Ne8CoqBp5140NP+nHpDenSeKeEIVUm5bYnLFNGyOR0Ycwm4351tKXpa6vabGaTr1jeFJ8o3fEXkz7RUPlXjk1JRQuhzM50mZd7c4WzSd/BevCTkl0xy3tl851320nWj5zrvtpOtLDcpcXIuGQEH/T/ALl9+keMeJB+n/cruejr7M3znXfbSdaPnOu+2k60s/SPGPEg/T/uR9I8Y8SD9P8AuTc9HX2ZvnOu+2k60fOdd9tJ1pZ+keMeJB+n/cj6R4x4kH6f9ybno6+zN851320nWj5zrvtpOtLP0jxjxIP0/wC5H0jxjxIP0/7k3PR19mb5zrvtpOtYfPtdGb88/wA4afWEufSPGPEg/T/uWJytxBvdaaJ422a5p67lP8+jr7OFJl/Ux90YyQfkPWNHoTPg+XFLOQ1x5p58F+ong/V12VWxZVUsuiaJ8Dt/bt6xp9C21VA17c+JwkYfCabrm4Y5dl5rF4vYHCxAc0jSDYghI+UnJ3HJd9JaJ+vm/Ad0eKfQlPJnLSahcGSkyQXsWk3czi0n1K4KGsZPG2SNwcxwu1w2hefLDTSXaipYZIJDHK0se3WD6xvHELVXUwkaSO22jfx6VdmUGAQ1sebILOHaSDtmHgd3BVNiuFS0cpjkHFjxqe3ePhsWdgj8hspjhtV2ZPyeU5so2N3SDiPVdX61wIuNIOkHeF5xx6j0Z7RoOsbj/VWjyQZQmppTBIbyUxDdOsxHtD5tLfMFYQ/IQhVSll7V6I4htOe7oGge/qUDgVJzsrW7L3PQtmVk+fVv+6GsHmFz6SVlhM4hhnl2sjNum2hcoVMvsV+U1hY09hF2DR0a0YJRZxAUFR9m8uOsm6sLJKju4IHHBqMQxDeVx4rVBoJOoC6l6p2a1V9l3iGZFmjW71KqQsrsaMryb6BoAUTkVky/F6wRC7YWdnPIPBZsaPvOIsPOdii8Zqda9EcluTIw7D42uFppQJpjtz3AWb/CLDzFIhnw+hjp4mRRNDI42hrWjQAAuhCFVCEIQV/yjd8ReTPtFK3KB3jT+XHsOTTyjd8ReTPtFK3KB3jT+XHsOXrx+tjfJtou5s/CFvWii7mz8IW9bxw2U1O6RwawXJ2KUkwVsY+slAO5ovbzrRHiApYC4du8Ek7c0agquxvK+R0vZOOvQNQCzyz0sm1p/IIftT+VHyCH7U/lVQfSY+MetH0mPjHrXPyR1yLgGHw/an8q1y0kI1SnztVROymPjHrXRRZRONrOPWnyQ5VmOpTraQ4cPgtBCgMNxfP0ONr+ENak/lha4Nk29q/YQu5k50yqcPjkHZNHTtULJhMlK7nKdxttbsI4jamNCtxlSUt1JbOwvaM1w0PbuO8cFNcl2Uxpqn5LIfqpjZl/Bl2W4HV02XFXUeY/nG6jocOlKeNAxPzm6C1wcDuINwVjnOnVpjXqFRuP4OysiMb9B1sfta7f0bwjJvEhVUkM4/eRtcem2n03UkvK1UdXULo3PhlFiCWu9xHoKi+T/EDQ4tGHGzZSad+7syM3+YMVo8omEhzG1DRpbZj+LSexPmJt51TWV7DHJHM3XoP8TDf4LlHplC5qGrEkTH3HZsa/8zQfehdKrTGX3qZvKO9BstWJTZtDNxsFnjrc2qmH+oT16feuDFDemkHnXKF7CG6laWR0WpVfhGxWnke7R5kgm8SdoVScodReS24K18TKp/L4fXHoVpSpklh3yvFKWIi7TMHOH3YwZD7HpXqVed+R9gOMsvsilI6bAeoleiEihCEKgQhCCv8AlG74i8mfaKVuUDvGn8uPYcmnlG74i8mfaKVuUDvGn8uPYcvXj9bG+TbRdzZ+ELetFF3Nn4Qt63jhy48fqx5P3qvsFpmSYpSMe0Oa6doc0i4I06CFYGO9oPJ+9ImTn+LUf+4b715+K0weifolQf5SD9JnwR9EqD/KQfpM+CmkLytUL9EqD/KQfpM+C11mRmHyizqWHpa0MI6HNsVPITYpvK7IgUDhJASYXG1jpLHbBfaNGtc76bnqR/jRDnG+bWOpWhlpGHUUt9gBHSHCySMn4Rzctxo5t3slerhXeLLPpUNgtVzsQO0aCu9LmRj7xu6fimNbY3cZ3uxmjzmOHC/UkTKhvq9ysOnbcP4MKrzLF9ieA9y44nZ1iuDkWqecwmK/gPkZ5hISPWnpV3yDN/8AiGnxppSPz29ysReKt3NiVKJonxnwmkee2j0rz7lrF/8AzA+LJbrafgvRa8/8o5DaeTy9h0DPUqVZGSeIXoKQk6TSwk9PNNQurJXDCyhpWkdrTQjqiaF9VVBZcwc3Vk7JGtd5x2J9XpUI/smObvBCeOUSgz4GygaYnafwO0H05vWUhRPXNRBUHYutuKsbJCps4BIFZFmSX2FT+A1mY4FBY+JjQquy/ptIdvFlZ7pRJGCNyUcpqHnY3DaNIVorjk9qvk+L0zjoDnmI/wD2NLR/MWr0ivLddE6N4cNDmODgdzmm4PWF6PyWxhtbSRTt1vYM4eK8aHt8xukIlUIQqoQhCCv+UbviLyZ9opW5QO8afy49hyaeUbviLyZ9opW5QO8afy49hy9eP1sb5NtF3Nn4Qt60UXc2fhC3reOHJjvaDyfvSJk5/i1H/uG+9O+MOvmg6iM1QGH4I6OpZKLh8bs5p3OGorDPG3s7xunotCq1uU1cP3n8rfgsvpRXeP8AyN+Cy+DJ38kWghVf9KK7x/5G/BHz1WzdiZHW+6A30gJ8GR8kMWXGJgtFOw3cSC+2wDUOm/qUDicwocMqJnaCYyxnF7gWtHpXbhuDiMGWdwYxoznOcbC3ElV1ldlCcaqmQU4Io4HXDtXOPGgvPAabLXpjOWOO93XRkZAW04J8JT61U8IY0NGpospbC8JdL2TuxjGtx28BvWs/zHF61hFHmwOefCNh0DSSqdyxrrudxKszL7H2Rt5qPQALW3D4lVnkpg78WxKKEdoHB8p3RNILuvUOJWHFy/GmEeh+S3DTTYTSRkWcY+ccOMhL/wDkmpYsYGgAaABYDcAsl5mrCeUMa5x1NBJ8wuvPWXTTMaanGl9RUAW35zgz1uPUrpyyrcyHm29vKc0D7u33Dzqr8h6T5wx0yjTBQx2a7YZO1bbpJkd5lBddPEGNa0amtDR0AWCFsQqNVTA2RjmOF2uBaRwIsqbxOjdSzPidradB8Zp0g9SulK+XOT/ymLnIx9bGCQNr26y3p2j+qlFa1Mee3iFpo5M0r7FKspWbQoh3ybxQWzHHXqXbiMSRaGoLSE4YfiIlbmu1oETKzB9Je0aDrC3cmGU3yGcwSm0EztZ1Ryag48DoB8ya8QptYI0JEx3BM0lzRcepB6ACFVnJ7lzmBtLVu0DRFM46hsY8+p3mKtMFdKEIQgr/AJRu+IvJn2ilblA7xp/Lj2HJp5Ru+IvJn2ilblA7xp/Lj2HL14/Wxvk20Xc2fhC3rRRdzZ+ELet44cmJUfOsLdR2FQ0eNV1J2PMsnA1FwN7fibrTNHGXEBoJJ1AKTdgT2j6xzGE7Cbn0LjKT2spL+ndYNdBGf4n/APVH09q/8hH+Z/8A1Tj80j7WP0rXLhgGqRhU5b7Xf8KX09q/8hH+Z/8A1Qcv8QtaKiia4+Ec91vNYJjlp3N1jRvGkdaxhjznAbzZOS+zm/hZjyfxTGXXrJiIQb5naRt/hGvzpwwvJWnpW5glHHNF7+crnysyn+TRZkWgDQPNrPSqwqMr3uJu8nzrjpivWrkkrKKm0mznDxzf+UJUyn5QSQWxmw1X0C3QNirM4vLO7NiY+Rx8Fgc49QCZ8n+SfEq8h04+SxHbJpeRwiBv1kLjLi+nUwKdRUz10wiga6SR5sGtFySfdxXovkvyFZhFNZ1nVMtjNINXBjT4o9JXfkXkNSYUy0DLyEWfO7S93n2DgEzLC3bSQLXUztjaXvNmtFyUTzNY0ucQGgXJOxVzljlS1zXOccynj2bZHbNG87BsUEByiZVFjHy/vJLxwM2huout5+s8E88lmSxw2ga14+vlPOzcHOGhn8LbDpukDkyyfkxWs+captoIXWp4yNDnt1EX1tbfXtd0FXepAIQhUCEIQV7l5koQXVNO3jLGPS9o9Y86RoZ1far7LLIcuLp6QdlrfCNAO8s48OpSxCY07l3UtQRqKg45yDY6CDYg6CDuIXXFMoG+mrw8Wdr3rnrYepQsFSpOCr0WOkIF7E8IDtLdB3KWyUy1mobRTh0kI0DTd8Y+6Trbw6l1TQh2lvUouqpQdYQXBhWKQ1TBJC8Pad2scC06QeldioWlEtM/nIHuY4bja/AjURwKdMF5RyLNq4+HOxj0uZ8OpXZtu5Ru+IvJn2ilblA7xp/Lj2HKdyzxOKplifC8PbmWJGw52og6QVBcoHeNP5cew5ezH62V8m2i7mz8IW9aKLubPwhb1vHCUo6xtLEZD27gbHc0buJVdY1lvI6QjOIF9AH/ALpTRjzjzYH+n71XGGUEc+JUscrc5kk7Wubvab3GhYcTKzs7xiS+lsnjnrK6KTKd7jpdfp0q4/2YYV/lG/mf/wBlz1vJVhz22jjdC7Y5jnaDxa64KynFrvlJFDiRkHYmzvF2OXbR1uc7VmvB0tUNi2BTYdNzcmkHSyQant38DvC66hpkj51ndI+2+83f0hbzLc2zsR+K0hnzm6y0m44FcmD4LFTHOdBFKTrEsbZB1Fd1RFJJaendZ41j+m0LFmVL29jV0wP349B6c06FLJ+rN/h8ydy1pYgGPp2U/wB6JgDPytFx6U+UVZHMwPieHtO0G/8A+KlIvk9UCad4J2sPYuH8JXFTY1Nh0ufE4ix7Jh7Vw3ELLLhzvHUyv6v9R2K4zFTDszd2xg0k/AcSk6bLd9SwGAc21w16332i+oJHx/KiOnztPOS7r3AO9ztvQvPa0MuVGVGc0yTuzIx2sY2ncB4R47Em5OYJPlDU3fnR0MLrOI0X+43e87XbOpZZIZF1WOSCoqnOjpL9tqMgB7WIbG6O26rq+8Mw+KmiZFCwMjYM1rRoAHx4ojOho2QRsiiaGRsaGtYBYBo1ALehCqhCEIBCEIBCEIFnKnI2Gtu8fVzbJBqdweNvTrVVYzhFRQvzZmEDwXi5Y7od7jpV9rVVUzJWlkjQ9p0FrgCD5ipoUDDVrtgq+KccoOTNrrvo35h180+5afwv1jz3Vf4nh1RSOzZ4nM3Otdp6HjQVET0NaurnQ5KMVbxXZFXoJuWnBXLLSLVFiPFdLK0H+iDngizT5108oHeNP5cew5fJHguFl95QO8afy49hy9mH1xlfJtou5s/CFvWii7mz8IW9eiOHJjvaDyfvSJk7/i1H/uG+9PeO9oPJ+9VrG29bCN8g968/FaYPWOcN6+F43hUwKI+N6Sg0W9115NtNrHyzpIammcxz2B7RnRkuaLOGzXt1Kr8Gqsx1jqOghdbaJqjq+Hm3gjUfWt+Dn104zn62Qs+TTmLwHdkw8Dq+ClJIg4WcARxXDWR8/T5w7pF2Q3lu0e9b8NqecYDt2r04+mdRtbk8wnPju1w0i2/gVxVbOdZc9u3Q7jxTSobEoebfngdi7Q4KZY6JSmZKi3MwlxMjgAwWBcTosCrGyH5IWsLZ8RtI8G7adpuxp2GQ+GeGrpSPitNmnOafvNcOsEK7uT/KQV9KHOP10fYSjiNTugjT1ry8THV21xplY0AAAWAFgBoAA2AL6hCzdhCEIBCEIBCEIBCEIBCEIBa5oWvaWvaHNOtrgCD0grYhAmYzybUc9zGHQO3s0t/IdHVZJeKcmtbDcwlk43AhjvyuNvSrnQpoecK6kqKc2mhkj4uaQOvUtDK/ivSrmgixFxuKha/JKhn7emiudoaGnrbZNJpT2Dz54vudb0BSfKB3jT+XHsOUplNk/BQysZTtLWvbnkFxdpvbRfoUXygd40/lx7Dl68frZXybaLubPwhb1oou5s/CFvXojhyY72g8n71WTpcyrid4rwfWrNx3tB5P3qtoKE1FdDCHBpllDA4i4BN9Nl5uK0wNj8pXbA1c0uUsmwgdACdIORk/vKw/wx/Fyk6Tkco26ZJqiThnMY30Nv6V5NNFU1GUEh1vd1rRQ10ssgDGvlO1rQ55seAV90HJ7hsOqmY4jbJeT2iUx0tJHEM2NjWNHgtaGjqAVnTqaUjhdQYpLOBBBs5p0HiCF9cz5NUFo7nJ2TNwvs8xTJylYPzMwqGDsZdD7bJANfnA9CgZI/lNOQO6R9mzjbWF7cbubZWarvWE8Qe0tOormwqq5yMbxoK7Vr3jgtSQXDozrbpbxG5Y5IY4cNrGvN+af2Eo+6T21t419alcXpzYSN7ZvqUDilOHtz26neg7Qsc8fx3K9FxyBwDmm4IBBG0HUVkq45IcpOdiNJKezhF4yfCjvq/h9RCsdeWzVbQIQhQCEIQCEIQCEIQCEIQCEIQCEIQCEIQV/wAo3fEXkz7RSxl6wuoqYAXJnFh/C5MnKXKGTROcbARm5P4iq+xPLXOzWstmx6W3AJvquvVjZyRjfI40WCy822+aOxGguC3fM0n3PzBV99MpPG9AR9MZPG9AWnyROU3ZT0jo2DO1ZmsaRr3qvMnP8Wo/9w33qTmyue9hY512u1jQovJpwOLUZGr5Q33rHiWWO8Y9SIQhedoEIQg4cbw1tVA+J3hDQdzth61TNK51PMWP0OY7NcOIKvRVvynYNmPbVMGh1mScHAdi7qFvMFrwstXTjOFh9OYqpuZ2k+kbgdo60x/M7/GZ+ZINblRmEMaR2G3QbErR9MJPH9S9EzkZ8u1iHBXnaz8wS7iGByQEhwvE/U5pzg12y9tSXfphJ4/qWUeWsrdT7dSlzlOWtcVRJR1DJo9Do3X6RtB4EXC9CYHijKuCOaPtZGg22g7WniDcLzlV422Ykvtc7RYegJz5I8phBOaV7vqpjeM30Nltq/i1dNljxJvrGmNXShCFi7CEIQCEIQCEIQCEIQCEIQCEIQCEIQL+VGSNNiOb8ozzmiwDXlmi99NkrO5H8Nvqn/VPwQhXdNPn7HsN3T/qn4I/Y9hu6f8AVPwQhNmh+x7Df9f9U/BbMH5LaGnqIpmGYvjeHtzpARcbxmr6hNosVCEKKEIQgFzYjQsqInxSC7HixGo9IOwoQgSH8kGGE3LZbn/Vesf2PYZ4kv6r0IV3TQ/Y7hniS/qvR+x3C/El/VehCboP2O4X4kv6r1tp+SbDo3BzBMCDcHnX6CNRQhN00fGNsANdha51npX1CFAI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solidFill>
                  <a:srgbClr val="C00000"/>
                </a:solidFill>
              </a:rPr>
              <a:t>Digit</a:t>
            </a:r>
            <a:r>
              <a:rPr lang="es-ES" sz="4000" b="1" dirty="0" smtClean="0">
                <a:solidFill>
                  <a:srgbClr val="C00000"/>
                </a:solidFill>
              </a:rPr>
              <a:t> </a:t>
            </a:r>
            <a:r>
              <a:rPr lang="es-ES" sz="4000" b="1" dirty="0" err="1" smtClean="0">
                <a:solidFill>
                  <a:srgbClr val="C00000"/>
                </a:solidFill>
              </a:rPr>
              <a:t>Recognizer</a:t>
            </a:r>
            <a:r>
              <a:rPr lang="es-ES" sz="4000" b="1" dirty="0" smtClean="0">
                <a:solidFill>
                  <a:srgbClr val="C00000"/>
                </a:solidFill>
              </a:rPr>
              <a:t/>
            </a:r>
            <a:br>
              <a:rPr lang="es-ES" sz="4000" b="1" dirty="0" smtClean="0">
                <a:solidFill>
                  <a:srgbClr val="C00000"/>
                </a:solidFill>
              </a:rPr>
            </a:br>
            <a:r>
              <a:rPr lang="es-ES" sz="4000" b="1" dirty="0" err="1" smtClean="0">
                <a:solidFill>
                  <a:srgbClr val="C00000"/>
                </a:solidFill>
              </a:rPr>
              <a:t>Kaggle</a:t>
            </a:r>
            <a:endParaRPr lang="es-ES" sz="4000" b="1" dirty="0">
              <a:solidFill>
                <a:srgbClr val="C00000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23528" y="177281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9552" y="2060848"/>
            <a:ext cx="80648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>
                <a:solidFill>
                  <a:srgbClr val="002060"/>
                </a:solidFill>
              </a:rPr>
              <a:t> </a:t>
            </a:r>
            <a:r>
              <a:rPr lang="es-ES" sz="2800" b="1" dirty="0" smtClean="0">
                <a:solidFill>
                  <a:srgbClr val="002060"/>
                </a:solidFill>
              </a:rPr>
              <a:t>¿Qué es </a:t>
            </a:r>
            <a:r>
              <a:rPr lang="es-ES" sz="2800" b="1" dirty="0" err="1" smtClean="0">
                <a:solidFill>
                  <a:srgbClr val="002060"/>
                </a:solidFill>
              </a:rPr>
              <a:t>Kaggle</a:t>
            </a:r>
            <a:r>
              <a:rPr lang="es-ES" sz="2800" b="1" dirty="0" smtClean="0">
                <a:solidFill>
                  <a:srgbClr val="002060"/>
                </a:solidFill>
              </a:rPr>
              <a:t>?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Digit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Recognizer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Resolviendo el problema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¿Qué hacer en primer lugar?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Visualización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Preprocesamiento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Deep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Learning</a:t>
            </a:r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solidFill>
                  <a:srgbClr val="C00000"/>
                </a:solidFill>
              </a:rPr>
              <a:t>Digit</a:t>
            </a:r>
            <a:r>
              <a:rPr lang="es-ES" sz="4000" b="1" dirty="0" smtClean="0">
                <a:solidFill>
                  <a:srgbClr val="C00000"/>
                </a:solidFill>
              </a:rPr>
              <a:t> </a:t>
            </a:r>
            <a:r>
              <a:rPr lang="es-ES" sz="4000" b="1" dirty="0" err="1" smtClean="0">
                <a:solidFill>
                  <a:srgbClr val="C00000"/>
                </a:solidFill>
              </a:rPr>
              <a:t>Recognizer</a:t>
            </a:r>
            <a:r>
              <a:rPr lang="es-ES" sz="4000" b="1" dirty="0" smtClean="0">
                <a:solidFill>
                  <a:srgbClr val="C00000"/>
                </a:solidFill>
              </a:rPr>
              <a:t/>
            </a:r>
            <a:br>
              <a:rPr lang="es-ES" sz="4000" b="1" dirty="0" smtClean="0">
                <a:solidFill>
                  <a:srgbClr val="C00000"/>
                </a:solidFill>
              </a:rPr>
            </a:br>
            <a:r>
              <a:rPr lang="es-ES" sz="4000" b="1" dirty="0" err="1" smtClean="0">
                <a:solidFill>
                  <a:srgbClr val="C00000"/>
                </a:solidFill>
              </a:rPr>
              <a:t>Kaggle</a:t>
            </a:r>
            <a:endParaRPr lang="es-ES" sz="4000" b="1" dirty="0">
              <a:solidFill>
                <a:srgbClr val="C00000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23528" y="177281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9552" y="2060848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>
                <a:solidFill>
                  <a:srgbClr val="002060"/>
                </a:solidFill>
              </a:rPr>
              <a:t> </a:t>
            </a:r>
            <a:r>
              <a:rPr lang="es-ES" sz="3200" b="1" dirty="0" smtClean="0">
                <a:solidFill>
                  <a:srgbClr val="0070C0"/>
                </a:solidFill>
              </a:rPr>
              <a:t>¿Qué es </a:t>
            </a:r>
            <a:r>
              <a:rPr lang="es-ES" sz="3200" b="1" dirty="0" err="1" smtClean="0">
                <a:solidFill>
                  <a:srgbClr val="0070C0"/>
                </a:solidFill>
              </a:rPr>
              <a:t>Kaggle</a:t>
            </a:r>
            <a:r>
              <a:rPr lang="es-ES" sz="3200" b="1" dirty="0" smtClean="0">
                <a:solidFill>
                  <a:srgbClr val="0070C0"/>
                </a:solidFill>
              </a:rPr>
              <a:t>?</a:t>
            </a:r>
            <a:endParaRPr lang="es-ES" sz="2800" b="1" dirty="0" smtClean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Digit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Recognizer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Resolviendo el problema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¿Qué hacer en primer lugar?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Visualización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Preprocesamiento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Deep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Learning</a:t>
            </a:r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¿Qué es </a:t>
            </a:r>
            <a:r>
              <a:rPr lang="es-ES" dirty="0" err="1" smtClean="0">
                <a:solidFill>
                  <a:schemeClr val="accent1"/>
                </a:solidFill>
              </a:rPr>
              <a:t>Kaggle</a:t>
            </a:r>
            <a:r>
              <a:rPr lang="es-ES" dirty="0" smtClean="0">
                <a:solidFill>
                  <a:schemeClr val="accent1"/>
                </a:solidFill>
              </a:rPr>
              <a:t>?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err="1" smtClean="0">
                <a:solidFill>
                  <a:srgbClr val="00B0F0"/>
                </a:solidFill>
              </a:rPr>
              <a:t>Kaggle</a:t>
            </a:r>
            <a:r>
              <a:rPr lang="es-ES" sz="2800" dirty="0" smtClean="0"/>
              <a:t> es una plataforma web que mantiene competiciones de </a:t>
            </a:r>
            <a:r>
              <a:rPr lang="es-ES" sz="2800" u="sng" dirty="0" smtClean="0"/>
              <a:t>análisis de datos</a:t>
            </a:r>
            <a:r>
              <a:rPr lang="es-ES" sz="2800" dirty="0" smtClean="0"/>
              <a:t>. </a:t>
            </a:r>
          </a:p>
          <a:p>
            <a:pPr>
              <a:buNone/>
            </a:pPr>
            <a:endParaRPr lang="es-ES" sz="14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Reconocidas empresas patrocinan competiciones con premios en metálico.</a:t>
            </a:r>
          </a:p>
          <a:p>
            <a:pPr>
              <a:buNone/>
            </a:pPr>
            <a:endParaRPr lang="es-ES" sz="8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¡Participan los mejores científicos de datos del mundo¡</a:t>
            </a:r>
            <a:endParaRPr lang="es-ES" sz="2800" dirty="0"/>
          </a:p>
        </p:txBody>
      </p:sp>
      <p:pic>
        <p:nvPicPr>
          <p:cNvPr id="1026" name="Picture 2" descr="https://lh3.googleusercontent.com/eTrjGaCJJDHJBBNBmMp-tbMTYigYBxnVNc7eUovAiBbbJ1djR2zJoULRvuvcBHbVp4r9hRgFd-X73KzzLWvMhYoEEY-rJoU-NWH8UPPCszilO5P6FSw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725144"/>
            <a:ext cx="5018584" cy="1090997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solidFill>
                  <a:srgbClr val="C00000"/>
                </a:solidFill>
              </a:rPr>
              <a:t>Digit</a:t>
            </a:r>
            <a:r>
              <a:rPr lang="es-ES" sz="4000" b="1" dirty="0" smtClean="0">
                <a:solidFill>
                  <a:srgbClr val="C00000"/>
                </a:solidFill>
              </a:rPr>
              <a:t> </a:t>
            </a:r>
            <a:r>
              <a:rPr lang="es-ES" sz="4000" b="1" dirty="0" err="1" smtClean="0">
                <a:solidFill>
                  <a:srgbClr val="C00000"/>
                </a:solidFill>
              </a:rPr>
              <a:t>Recognizer</a:t>
            </a:r>
            <a:r>
              <a:rPr lang="es-ES" sz="4000" b="1" dirty="0" smtClean="0">
                <a:solidFill>
                  <a:srgbClr val="C00000"/>
                </a:solidFill>
              </a:rPr>
              <a:t/>
            </a:r>
            <a:br>
              <a:rPr lang="es-ES" sz="4000" b="1" dirty="0" smtClean="0">
                <a:solidFill>
                  <a:srgbClr val="C00000"/>
                </a:solidFill>
              </a:rPr>
            </a:br>
            <a:r>
              <a:rPr lang="es-ES" sz="4000" b="1" dirty="0" err="1" smtClean="0">
                <a:solidFill>
                  <a:srgbClr val="C00000"/>
                </a:solidFill>
              </a:rPr>
              <a:t>Kaggle</a:t>
            </a:r>
            <a:endParaRPr lang="es-ES" sz="4000" b="1" dirty="0">
              <a:solidFill>
                <a:srgbClr val="C00000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23528" y="177281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9552" y="2060848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>
                <a:solidFill>
                  <a:srgbClr val="002060"/>
                </a:solidFill>
              </a:rPr>
              <a:t> </a:t>
            </a:r>
            <a:r>
              <a:rPr lang="es-ES" sz="2800" b="1" dirty="0" smtClean="0">
                <a:solidFill>
                  <a:srgbClr val="002060"/>
                </a:solidFill>
              </a:rPr>
              <a:t>¿Qué es </a:t>
            </a:r>
            <a:r>
              <a:rPr lang="es-ES" sz="2800" b="1" dirty="0" err="1" smtClean="0">
                <a:solidFill>
                  <a:srgbClr val="002060"/>
                </a:solidFill>
              </a:rPr>
              <a:t>Kaggle</a:t>
            </a:r>
            <a:r>
              <a:rPr lang="es-ES" sz="2800" b="1" dirty="0" smtClean="0">
                <a:solidFill>
                  <a:srgbClr val="002060"/>
                </a:solidFill>
              </a:rPr>
              <a:t>?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3200" b="1" dirty="0" err="1" smtClean="0">
                <a:solidFill>
                  <a:srgbClr val="0070C0"/>
                </a:solidFill>
              </a:rPr>
              <a:t>Digit</a:t>
            </a:r>
            <a:r>
              <a:rPr lang="es-ES" sz="3200" b="1" dirty="0" smtClean="0">
                <a:solidFill>
                  <a:srgbClr val="0070C0"/>
                </a:solidFill>
              </a:rPr>
              <a:t> </a:t>
            </a:r>
            <a:r>
              <a:rPr lang="es-ES" sz="3200" b="1" dirty="0" err="1" smtClean="0">
                <a:solidFill>
                  <a:srgbClr val="0070C0"/>
                </a:solidFill>
              </a:rPr>
              <a:t>Recognizer</a:t>
            </a:r>
            <a:endParaRPr lang="es-ES" sz="2800" b="1" dirty="0" smtClean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Resolviendo el problema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¿Qué hacer en primer lugar?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Visualización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Preprocesamiento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Deep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Learning</a:t>
            </a:r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accent1"/>
                </a:solidFill>
              </a:rPr>
              <a:t>Digit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Recognizer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Desarrollar un reconocedor de dígitos es uno de los </a:t>
            </a:r>
            <a:r>
              <a:rPr lang="es-ES" sz="2800" b="1" dirty="0" smtClean="0"/>
              <a:t>problemas clásicos </a:t>
            </a:r>
            <a:r>
              <a:rPr lang="es-ES" sz="2800" dirty="0" smtClean="0"/>
              <a:t>de la ciencia de datos.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Sirve de </a:t>
            </a:r>
            <a:r>
              <a:rPr lang="es-ES" sz="2800" b="1" dirty="0" err="1"/>
              <a:t>b</a:t>
            </a:r>
            <a:r>
              <a:rPr lang="es-ES" sz="2800" b="1" dirty="0" err="1" smtClean="0"/>
              <a:t>enchmark</a:t>
            </a:r>
            <a:r>
              <a:rPr lang="es-ES" sz="2800" dirty="0" smtClean="0"/>
              <a:t> para probar los nuevos algoritmos. ¡Ni un humano acierta el 100%!</a:t>
            </a:r>
            <a:endParaRPr lang="es-ES" sz="28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</a:rPr>
              <a:t>Aplicación práctica:</a:t>
            </a:r>
            <a:r>
              <a:rPr lang="es-E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800" dirty="0" smtClean="0"/>
              <a:t>detección de matrículas, conversión de escritura a mano en texto …</a:t>
            </a:r>
            <a:endParaRPr lang="es-ES" sz="1400" dirty="0" smtClean="0"/>
          </a:p>
          <a:p>
            <a:pPr>
              <a:buClr>
                <a:srgbClr val="C00000"/>
              </a:buClr>
              <a:buNone/>
            </a:pPr>
            <a:r>
              <a:rPr lang="es-ES" sz="2800" dirty="0" smtClean="0"/>
              <a:t>                                                </a:t>
            </a:r>
          </a:p>
          <a:p>
            <a:pPr>
              <a:buNone/>
            </a:pPr>
            <a:r>
              <a:rPr lang="es-ES" sz="800" dirty="0" smtClean="0"/>
              <a:t>  </a:t>
            </a:r>
          </a:p>
          <a:p>
            <a:pPr>
              <a:buClr>
                <a:srgbClr val="C00000"/>
              </a:buClr>
              <a:buNone/>
            </a:pPr>
            <a:r>
              <a:rPr lang="es-ES" sz="2800" dirty="0" smtClean="0"/>
              <a:t>                                               </a:t>
            </a:r>
            <a:endParaRPr lang="es-ES" sz="28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C:\Users\herrera\Downloads\front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653136"/>
            <a:ext cx="3312368" cy="1555103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716016" y="465313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9  6  6  6  4  0  7  4  0  1</a:t>
            </a:r>
          </a:p>
          <a:p>
            <a:r>
              <a:rPr lang="es-ES" sz="2800" dirty="0" smtClean="0"/>
              <a:t>3  1  3  4  7  2  7  1  2  1</a:t>
            </a:r>
          </a:p>
          <a:p>
            <a:r>
              <a:rPr lang="es-ES" sz="2800" dirty="0" smtClean="0"/>
              <a:t>1  7  4  2  3  5  1  2  4  4</a:t>
            </a:r>
            <a:endParaRPr lang="es-ES" sz="2800" dirty="0"/>
          </a:p>
        </p:txBody>
      </p:sp>
      <p:sp>
        <p:nvSpPr>
          <p:cNvPr id="8" name="7 Flecha derecha"/>
          <p:cNvSpPr/>
          <p:nvPr/>
        </p:nvSpPr>
        <p:spPr>
          <a:xfrm>
            <a:off x="4139952" y="515719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accent1"/>
                </a:solidFill>
              </a:rPr>
              <a:t>Digit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Recognizer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err="1" smtClean="0">
                <a:solidFill>
                  <a:srgbClr val="00B0F0"/>
                </a:solidFill>
              </a:rPr>
              <a:t>Kaggle</a:t>
            </a:r>
            <a:r>
              <a:rPr lang="es-ES" sz="2800" dirty="0" smtClean="0"/>
              <a:t> mantiene una competición pública:</a:t>
            </a:r>
          </a:p>
          <a:p>
            <a:pPr>
              <a:buClr>
                <a:srgbClr val="C00000"/>
              </a:buClr>
              <a:buNone/>
            </a:pPr>
            <a:r>
              <a:rPr lang="es-ES" sz="2800" dirty="0" smtClean="0"/>
              <a:t>                                                </a:t>
            </a:r>
          </a:p>
          <a:p>
            <a:pPr>
              <a:buNone/>
            </a:pPr>
            <a:r>
              <a:rPr lang="es-ES" sz="800" dirty="0" smtClean="0"/>
              <a:t>  </a:t>
            </a:r>
          </a:p>
          <a:p>
            <a:pPr>
              <a:buClr>
                <a:srgbClr val="C00000"/>
              </a:buClr>
              <a:buNone/>
            </a:pPr>
            <a:r>
              <a:rPr lang="es-ES" sz="2800" dirty="0" smtClean="0"/>
              <a:t>                                    </a:t>
            </a:r>
          </a:p>
          <a:p>
            <a:pPr>
              <a:buClr>
                <a:srgbClr val="C00000"/>
              </a:buClr>
              <a:buNone/>
            </a:pPr>
            <a:endParaRPr lang="es-ES" sz="2800" dirty="0" smtClean="0"/>
          </a:p>
          <a:p>
            <a:pPr>
              <a:buClr>
                <a:srgbClr val="C00000"/>
              </a:buClr>
              <a:buNone/>
            </a:pPr>
            <a:endParaRPr lang="es-ES" sz="2400" dirty="0" smtClean="0"/>
          </a:p>
          <a:p>
            <a:pPr>
              <a:buClr>
                <a:srgbClr val="C00000"/>
              </a:buClr>
              <a:buNone/>
            </a:pPr>
            <a:endParaRPr lang="es-ES" sz="2000" dirty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Datos a analizar: MNIST DATA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85772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2339752" y="4077072"/>
            <a:ext cx="4589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dirty="0" smtClean="0">
                <a:hlinkClick r:id="rId2"/>
              </a:rPr>
              <a:t>http://www.kaggle.com/c/digit-recognizer</a:t>
            </a:r>
            <a:endParaRPr lang="es-ES" sz="2000" dirty="0"/>
          </a:p>
        </p:txBody>
      </p:sp>
      <p:sp>
        <p:nvSpPr>
          <p:cNvPr id="10" name="9 Rectángulo"/>
          <p:cNvSpPr/>
          <p:nvPr/>
        </p:nvSpPr>
        <p:spPr>
          <a:xfrm>
            <a:off x="2771800" y="5445224"/>
            <a:ext cx="3909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C00000"/>
              </a:buClr>
              <a:buNone/>
            </a:pPr>
            <a:r>
              <a:rPr lang="es-ES" sz="2000" dirty="0" smtClean="0">
                <a:hlinkClick r:id="rId4"/>
              </a:rPr>
              <a:t>http://yann.lecun.com/exdb/mnist/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accent1"/>
                </a:solidFill>
              </a:rPr>
              <a:t>Digit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Recognizer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Data Set:</a:t>
            </a:r>
          </a:p>
          <a:p>
            <a:pPr lvl="1">
              <a:buClr>
                <a:srgbClr val="0070C0"/>
              </a:buClr>
            </a:pPr>
            <a:r>
              <a:rPr lang="es-ES" sz="2400" dirty="0" smtClean="0"/>
              <a:t>Training Set: 42.000 Imágenes</a:t>
            </a:r>
          </a:p>
          <a:p>
            <a:pPr lvl="1">
              <a:buClr>
                <a:srgbClr val="0070C0"/>
              </a:buClr>
            </a:pPr>
            <a:r>
              <a:rPr lang="es-ES" sz="2400" dirty="0" smtClean="0"/>
              <a:t>Test Set:        28.000 Imágenes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Imagen:</a:t>
            </a:r>
          </a:p>
          <a:p>
            <a:pPr lvl="1">
              <a:buClr>
                <a:srgbClr val="0070C0"/>
              </a:buClr>
            </a:pPr>
            <a:r>
              <a:rPr lang="es-ES" sz="2400" dirty="0" smtClean="0"/>
              <a:t>10 clases: 0, 1, 2, 3, 4, 5, 6, 7, 8, 9</a:t>
            </a:r>
          </a:p>
          <a:p>
            <a:pPr lvl="1">
              <a:buClr>
                <a:srgbClr val="0070C0"/>
              </a:buClr>
            </a:pPr>
            <a:r>
              <a:rPr lang="es-ES" sz="2400" dirty="0" smtClean="0"/>
              <a:t>28x28 píxeles</a:t>
            </a:r>
          </a:p>
          <a:p>
            <a:pPr lvl="1">
              <a:buClr>
                <a:srgbClr val="0070C0"/>
              </a:buClr>
            </a:pPr>
            <a:r>
              <a:rPr lang="es-ES" sz="2400" dirty="0" smtClean="0"/>
              <a:t>Ejemplo:</a:t>
            </a:r>
          </a:p>
          <a:p>
            <a:pPr lvl="1">
              <a:buClr>
                <a:srgbClr val="0070C0"/>
              </a:buClr>
              <a:buNone/>
            </a:pPr>
            <a:endParaRPr lang="es-ES" sz="2400" dirty="0" smtClean="0"/>
          </a:p>
          <a:p>
            <a:pPr lvl="1">
              <a:buClr>
                <a:srgbClr val="0070C0"/>
              </a:buClr>
              <a:buNone/>
            </a:pPr>
            <a:endParaRPr lang="es-ES" sz="24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dirty="0" smtClean="0"/>
              <a:t>Puntuación para la clasificación general: índice de acierto sobre un 25% del Test </a:t>
            </a:r>
            <a:r>
              <a:rPr lang="es-ES" sz="2800" dirty="0" smtClean="0"/>
              <a:t>Set.</a:t>
            </a:r>
            <a:endParaRPr lang="es-ES" sz="2800" dirty="0" smtClean="0"/>
          </a:p>
        </p:txBody>
      </p:sp>
      <p:cxnSp>
        <p:nvCxnSpPr>
          <p:cNvPr id="5" name="4 Conector recto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neuralnetworksanddeeplearning.com/images/mnist_2_a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789040"/>
            <a:ext cx="3312368" cy="1614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solidFill>
                  <a:srgbClr val="C00000"/>
                </a:solidFill>
              </a:rPr>
              <a:t>Digit</a:t>
            </a:r>
            <a:r>
              <a:rPr lang="es-ES" sz="4000" b="1" dirty="0" smtClean="0">
                <a:solidFill>
                  <a:srgbClr val="C00000"/>
                </a:solidFill>
              </a:rPr>
              <a:t> </a:t>
            </a:r>
            <a:r>
              <a:rPr lang="es-ES" sz="4000" b="1" dirty="0" err="1" smtClean="0">
                <a:solidFill>
                  <a:srgbClr val="C00000"/>
                </a:solidFill>
              </a:rPr>
              <a:t>Recognizer</a:t>
            </a:r>
            <a:r>
              <a:rPr lang="es-ES" sz="4000" b="1" dirty="0" smtClean="0">
                <a:solidFill>
                  <a:srgbClr val="C00000"/>
                </a:solidFill>
              </a:rPr>
              <a:t/>
            </a:r>
            <a:br>
              <a:rPr lang="es-ES" sz="4000" b="1" dirty="0" smtClean="0">
                <a:solidFill>
                  <a:srgbClr val="C00000"/>
                </a:solidFill>
              </a:rPr>
            </a:br>
            <a:r>
              <a:rPr lang="es-ES" sz="4000" b="1" dirty="0" err="1" smtClean="0">
                <a:solidFill>
                  <a:srgbClr val="C00000"/>
                </a:solidFill>
              </a:rPr>
              <a:t>Kaggle</a:t>
            </a:r>
            <a:endParaRPr lang="es-ES" sz="4000" b="1" dirty="0">
              <a:solidFill>
                <a:srgbClr val="C00000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23528" y="1772816"/>
            <a:ext cx="8568952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9552" y="2060848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>
                <a:solidFill>
                  <a:srgbClr val="002060"/>
                </a:solidFill>
              </a:rPr>
              <a:t> </a:t>
            </a:r>
            <a:r>
              <a:rPr lang="es-ES" sz="2800" b="1" dirty="0" smtClean="0">
                <a:solidFill>
                  <a:srgbClr val="002060"/>
                </a:solidFill>
              </a:rPr>
              <a:t>¿Qué es </a:t>
            </a:r>
            <a:r>
              <a:rPr lang="es-ES" sz="2800" b="1" dirty="0" err="1" smtClean="0">
                <a:solidFill>
                  <a:srgbClr val="002060"/>
                </a:solidFill>
              </a:rPr>
              <a:t>Kaggle</a:t>
            </a:r>
            <a:r>
              <a:rPr lang="es-ES" sz="2800" b="1" dirty="0" smtClean="0">
                <a:solidFill>
                  <a:srgbClr val="002060"/>
                </a:solidFill>
              </a:rPr>
              <a:t>?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Digit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Recognizer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3200" b="1" dirty="0" smtClean="0">
                <a:solidFill>
                  <a:srgbClr val="0070C0"/>
                </a:solidFill>
              </a:rPr>
              <a:t> Resolviendo el problema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¿Qué hacer en primer lugar?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smtClean="0">
                <a:solidFill>
                  <a:srgbClr val="002060"/>
                </a:solidFill>
              </a:rPr>
              <a:t>Visualización</a:t>
            </a: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Preprocesamiento</a:t>
            </a:r>
            <a:endParaRPr lang="es-ES" sz="2800" b="1" dirty="0" smtClean="0">
              <a:solidFill>
                <a:srgbClr val="002060"/>
              </a:solidFill>
            </a:endParaRP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s-ES" sz="2800" b="1" dirty="0" err="1" smtClean="0">
                <a:solidFill>
                  <a:srgbClr val="002060"/>
                </a:solidFill>
              </a:rPr>
              <a:t>Deep</a:t>
            </a:r>
            <a:r>
              <a:rPr lang="es-ES" sz="2800" b="1" dirty="0" smtClean="0">
                <a:solidFill>
                  <a:srgbClr val="002060"/>
                </a:solidFill>
              </a:rPr>
              <a:t> </a:t>
            </a:r>
            <a:r>
              <a:rPr lang="es-ES" sz="2800" b="1" dirty="0" err="1" smtClean="0">
                <a:solidFill>
                  <a:srgbClr val="002060"/>
                </a:solidFill>
              </a:rPr>
              <a:t>Learning</a:t>
            </a:r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571</Words>
  <Application>Microsoft Office PowerPoint</Application>
  <PresentationFormat>Presentación en pantalla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Digit Recognizer Kaggle</vt:lpstr>
      <vt:lpstr>Digit Recognizer Kaggle</vt:lpstr>
      <vt:lpstr>Digit Recognizer Kaggle</vt:lpstr>
      <vt:lpstr>¿Qué es Kaggle?</vt:lpstr>
      <vt:lpstr>Digit Recognizer Kaggle</vt:lpstr>
      <vt:lpstr>Digit Recognizer</vt:lpstr>
      <vt:lpstr>Digit Recognizer</vt:lpstr>
      <vt:lpstr>Digit Recognizer</vt:lpstr>
      <vt:lpstr>Digit Recognizer Kaggle</vt:lpstr>
      <vt:lpstr>1. ¿Qué hacer en primer lugar?</vt:lpstr>
      <vt:lpstr>2. Visualización</vt:lpstr>
      <vt:lpstr>3. Preprocesamiento</vt:lpstr>
      <vt:lpstr>3. Preprocesamiento</vt:lpstr>
      <vt:lpstr>4. Deep Learning</vt:lpstr>
      <vt:lpstr>4. Deep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herrera</dc:creator>
  <cp:lastModifiedBy>herrera</cp:lastModifiedBy>
  <cp:revision>49</cp:revision>
  <dcterms:created xsi:type="dcterms:W3CDTF">2015-03-13T18:26:20Z</dcterms:created>
  <dcterms:modified xsi:type="dcterms:W3CDTF">2015-03-18T10:14:37Z</dcterms:modified>
</cp:coreProperties>
</file>