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81" r:id="rId4"/>
    <p:sldId id="301" r:id="rId5"/>
    <p:sldId id="286" r:id="rId6"/>
    <p:sldId id="287" r:id="rId7"/>
    <p:sldId id="289" r:id="rId8"/>
    <p:sldId id="288" r:id="rId9"/>
    <p:sldId id="290" r:id="rId10"/>
    <p:sldId id="297" r:id="rId11"/>
    <p:sldId id="294" r:id="rId12"/>
    <p:sldId id="292" r:id="rId13"/>
    <p:sldId id="291" r:id="rId14"/>
    <p:sldId id="296" r:id="rId15"/>
    <p:sldId id="298" r:id="rId16"/>
    <p:sldId id="299" r:id="rId17"/>
    <p:sldId id="300" r:id="rId18"/>
  </p:sldIdLst>
  <p:sldSz cx="13004800" cy="7302500"/>
  <p:notesSz cx="6858000" cy="9144000"/>
  <p:defaultTextStyle>
    <a:lvl1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1pPr>
    <a:lvl2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2pPr>
    <a:lvl3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3pPr>
    <a:lvl4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4pPr>
    <a:lvl5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5pPr>
    <a:lvl6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6pPr>
    <a:lvl7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7pPr>
    <a:lvl8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8pPr>
    <a:lvl9pPr defTabSz="1308100">
      <a:defRPr sz="2400">
        <a:uFill>
          <a:solidFill>
            <a:srgbClr val="FFFFFF"/>
          </a:solidFill>
        </a:uFill>
        <a:latin typeface="News706BT-RomanC"/>
        <a:ea typeface="News706BT-RomanC"/>
        <a:cs typeface="News706BT-RomanC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706BT-RomanC"/>
          <a:ea typeface="News706BT-RomanC"/>
          <a:cs typeface="News706BT-Roman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6" autoAdjust="0"/>
  </p:normalViewPr>
  <p:slideViewPr>
    <p:cSldViewPr snapToGrid="0" snapToObjects="1">
      <p:cViewPr varScale="1">
        <p:scale>
          <a:sx n="74" d="100"/>
          <a:sy n="74" d="100"/>
        </p:scale>
        <p:origin x="-704" y="-96"/>
      </p:cViewPr>
      <p:guideLst>
        <p:guide orient="horz" pos="230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847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2001625"/>
            <a:ext cx="10049164" cy="13811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3382" y="3651250"/>
            <a:ext cx="8275782" cy="164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127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370" y="5972062"/>
            <a:ext cx="3743806" cy="34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824" y="5972062"/>
            <a:ext cx="2758594" cy="34305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2.png" descr="GA_primary_horiz_rev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20" y="681475"/>
            <a:ext cx="2586634" cy="44069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defTabSz="647700">
        <a:lnSpc>
          <a:spcPts val="3200"/>
        </a:lnSpc>
        <a:defRPr sz="3200" cap="all" spc="-64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News706BT-RomanC"/>
          <a:ea typeface="News706BT-RomanC"/>
          <a:cs typeface="News706BT-RomanC"/>
          <a:sym typeface="News706BT-RomanC"/>
        </a:defRPr>
      </a:lvl9pPr>
    </p:bodyStyle>
    <p:otherStyle>
      <a:lvl1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1pPr>
      <a:lvl2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2pPr>
      <a:lvl3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3pPr>
      <a:lvl4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4pPr>
      <a:lvl5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5pPr>
      <a:lvl6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6pPr>
      <a:lvl7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7pPr>
      <a:lvl8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8pPr>
      <a:lvl9pPr algn="r" defTabSz="1308100">
        <a:defRPr sz="1200">
          <a:solidFill>
            <a:schemeClr val="tx1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News706BT-Roman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ottlittle/python4ds" TargetMode="External"/><Relationship Id="rId3" Type="http://schemas.openxmlformats.org/officeDocument/2006/relationships/hyperlink" Target="http://localhost:8888/notebooks/Documents/python4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35000" y="6349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35000" y="1219199"/>
            <a:ext cx="11734801" cy="13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35000" y="6043592"/>
            <a:ext cx="1173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Scott Little, Data Scientist</a:t>
            </a:r>
            <a:endParaRPr sz="32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722" y="1014023"/>
            <a:ext cx="12001357" cy="4503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600" dirty="0" smtClean="0">
                <a:solidFill>
                  <a:schemeClr val="bg1"/>
                </a:solidFill>
              </a:rPr>
              <a:t>Python for </a:t>
            </a:r>
          </a:p>
          <a:p>
            <a:pPr marL="0" marR="0" indent="0" algn="ctr" defTabSz="13081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600" dirty="0" smtClean="0">
                <a:solidFill>
                  <a:schemeClr val="bg1"/>
                </a:solidFill>
              </a:rPr>
              <a:t>Data Science</a:t>
            </a:r>
            <a:endParaRPr kumimoji="0" lang="en-US" sz="15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[Pandas 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1127" y="429560"/>
            <a:ext cx="11822543" cy="644338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8 h 6857998"/>
              <a:gd name="connsiteX3" fmla="*/ 0 w 9143998"/>
              <a:gd name="connsiteY3" fmla="*/ 6857998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24175" y="1803573"/>
            <a:ext cx="1050893" cy="23864"/>
          </a:xfrm>
          <a:custGeom>
            <a:avLst/>
            <a:gdLst>
              <a:gd name="connsiteX0" fmla="*/ 0 w 812800"/>
              <a:gd name="connsiteY0" fmla="*/ 12700 h 25400"/>
              <a:gd name="connsiteX1" fmla="*/ 812800 w 812800"/>
              <a:gd name="connsiteY1" fmla="*/ 1270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2800" h="25400">
                <a:moveTo>
                  <a:pt x="0" y="12700"/>
                </a:moveTo>
                <a:lnTo>
                  <a:pt x="812800" y="127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036" y="1968811"/>
            <a:ext cx="7881697" cy="40569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7196" y="2863725"/>
            <a:ext cx="7175628" cy="53694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5095" y="3961487"/>
            <a:ext cx="6797964" cy="1384134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1515" y="5858705"/>
            <a:ext cx="4302093" cy="50115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310255" y="1479591"/>
            <a:ext cx="3119838" cy="238643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16575" y="775593"/>
            <a:ext cx="10836901" cy="21185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Machine Learning:    Linear    Regression    </a:t>
            </a:r>
          </a:p>
          <a:p>
            <a:pPr>
              <a:lnSpc>
                <a:spcPts val="3000"/>
              </a:lnSpc>
              <a:tabLst>
                <a:tab pos="1143000" algn="l"/>
              </a:tabLst>
            </a:pPr>
            <a:r>
              <a:rPr lang="en-US" altLang="zh-CN" dirty="0" smtClean="0"/>
              <a:t>Model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    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0" algn="l"/>
              </a:tabLst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Fitted    Value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32994" y="3603521"/>
            <a:ext cx="3964276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Residual    Sum    of    Squares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2255" y="5405282"/>
            <a:ext cx="3361347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Coeﬃcient    </a:t>
            </a:r>
            <a:r>
              <a:rPr lang="en-US" altLang="zh-CN" sz="2400" u="sng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Estimmates</a:t>
            </a:r>
            <a:r>
              <a:rPr lang="en-US" altLang="zh-CN" sz="24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7758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307" y="1136129"/>
            <a:ext cx="11975990" cy="6247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aseline="30000" dirty="0" smtClean="0"/>
          </a:p>
          <a:p>
            <a:r>
              <a:rPr lang="en-US" sz="4000" baseline="30000" dirty="0" smtClean="0"/>
              <a:t>Supervised </a:t>
            </a:r>
            <a:r>
              <a:rPr lang="en-US" sz="4000" baseline="30000" dirty="0"/>
              <a:t>Learning </a:t>
            </a:r>
            <a:r>
              <a:rPr lang="en-US" sz="4000" baseline="30000" dirty="0" smtClean="0"/>
              <a:t>:  </a:t>
            </a:r>
            <a:r>
              <a:rPr lang="en-US" sz="4000" baseline="30000" dirty="0"/>
              <a:t>The label is the supervisor!</a:t>
            </a:r>
          </a:p>
          <a:p>
            <a:endParaRPr lang="en-US" sz="4000" b="1" baseline="30000" dirty="0" smtClean="0"/>
          </a:p>
          <a:p>
            <a:r>
              <a:rPr lang="en-US" sz="4000" b="1" baseline="30000" dirty="0" smtClean="0"/>
              <a:t>Supervised </a:t>
            </a:r>
            <a:r>
              <a:rPr lang="en-US" sz="4000" b="1" baseline="30000" dirty="0"/>
              <a:t>Learning</a:t>
            </a:r>
          </a:p>
          <a:p>
            <a:r>
              <a:rPr lang="en-US" sz="4000" baseline="30000" dirty="0"/>
              <a:t>–  Linear, </a:t>
            </a:r>
            <a:r>
              <a:rPr lang="en-US" sz="4000" baseline="30000" dirty="0" smtClean="0"/>
              <a:t>Logistic</a:t>
            </a:r>
            <a:r>
              <a:rPr lang="en-US" sz="4000" baseline="30000" dirty="0"/>
              <a:t>, Lasso, Ridge</a:t>
            </a:r>
          </a:p>
          <a:p>
            <a:r>
              <a:rPr lang="it-IT" sz="4000" baseline="30000" dirty="0"/>
              <a:t>–  </a:t>
            </a:r>
            <a:r>
              <a:rPr lang="it-IT" sz="4000" baseline="30000" dirty="0" err="1"/>
              <a:t>Decision</a:t>
            </a:r>
            <a:r>
              <a:rPr lang="it-IT" sz="4000" baseline="30000" dirty="0"/>
              <a:t> </a:t>
            </a:r>
            <a:r>
              <a:rPr lang="it-IT" sz="4000" baseline="30000" dirty="0" err="1"/>
              <a:t>Trees</a:t>
            </a:r>
            <a:r>
              <a:rPr lang="it-IT" sz="4000" baseline="30000" dirty="0"/>
              <a:t>, </a:t>
            </a:r>
            <a:r>
              <a:rPr lang="it-IT" sz="4000" baseline="30000" dirty="0" err="1"/>
              <a:t>Bagging</a:t>
            </a:r>
            <a:r>
              <a:rPr lang="it-IT" sz="4000" baseline="30000" dirty="0"/>
              <a:t>, Random </a:t>
            </a:r>
            <a:r>
              <a:rPr lang="it-IT" sz="4000" baseline="30000" dirty="0" err="1"/>
              <a:t>Forest</a:t>
            </a:r>
            <a:r>
              <a:rPr lang="it-IT" sz="4000" baseline="30000" dirty="0"/>
              <a:t>, </a:t>
            </a:r>
            <a:r>
              <a:rPr lang="it-IT" sz="4000" baseline="30000" dirty="0" err="1" smtClean="0"/>
              <a:t>Boosting</a:t>
            </a:r>
            <a:r>
              <a:rPr lang="it-IT" sz="4000" baseline="30000" dirty="0" smtClean="0"/>
              <a:t> </a:t>
            </a:r>
          </a:p>
          <a:p>
            <a:r>
              <a:rPr lang="it-IT" sz="4000" baseline="30000" dirty="0" smtClean="0"/>
              <a:t>–  </a:t>
            </a:r>
            <a:r>
              <a:rPr lang="it-IT" sz="4000" baseline="30000" dirty="0"/>
              <a:t>SVM</a:t>
            </a:r>
          </a:p>
          <a:p>
            <a:r>
              <a:rPr lang="en-US" sz="4000" baseline="30000" dirty="0"/>
              <a:t>–  </a:t>
            </a:r>
            <a:r>
              <a:rPr lang="en-US" sz="4000" baseline="30000" dirty="0" err="1"/>
              <a:t>kNN</a:t>
            </a:r>
            <a:endParaRPr lang="en-US" sz="4000" dirty="0"/>
          </a:p>
          <a:p>
            <a:endParaRPr lang="en-US" sz="4000" baseline="30000" dirty="0" smtClean="0"/>
          </a:p>
          <a:p>
            <a:r>
              <a:rPr lang="en-US" sz="4000" b="1" baseline="30000" dirty="0" smtClean="0"/>
              <a:t>Not </a:t>
            </a:r>
            <a:r>
              <a:rPr lang="en-US" sz="4000" b="1" baseline="30000" dirty="0"/>
              <a:t>supervised</a:t>
            </a:r>
          </a:p>
          <a:p>
            <a:r>
              <a:rPr lang="en-US" sz="4000" baseline="30000" dirty="0"/>
              <a:t>–  K-means clustering is not supervised learning, nor is</a:t>
            </a:r>
          </a:p>
          <a:p>
            <a:r>
              <a:rPr lang="en-US" sz="4000" baseline="30000" dirty="0"/>
              <a:t>hierarchical clustering</a:t>
            </a:r>
          </a:p>
          <a:p>
            <a:r>
              <a:rPr lang="en-US" sz="4000" baseline="30000" dirty="0"/>
              <a:t>–  PCA is not supervised learning</a:t>
            </a:r>
          </a:p>
          <a:p>
            <a:r>
              <a:rPr lang="en-US" sz="4000" baseline="30000" dirty="0"/>
              <a:t>⇒ </a:t>
            </a:r>
            <a:r>
              <a:rPr lang="en-US" sz="4000" baseline="30000" dirty="0" smtClean="0"/>
              <a:t>Though </a:t>
            </a:r>
            <a:r>
              <a:rPr lang="en-US" sz="4000" baseline="30000" dirty="0"/>
              <a:t>both can be used in supervised learning</a:t>
            </a:r>
            <a:r>
              <a:rPr lang="en-US" sz="4000" baseline="30000" dirty="0" smtClean="0"/>
              <a:t>!</a:t>
            </a:r>
          </a:p>
          <a:p>
            <a:endParaRPr lang="en-US" sz="40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94781" y="571872"/>
            <a:ext cx="37726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Machine Learning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5968384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56" y="664835"/>
            <a:ext cx="156924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Algorithms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133" y="1418135"/>
            <a:ext cx="9468267" cy="4226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  <a:p>
            <a:pPr marR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b="1" dirty="0" smtClean="0">
                <a:solidFill>
                  <a:srgbClr val="000000"/>
                </a:solidFill>
              </a:rPr>
              <a:t>Examples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lvl="8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Regression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Decision Trees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Logistic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Random Forests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K-Nearest neighbors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K-Means</a:t>
            </a:r>
          </a:p>
          <a:p>
            <a:pPr marL="342900" lvl="2" indent="-342900" algn="l" rtl="0" latinLnBrk="1" hangingPunct="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Neural Networks</a:t>
            </a:r>
          </a:p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865712027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1127" y="429560"/>
            <a:ext cx="11822543" cy="644338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8 h 6857998"/>
              <a:gd name="connsiteX3" fmla="*/ 0 w 9143998"/>
              <a:gd name="connsiteY3" fmla="*/ 6857998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8"/>
                </a:lnTo>
                <a:lnTo>
                  <a:pt x="0" y="685799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4464" y="4294613"/>
            <a:ext cx="7427923" cy="2198807"/>
          </a:xfrm>
          <a:custGeom>
            <a:avLst/>
            <a:gdLst>
              <a:gd name="connsiteX0" fmla="*/ 0 w 5745034"/>
              <a:gd name="connsiteY0" fmla="*/ 390056 h 2340295"/>
              <a:gd name="connsiteX1" fmla="*/ 390056 w 5745034"/>
              <a:gd name="connsiteY1" fmla="*/ 0 h 2340295"/>
              <a:gd name="connsiteX2" fmla="*/ 5354976 w 5745034"/>
              <a:gd name="connsiteY2" fmla="*/ 0 h 2340295"/>
              <a:gd name="connsiteX3" fmla="*/ 5745034 w 5745034"/>
              <a:gd name="connsiteY3" fmla="*/ 390056 h 2340295"/>
              <a:gd name="connsiteX4" fmla="*/ 5745034 w 5745034"/>
              <a:gd name="connsiteY4" fmla="*/ 1950238 h 2340295"/>
              <a:gd name="connsiteX5" fmla="*/ 5354976 w 5745034"/>
              <a:gd name="connsiteY5" fmla="*/ 2340295 h 2340295"/>
              <a:gd name="connsiteX6" fmla="*/ 390056 w 5745034"/>
              <a:gd name="connsiteY6" fmla="*/ 2340295 h 2340295"/>
              <a:gd name="connsiteX7" fmla="*/ 0 w 5745034"/>
              <a:gd name="connsiteY7" fmla="*/ 1950238 h 2340295"/>
              <a:gd name="connsiteX8" fmla="*/ 0 w 5745034"/>
              <a:gd name="connsiteY8" fmla="*/ 390056 h 23402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45034" h="2340295">
                <a:moveTo>
                  <a:pt x="0" y="390056"/>
                </a:moveTo>
                <a:cubicBezTo>
                  <a:pt x="0" y="174633"/>
                  <a:pt x="174634" y="0"/>
                  <a:pt x="390056" y="0"/>
                </a:cubicBezTo>
                <a:lnTo>
                  <a:pt x="5354976" y="0"/>
                </a:lnTo>
                <a:cubicBezTo>
                  <a:pt x="5570399" y="0"/>
                  <a:pt x="5745034" y="174633"/>
                  <a:pt x="5745034" y="390056"/>
                </a:cubicBezTo>
                <a:lnTo>
                  <a:pt x="5745034" y="1950238"/>
                </a:lnTo>
                <a:cubicBezTo>
                  <a:pt x="5745034" y="2165660"/>
                  <a:pt x="5570399" y="2340295"/>
                  <a:pt x="5354976" y="2340295"/>
                </a:cubicBezTo>
                <a:lnTo>
                  <a:pt x="390056" y="2340295"/>
                </a:lnTo>
                <a:cubicBezTo>
                  <a:pt x="174634" y="2340295"/>
                  <a:pt x="0" y="2165660"/>
                  <a:pt x="0" y="1950238"/>
                </a:cubicBezTo>
                <a:lnTo>
                  <a:pt x="0" y="39005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454006" y="5173098"/>
            <a:ext cx="463099" cy="47728"/>
          </a:xfrm>
          <a:custGeom>
            <a:avLst/>
            <a:gdLst>
              <a:gd name="connsiteX0" fmla="*/ 12700 w 358178"/>
              <a:gd name="connsiteY0" fmla="*/ 12700 h 50799"/>
              <a:gd name="connsiteX1" fmla="*/ 345478 w 358178"/>
              <a:gd name="connsiteY1" fmla="*/ 16389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8178" h="50799">
                <a:moveTo>
                  <a:pt x="12700" y="12700"/>
                </a:moveTo>
                <a:lnTo>
                  <a:pt x="345478" y="16389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879220" y="5135702"/>
            <a:ext cx="146011" cy="104132"/>
          </a:xfrm>
          <a:custGeom>
            <a:avLst/>
            <a:gdLst>
              <a:gd name="connsiteX0" fmla="*/ 112931 w 112930"/>
              <a:gd name="connsiteY0" fmla="*/ 56469 h 110833"/>
              <a:gd name="connsiteX1" fmla="*/ 17315 w 112930"/>
              <a:gd name="connsiteY1" fmla="*/ 110832 h 110833"/>
              <a:gd name="connsiteX2" fmla="*/ 17315 w 112930"/>
              <a:gd name="connsiteY2" fmla="*/ 110832 h 110833"/>
              <a:gd name="connsiteX3" fmla="*/ 0 w 112930"/>
              <a:gd name="connsiteY3" fmla="*/ 106070 h 110833"/>
              <a:gd name="connsiteX4" fmla="*/ 0 w 112930"/>
              <a:gd name="connsiteY4" fmla="*/ 106070 h 110833"/>
              <a:gd name="connsiteX5" fmla="*/ 4762 w 112930"/>
              <a:gd name="connsiteY5" fmla="*/ 88752 h 110833"/>
              <a:gd name="connsiteX6" fmla="*/ 62524 w 112930"/>
              <a:gd name="connsiteY6" fmla="*/ 55910 h 110833"/>
              <a:gd name="connsiteX7" fmla="*/ 5504 w 112930"/>
              <a:gd name="connsiteY7" fmla="*/ 21797 h 110833"/>
              <a:gd name="connsiteX8" fmla="*/ 5504 w 112930"/>
              <a:gd name="connsiteY8" fmla="*/ 21797 h 110833"/>
              <a:gd name="connsiteX9" fmla="*/ 1126 w 112930"/>
              <a:gd name="connsiteY9" fmla="*/ 4377 h 110833"/>
              <a:gd name="connsiteX10" fmla="*/ 1126 w 112930"/>
              <a:gd name="connsiteY10" fmla="*/ 4377 h 110833"/>
              <a:gd name="connsiteX11" fmla="*/ 1126 w 112930"/>
              <a:gd name="connsiteY11" fmla="*/ 4377 h 110833"/>
              <a:gd name="connsiteX12" fmla="*/ 18545 w 112930"/>
              <a:gd name="connsiteY12" fmla="*/ 0 h 110833"/>
              <a:gd name="connsiteX13" fmla="*/ 112931 w 112930"/>
              <a:gd name="connsiteY13" fmla="*/ 56469 h 1108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12930" h="110833">
                <a:moveTo>
                  <a:pt x="112931" y="56469"/>
                </a:moveTo>
                <a:lnTo>
                  <a:pt x="17315" y="110832"/>
                </a:lnTo>
                <a:lnTo>
                  <a:pt x="17315" y="110832"/>
                </a:lnTo>
                <a:cubicBezTo>
                  <a:pt x="11218" y="114300"/>
                  <a:pt x="3465" y="112167"/>
                  <a:pt x="0" y="106070"/>
                </a:cubicBezTo>
                <a:lnTo>
                  <a:pt x="0" y="106070"/>
                </a:lnTo>
                <a:cubicBezTo>
                  <a:pt x="-3468" y="99973"/>
                  <a:pt x="-1334" y="92218"/>
                  <a:pt x="4762" y="88752"/>
                </a:cubicBezTo>
                <a:lnTo>
                  <a:pt x="62524" y="55910"/>
                </a:lnTo>
                <a:lnTo>
                  <a:pt x="5504" y="21797"/>
                </a:lnTo>
                <a:lnTo>
                  <a:pt x="5504" y="21797"/>
                </a:lnTo>
                <a:cubicBezTo>
                  <a:pt x="-514" y="18195"/>
                  <a:pt x="-2475" y="10396"/>
                  <a:pt x="1126" y="4377"/>
                </a:cubicBezTo>
                <a:cubicBezTo>
                  <a:pt x="1126" y="4377"/>
                  <a:pt x="1126" y="4377"/>
                  <a:pt x="1126" y="4377"/>
                </a:cubicBezTo>
                <a:lnTo>
                  <a:pt x="1126" y="4377"/>
                </a:lnTo>
                <a:cubicBezTo>
                  <a:pt x="4727" y="-1640"/>
                  <a:pt x="12525" y="-3601"/>
                  <a:pt x="18545" y="0"/>
                </a:cubicBezTo>
                <a:lnTo>
                  <a:pt x="112931" y="56469"/>
                </a:lnTo>
              </a:path>
            </a:pathLst>
          </a:custGeom>
          <a:solidFill>
            <a:srgbClr val="7F7F7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8747" y="1455727"/>
            <a:ext cx="4712598" cy="1718235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792" y="4581645"/>
            <a:ext cx="3136259" cy="1148951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54157" y="787525"/>
            <a:ext cx="6202970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/>
            </a:pP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4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4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Fold    Cross-Validation    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0271" y="3051486"/>
            <a:ext cx="7527376" cy="33718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Randomly    divide    data    into    K=5    folds.    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Typically    choose    K=5    or    10.        </a:t>
            </a:r>
          </a:p>
          <a:p>
            <a:pPr>
              <a:lnSpc>
                <a:spcPts val="28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6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</a:p>
          <a:p>
            <a:pPr>
              <a:lnSpc>
                <a:spcPts val="3100"/>
              </a:lnSpc>
              <a:tabLst>
                <a:tab pos="419100" algn="l"/>
                <a:tab pos="81280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    model    on    </a:t>
            </a:r>
            <a:r>
              <a:rPr lang="en-US" altLang="zh-CN" sz="2000" dirty="0" smtClean="0">
                <a:solidFill>
                  <a:srgbClr val="4A969D"/>
                </a:solidFill>
                <a:latin typeface="Calibri" pitchFamily="18" charset="0"/>
                <a:cs typeface="Calibri" pitchFamily="18" charset="0"/>
              </a:rPr>
              <a:t>training    set,    using    (K-1)    folds    </a:t>
            </a:r>
          </a:p>
          <a:p>
            <a:pPr>
              <a:lnSpc>
                <a:spcPts val="25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    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ﬁted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   model    in    1.    to    predict    responses    for    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FA9042"/>
                </a:solidFill>
                <a:latin typeface="Calibri" pitchFamily="18" charset="0"/>
                <a:cs typeface="Calibri" pitchFamily="18" charset="0"/>
              </a:rPr>
              <a:t>    validation    set,    1    of    the    folds    </a:t>
            </a:r>
          </a:p>
          <a:p>
            <a:pPr>
              <a:lnSpc>
                <a:spcPts val="29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                    Compute    validation-­‐set    error    </a:t>
            </a:r>
          </a:p>
          <a:p>
            <a:pPr>
              <a:lnSpc>
                <a:spcPts val="21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Quantitative    Response:        Typically    MSE        </a:t>
            </a:r>
          </a:p>
          <a:p>
            <a:pPr>
              <a:lnSpc>
                <a:spcPts val="2200"/>
              </a:lnSpc>
              <a:tabLst>
                <a:tab pos="4191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-­‐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 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Qualitative    Response:          Typically    Misclassiﬁcation    Rate        </a:t>
            </a:r>
          </a:p>
        </p:txBody>
      </p:sp>
    </p:spTree>
    <p:extLst>
      <p:ext uri="{BB962C8B-B14F-4D97-AF65-F5344CB8AC3E}">
        <p14:creationId xmlns:p14="http://schemas.microsoft.com/office/powerpoint/2010/main" val="166596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[Machine Learning]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scraping]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[Web App]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496" y="616385"/>
            <a:ext cx="229129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WHO AM I?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18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>
                <a:uFill>
                  <a:solidFill/>
                </a:uFill>
              </a:rPr>
              <a:t>Data </a:t>
            </a:r>
            <a:r>
              <a:rPr lang="en-US" sz="2500" dirty="0" smtClean="0">
                <a:uFill>
                  <a:solidFill/>
                </a:uFill>
              </a:rPr>
              <a:t>Scientist at TSI</a:t>
            </a:r>
            <a:endParaRPr lang="en-US"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PhD in Physics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Solar Energy Research – Silicon and Thin Film</a:t>
            </a:r>
            <a:endParaRPr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Teach </a:t>
            </a:r>
            <a:r>
              <a:rPr lang="en-US" sz="2500" dirty="0" smtClean="0">
                <a:uFill>
                  <a:solidFill/>
                </a:uFill>
              </a:rPr>
              <a:t>Data Science, Physics, Astronomy</a:t>
            </a:r>
            <a:endParaRPr sz="25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021325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46" y="569532"/>
            <a:ext cx="36937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WHO ARE YOU?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5" name="Shape 99"/>
          <p:cNvSpPr/>
          <p:nvPr/>
        </p:nvSpPr>
        <p:spPr>
          <a:xfrm>
            <a:off x="635000" y="2273300"/>
            <a:ext cx="11734800" cy="231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is your name and what do you do?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endParaRPr lang="en-US" sz="2500" dirty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What would you like out of the class?</a:t>
            </a:r>
          </a:p>
          <a:p>
            <a:pPr marL="246944" lvl="1" indent="-246944" defTabSz="647700">
              <a:lnSpc>
                <a:spcPct val="110000"/>
              </a:lnSpc>
              <a:spcBef>
                <a:spcPts val="400"/>
              </a:spcBef>
              <a:buSzPct val="85000"/>
              <a:buFont typeface="Lucida Grande"/>
              <a:buChar char="‣"/>
              <a:defRPr sz="1800"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78081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081" y="566781"/>
            <a:ext cx="146233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Topics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2" y="2053888"/>
            <a:ext cx="10625677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IPython: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Numpy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, Pandas,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Matplotlib</a:t>
            </a:r>
            <a:endParaRPr kumimoji="0" lang="en-US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Web Scraping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</a:rPr>
              <a:t>Machine Learning</a:t>
            </a:r>
          </a:p>
          <a:p>
            <a:pPr marL="342900" lvl="1" indent="-342900" algn="l" rtl="0" latinLnBrk="1" hangingPunct="0">
              <a:buFont typeface="Arial"/>
              <a:buChar char="•"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sym typeface="News706BT-RomanC"/>
              </a:rPr>
              <a:t>Flask Web App</a:t>
            </a:r>
          </a:p>
          <a:p>
            <a:pPr marL="342900" lvl="7" indent="-342900" algn="l" rtl="0" latinLnBrk="1" hangingPunct="0">
              <a:buFont typeface="Arial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25672114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3893" y="1343313"/>
            <a:ext cx="11734862" cy="5888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In [</a:t>
            </a:r>
            <a:r>
              <a:rPr lang="en-US" b="1" dirty="0"/>
              <a:t>48</a:t>
            </a:r>
            <a:r>
              <a:rPr lang="en-US" dirty="0"/>
              <a:t>]: ?map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list</a:t>
            </a:r>
          </a:p>
          <a:p>
            <a:endParaRPr lang="en-US" dirty="0"/>
          </a:p>
          <a:p>
            <a:r>
              <a:rPr lang="en-US" dirty="0"/>
              <a:t>Return a list of the results of applying the function to the items of</a:t>
            </a:r>
          </a:p>
          <a:p>
            <a:r>
              <a:rPr lang="en-US" dirty="0"/>
              <a:t>the argument sequence(s).  If more than one sequence is given, the</a:t>
            </a:r>
          </a:p>
          <a:p>
            <a:r>
              <a:rPr lang="en-US" dirty="0"/>
              <a:t>function is called with an argument list consisting of the corresponding</a:t>
            </a:r>
          </a:p>
          <a:p>
            <a:r>
              <a:rPr lang="en-US" dirty="0"/>
              <a:t>item of each sequence, substituting None for missing values when not all</a:t>
            </a:r>
          </a:p>
          <a:p>
            <a:r>
              <a:rPr lang="en-US" dirty="0"/>
              <a:t>sequences have the same length.  If the function is None, return a list of</a:t>
            </a:r>
          </a:p>
          <a:p>
            <a:r>
              <a:rPr lang="en-US" dirty="0"/>
              <a:t>the items of the sequence (or a list of tuples if more than one sequence).</a:t>
            </a:r>
          </a:p>
          <a:p>
            <a:r>
              <a:rPr lang="en-US" dirty="0"/>
              <a:t>Type:      </a:t>
            </a:r>
            <a:r>
              <a:rPr lang="en-US" dirty="0" err="1"/>
              <a:t>builtin_function_or_method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[</a:t>
            </a:r>
            <a:r>
              <a:rPr lang="en-US" b="1" dirty="0"/>
              <a:t>49</a:t>
            </a:r>
            <a:r>
              <a:rPr lang="en-US" dirty="0"/>
              <a:t>]: map?</a:t>
            </a:r>
          </a:p>
          <a:p>
            <a:r>
              <a:rPr lang="hu-HU" dirty="0"/>
              <a:t>Docstring:</a:t>
            </a:r>
          </a:p>
          <a:p>
            <a:r>
              <a:rPr lang="en-US" dirty="0"/>
              <a:t>map(function, sequence[, sequence, ...]) -&gt; </a:t>
            </a:r>
            <a:r>
              <a:rPr lang="en-US" dirty="0" smtClean="0"/>
              <a:t>list …</a:t>
            </a:r>
            <a:endParaRPr lang="en-US" dirty="0"/>
          </a:p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068" y="504897"/>
            <a:ext cx="18421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2568584083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419" y="558899"/>
            <a:ext cx="5163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IPython - tab completion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419" y="1612081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[8]: ma #Press tab...</a:t>
            </a:r>
          </a:p>
          <a:p>
            <a:r>
              <a:rPr lang="en-US" dirty="0"/>
              <a:t>%macro %magic %man %</a:t>
            </a:r>
            <a:r>
              <a:rPr lang="en-US" dirty="0" err="1"/>
              <a:t>matplotlib</a:t>
            </a:r>
            <a:r>
              <a:rPr lang="en-US" dirty="0"/>
              <a:t> map max</a:t>
            </a:r>
          </a:p>
        </p:txBody>
      </p:sp>
    </p:spTree>
    <p:extLst>
      <p:ext uri="{BB962C8B-B14F-4D97-AF65-F5344CB8AC3E}">
        <p14:creationId xmlns:p14="http://schemas.microsoft.com/office/powerpoint/2010/main" val="78219572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931" y="572503"/>
            <a:ext cx="7749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 / Python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Review: An exercise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31" y="1706142"/>
            <a:ext cx="1020772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 smtClean="0"/>
              <a:t>~ </a:t>
            </a:r>
            <a:r>
              <a:rPr lang="en-US" dirty="0" err="1"/>
              <a:t>scott</a:t>
            </a:r>
            <a:r>
              <a:rPr lang="en-US" dirty="0" smtClean="0"/>
              <a:t>$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</a:p>
          <a:p>
            <a:r>
              <a:rPr lang="en-US" dirty="0"/>
              <a:t>In [</a:t>
            </a:r>
            <a:r>
              <a:rPr lang="en-US" b="1" dirty="0"/>
              <a:t>1</a:t>
            </a:r>
            <a:r>
              <a:rPr lang="en-US" dirty="0"/>
              <a:t>]: import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Using your IPython and Python skills, solve the puzzle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524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556427"/>
            <a:ext cx="40035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</a:rPr>
              <a:t>IPython Notebooks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006" y="1628909"/>
            <a:ext cx="11059706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A feature-rich notebook for Python based on IPython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Great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prototyping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demonstration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exploratory data analysis (EDA)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Terrible for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robustly engineered code</a:t>
            </a:r>
          </a:p>
          <a:p>
            <a:pPr algn="l" rtl="0" latinLnBrk="1" hangingPunct="0"/>
            <a:r>
              <a:rPr lang="en-US" sz="3200" dirty="0">
                <a:solidFill>
                  <a:srgbClr val="000000"/>
                </a:solidFill>
              </a:rPr>
              <a:t>● Conclusion: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only use notebooks for simple exploratory tasks</a:t>
            </a:r>
          </a:p>
          <a:p>
            <a:pPr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○ </a:t>
            </a:r>
            <a:r>
              <a:rPr lang="en-US" sz="3200" dirty="0">
                <a:solidFill>
                  <a:srgbClr val="000000"/>
                </a:solidFill>
              </a:rPr>
              <a:t>use Sublime Text for actual development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4130898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006" y="659114"/>
            <a:ext cx="70481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308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IPython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 Notebook: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Git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, Pandas, </a:t>
            </a:r>
            <a:r>
              <a:rPr kumimoji="0" lang="en-U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News706BT-RomanC"/>
                <a:ea typeface="News706BT-RomanC"/>
                <a:cs typeface="News706BT-RomanC"/>
                <a:sym typeface="News706BT-RomanC"/>
              </a:rPr>
              <a:t>Numpy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983" y="791042"/>
            <a:ext cx="8571557" cy="63812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[fork on </a:t>
            </a:r>
            <a:r>
              <a:rPr lang="en-US" dirty="0" err="1" smtClean="0"/>
              <a:t>github</a:t>
            </a:r>
            <a:r>
              <a:rPr lang="en-US" dirty="0" smtClean="0"/>
              <a:t>]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https://github.com/scottlittle/</a:t>
            </a:r>
            <a:r>
              <a:rPr lang="en-US" dirty="0" smtClean="0">
                <a:hlinkClick r:id="rId2"/>
              </a:rPr>
              <a:t>python4ds</a:t>
            </a:r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cd python4ds/</a:t>
            </a:r>
            <a:endParaRPr lang="en-US" dirty="0" smtClean="0"/>
          </a:p>
          <a:p>
            <a:pPr algn="l" rtl="0" latinLnBrk="1" hangingPunct="0"/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smtClean="0"/>
              <a:t>[IPNB: </a:t>
            </a:r>
            <a:r>
              <a:rPr lang="pt-BR" dirty="0">
                <a:hlinkClick r:id="rId3"/>
              </a:rPr>
              <a:t>http://localhost:8888/notebooks/Documents/</a:t>
            </a:r>
            <a:r>
              <a:rPr lang="pt-BR" dirty="0" smtClean="0">
                <a:hlinkClick r:id="rId3"/>
              </a:rPr>
              <a:t>python4ds</a:t>
            </a:r>
            <a:r>
              <a:rPr lang="pt-BR" dirty="0" smtClean="0"/>
              <a:t>]</a:t>
            </a:r>
          </a:p>
          <a:p>
            <a:pPr algn="l" rtl="0" latinLnBrk="1" hangingPunct="0"/>
            <a:endParaRPr lang="pt-BR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.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-m "first </a:t>
            </a:r>
            <a:r>
              <a:rPr lang="en-US" dirty="0" smtClean="0"/>
              <a:t>commit”</a:t>
            </a:r>
          </a:p>
          <a:p>
            <a:pPr algn="l" rtl="0" latinLnBrk="1" hangingPunct="0"/>
            <a:r>
              <a:rPr lang="en-US" dirty="0" err="1" smtClean="0"/>
              <a:t>scott</a:t>
            </a: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push</a:t>
            </a:r>
            <a:endParaRPr lang="en-US" dirty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  <a:latin typeface="News706BT-RomanC"/>
              <a:ea typeface="News706BT-RomanC"/>
              <a:cs typeface="News706BT-RomanC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72931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FFFFFF"/>
              </a:solidFill>
            </a:uFill>
            <a:latin typeface="News706BT-RomanC"/>
            <a:ea typeface="News706BT-RomanC"/>
            <a:cs typeface="News706BT-RomanC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466</Words>
  <Application>Microsoft Macintosh PowerPoint</Application>
  <PresentationFormat>Custom</PresentationFormat>
  <Paragraphs>120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34</cp:revision>
  <dcterms:modified xsi:type="dcterms:W3CDTF">2016-03-06T16:38:57Z</dcterms:modified>
</cp:coreProperties>
</file>