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301" r:id="rId3"/>
    <p:sldId id="302" r:id="rId4"/>
    <p:sldId id="306" r:id="rId5"/>
    <p:sldId id="305" r:id="rId6"/>
    <p:sldId id="307" r:id="rId7"/>
    <p:sldId id="304" r:id="rId8"/>
    <p:sldId id="308" r:id="rId9"/>
  </p:sldIdLst>
  <p:sldSz cx="13004800" cy="7302500"/>
  <p:notesSz cx="6858000" cy="9144000"/>
  <p:defaultTextStyle>
    <a:lvl1pPr defTabSz="1308100">
      <a:defRPr sz="2400"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1pPr>
    <a:lvl2pPr defTabSz="1308100">
      <a:defRPr sz="2400"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2pPr>
    <a:lvl3pPr defTabSz="1308100">
      <a:defRPr sz="2400"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3pPr>
    <a:lvl4pPr defTabSz="1308100">
      <a:defRPr sz="2400"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4pPr>
    <a:lvl5pPr defTabSz="1308100">
      <a:defRPr sz="2400"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5pPr>
    <a:lvl6pPr defTabSz="1308100">
      <a:defRPr sz="2400"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6pPr>
    <a:lvl7pPr defTabSz="1308100">
      <a:defRPr sz="2400"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7pPr>
    <a:lvl8pPr defTabSz="1308100">
      <a:defRPr sz="2400"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8pPr>
    <a:lvl9pPr defTabSz="1308100">
      <a:defRPr sz="2400"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News706BT-RomanC"/>
          <a:ea typeface="News706BT-RomanC"/>
          <a:cs typeface="News706BT-Roman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8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lastRow>
    <a:fir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News706BT-RomanC"/>
          <a:ea typeface="News706BT-RomanC"/>
          <a:cs typeface="News706BT-Roman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2E7CB"/>
          </a:solidFill>
        </a:fill>
      </a:tcStyle>
    </a:wholeTbl>
    <a:band2H>
      <a:tcTxStyle/>
      <a:tcStyle>
        <a:tcBdr/>
        <a:fill>
          <a:solidFill>
            <a:srgbClr val="F8F4E7"/>
          </a:solidFill>
        </a:fill>
      </a:tcStyle>
    </a:band2H>
    <a:firstCol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Col>
    <a:la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lastRow>
    <a:fir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News706BT-RomanC"/>
          <a:ea typeface="News706BT-RomanC"/>
          <a:cs typeface="News706BT-Roman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5CDDE"/>
          </a:solidFill>
        </a:fill>
      </a:tcStyle>
    </a:wholeTbl>
    <a:band2H>
      <a:tcTxStyle/>
      <a:tcStyle>
        <a:tcBdr/>
        <a:fill>
          <a:solidFill>
            <a:srgbClr val="EBE8EF"/>
          </a:solidFill>
        </a:fill>
      </a:tcStyle>
    </a:band2H>
    <a:firstCol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Col>
    <a:la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lastRow>
    <a:fir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News706BT-RomanC"/>
          <a:ea typeface="News706BT-RomanC"/>
          <a:cs typeface="News706BT-Roman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>
          <a:latin typeface="News706BT-RomanC"/>
          <a:ea typeface="News706BT-RomanC"/>
          <a:cs typeface="News706BT-Roman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News706BT-RomanC"/>
          <a:ea typeface="News706BT-RomanC"/>
          <a:cs typeface="News706BT-Roman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508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254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706" autoAdjust="0"/>
  </p:normalViewPr>
  <p:slideViewPr>
    <p:cSldViewPr snapToGrid="0" snapToObjects="1">
      <p:cViewPr varScale="1">
        <p:scale>
          <a:sx n="71" d="100"/>
          <a:sy n="71" d="100"/>
        </p:scale>
        <p:origin x="-832" y="-112"/>
      </p:cViewPr>
      <p:guideLst>
        <p:guide orient="horz" pos="2300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6" name="Shape 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98476295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rge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635000" y="634999"/>
            <a:ext cx="11734801" cy="13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635000" y="1219199"/>
            <a:ext cx="11734801" cy="13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635000" y="634999"/>
            <a:ext cx="11734801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635000" y="1219199"/>
            <a:ext cx="11734801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pic>
        <p:nvPicPr>
          <p:cNvPr id="4" name="image2.png" descr="GA_primary_horiz_rev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61020" y="681475"/>
            <a:ext cx="2586634" cy="440698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</p:sldLayoutIdLst>
  <p:transition xmlns:p14="http://schemas.microsoft.com/office/powerpoint/2010/main" spd="med"/>
  <p:txStyles>
    <p:titleStyle>
      <a:lvl1pPr defTabSz="647700">
        <a:lnSpc>
          <a:spcPts val="3200"/>
        </a:lnSpc>
        <a:defRPr sz="3200" cap="all" spc="-64">
          <a:uFill>
            <a:solidFill/>
          </a:uFill>
          <a:latin typeface="PFDinTextCompPro-Bold"/>
          <a:ea typeface="PFDinTextCompPro-Bold"/>
          <a:cs typeface="PFDinTextCompPro-Bold"/>
          <a:sym typeface="PFDinTextCompPro-Bold"/>
        </a:defRPr>
      </a:lvl1pPr>
      <a:lvl2pPr defTabSz="647700">
        <a:lnSpc>
          <a:spcPts val="3200"/>
        </a:lnSpc>
        <a:defRPr sz="3200" cap="all" spc="-64">
          <a:uFill>
            <a:solidFill/>
          </a:uFill>
          <a:latin typeface="PFDinTextCompPro-Bold"/>
          <a:ea typeface="PFDinTextCompPro-Bold"/>
          <a:cs typeface="PFDinTextCompPro-Bold"/>
          <a:sym typeface="PFDinTextCompPro-Bold"/>
        </a:defRPr>
      </a:lvl2pPr>
      <a:lvl3pPr defTabSz="647700">
        <a:lnSpc>
          <a:spcPts val="3200"/>
        </a:lnSpc>
        <a:defRPr sz="3200" cap="all" spc="-64">
          <a:uFill>
            <a:solidFill/>
          </a:uFill>
          <a:latin typeface="PFDinTextCompPro-Bold"/>
          <a:ea typeface="PFDinTextCompPro-Bold"/>
          <a:cs typeface="PFDinTextCompPro-Bold"/>
          <a:sym typeface="PFDinTextCompPro-Bold"/>
        </a:defRPr>
      </a:lvl3pPr>
      <a:lvl4pPr defTabSz="647700">
        <a:lnSpc>
          <a:spcPts val="3200"/>
        </a:lnSpc>
        <a:defRPr sz="3200" cap="all" spc="-64">
          <a:uFill>
            <a:solidFill/>
          </a:uFill>
          <a:latin typeface="PFDinTextCompPro-Bold"/>
          <a:ea typeface="PFDinTextCompPro-Bold"/>
          <a:cs typeface="PFDinTextCompPro-Bold"/>
          <a:sym typeface="PFDinTextCompPro-Bold"/>
        </a:defRPr>
      </a:lvl4pPr>
      <a:lvl5pPr defTabSz="647700">
        <a:lnSpc>
          <a:spcPts val="3200"/>
        </a:lnSpc>
        <a:defRPr sz="3200" cap="all" spc="-64">
          <a:uFill>
            <a:solidFill/>
          </a:uFill>
          <a:latin typeface="PFDinTextCompPro-Bold"/>
          <a:ea typeface="PFDinTextCompPro-Bold"/>
          <a:cs typeface="PFDinTextCompPro-Bold"/>
          <a:sym typeface="PFDinTextCompPro-Bold"/>
        </a:defRPr>
      </a:lvl5pPr>
      <a:lvl6pPr defTabSz="647700">
        <a:lnSpc>
          <a:spcPts val="3200"/>
        </a:lnSpc>
        <a:defRPr sz="3200" cap="all" spc="-64">
          <a:uFill>
            <a:solidFill/>
          </a:uFill>
          <a:latin typeface="PFDinTextCompPro-Bold"/>
          <a:ea typeface="PFDinTextCompPro-Bold"/>
          <a:cs typeface="PFDinTextCompPro-Bold"/>
          <a:sym typeface="PFDinTextCompPro-Bold"/>
        </a:defRPr>
      </a:lvl6pPr>
      <a:lvl7pPr defTabSz="647700">
        <a:lnSpc>
          <a:spcPts val="3200"/>
        </a:lnSpc>
        <a:defRPr sz="3200" cap="all" spc="-64">
          <a:uFill>
            <a:solidFill/>
          </a:uFill>
          <a:latin typeface="PFDinTextCompPro-Bold"/>
          <a:ea typeface="PFDinTextCompPro-Bold"/>
          <a:cs typeface="PFDinTextCompPro-Bold"/>
          <a:sym typeface="PFDinTextCompPro-Bold"/>
        </a:defRPr>
      </a:lvl7pPr>
      <a:lvl8pPr defTabSz="647700">
        <a:lnSpc>
          <a:spcPts val="3200"/>
        </a:lnSpc>
        <a:defRPr sz="3200" cap="all" spc="-64">
          <a:uFill>
            <a:solidFill/>
          </a:uFill>
          <a:latin typeface="PFDinTextCompPro-Bold"/>
          <a:ea typeface="PFDinTextCompPro-Bold"/>
          <a:cs typeface="PFDinTextCompPro-Bold"/>
          <a:sym typeface="PFDinTextCompPro-Bold"/>
        </a:defRPr>
      </a:lvl8pPr>
      <a:lvl9pPr defTabSz="647700">
        <a:lnSpc>
          <a:spcPts val="3200"/>
        </a:lnSpc>
        <a:defRPr sz="3200" cap="all" spc="-64">
          <a:uFill>
            <a:solidFill/>
          </a:uFill>
          <a:latin typeface="PFDinTextCompPro-Bold"/>
          <a:ea typeface="PFDinTextCompPro-Bold"/>
          <a:cs typeface="PFDinTextCompPro-Bold"/>
          <a:sym typeface="PFDinTextCompPro-Bold"/>
        </a:defRPr>
      </a:lvl9pPr>
    </p:titleStyle>
    <p:bodyStyle>
      <a:lvl1pPr marL="2032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News706BT-RomanC"/>
          <a:ea typeface="News706BT-RomanC"/>
          <a:cs typeface="News706BT-RomanC"/>
          <a:sym typeface="News706BT-RomanC"/>
        </a:defRPr>
      </a:lvl1pPr>
      <a:lvl2pPr marL="4064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News706BT-RomanC"/>
          <a:ea typeface="News706BT-RomanC"/>
          <a:cs typeface="News706BT-RomanC"/>
          <a:sym typeface="News706BT-RomanC"/>
        </a:defRPr>
      </a:lvl2pPr>
      <a:lvl3pPr marL="6096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News706BT-RomanC"/>
          <a:ea typeface="News706BT-RomanC"/>
          <a:cs typeface="News706BT-RomanC"/>
          <a:sym typeface="News706BT-RomanC"/>
        </a:defRPr>
      </a:lvl3pPr>
      <a:lvl4pPr marL="8128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News706BT-RomanC"/>
          <a:ea typeface="News706BT-RomanC"/>
          <a:cs typeface="News706BT-RomanC"/>
          <a:sym typeface="News706BT-RomanC"/>
        </a:defRPr>
      </a:lvl4pPr>
      <a:lvl5pPr marL="10160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News706BT-RomanC"/>
          <a:ea typeface="News706BT-RomanC"/>
          <a:cs typeface="News706BT-RomanC"/>
          <a:sym typeface="News706BT-RomanC"/>
        </a:defRPr>
      </a:lvl5pPr>
      <a:lvl6pPr marL="12192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News706BT-RomanC"/>
          <a:ea typeface="News706BT-RomanC"/>
          <a:cs typeface="News706BT-RomanC"/>
          <a:sym typeface="News706BT-RomanC"/>
        </a:defRPr>
      </a:lvl6pPr>
      <a:lvl7pPr marL="14224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News706BT-RomanC"/>
          <a:ea typeface="News706BT-RomanC"/>
          <a:cs typeface="News706BT-RomanC"/>
          <a:sym typeface="News706BT-RomanC"/>
        </a:defRPr>
      </a:lvl7pPr>
      <a:lvl8pPr marL="16256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News706BT-RomanC"/>
          <a:ea typeface="News706BT-RomanC"/>
          <a:cs typeface="News706BT-RomanC"/>
          <a:sym typeface="News706BT-RomanC"/>
        </a:defRPr>
      </a:lvl8pPr>
      <a:lvl9pPr marL="18288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News706BT-RomanC"/>
          <a:ea typeface="News706BT-RomanC"/>
          <a:cs typeface="News706BT-RomanC"/>
          <a:sym typeface="News706BT-RomanC"/>
        </a:defRPr>
      </a:lvl9pPr>
    </p:bodyStyle>
    <p:otherStyle>
      <a:lvl1pPr algn="r" defTabSz="1308100">
        <a:defRPr sz="1200"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News706BT-RomanC"/>
        </a:defRPr>
      </a:lvl1pPr>
      <a:lvl2pPr algn="r" defTabSz="1308100">
        <a:defRPr sz="1200"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News706BT-RomanC"/>
        </a:defRPr>
      </a:lvl2pPr>
      <a:lvl3pPr algn="r" defTabSz="1308100">
        <a:defRPr sz="1200"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News706BT-RomanC"/>
        </a:defRPr>
      </a:lvl3pPr>
      <a:lvl4pPr algn="r" defTabSz="1308100">
        <a:defRPr sz="1200"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News706BT-RomanC"/>
        </a:defRPr>
      </a:lvl4pPr>
      <a:lvl5pPr algn="r" defTabSz="1308100">
        <a:defRPr sz="1200"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News706BT-RomanC"/>
        </a:defRPr>
      </a:lvl5pPr>
      <a:lvl6pPr algn="r" defTabSz="1308100">
        <a:defRPr sz="1200"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News706BT-RomanC"/>
        </a:defRPr>
      </a:lvl6pPr>
      <a:lvl7pPr algn="r" defTabSz="1308100">
        <a:defRPr sz="1200"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News706BT-RomanC"/>
        </a:defRPr>
      </a:lvl7pPr>
      <a:lvl8pPr algn="r" defTabSz="1308100">
        <a:defRPr sz="1200"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News706BT-RomanC"/>
        </a:defRPr>
      </a:lvl8pPr>
      <a:lvl9pPr algn="r" defTabSz="1308100">
        <a:defRPr sz="1200"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News706BT-RomanC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635000" y="634999"/>
            <a:ext cx="11734801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635000" y="1219199"/>
            <a:ext cx="11734801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635000" y="6043592"/>
            <a:ext cx="11734800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10000"/>
              </a:lnSpc>
              <a:defRPr>
                <a:solidFill>
                  <a:srgbClr val="FFFFFF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lang="en-US" sz="32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Scott </a:t>
            </a:r>
            <a:r>
              <a:rPr lang="en-US" sz="32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Little</a:t>
            </a:r>
            <a:endParaRPr sz="3200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69949" y="1195391"/>
            <a:ext cx="7424909" cy="453457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9600" dirty="0" smtClean="0">
                <a:solidFill>
                  <a:schemeClr val="bg1"/>
                </a:solidFill>
              </a:rPr>
              <a:t>Web Tech </a:t>
            </a:r>
          </a:p>
          <a:p>
            <a:pPr marL="0" marR="0" indent="0" algn="ctr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9600" dirty="0" smtClean="0">
                <a:solidFill>
                  <a:schemeClr val="bg1"/>
                </a:solidFill>
              </a:rPr>
              <a:t>for </a:t>
            </a:r>
          </a:p>
          <a:p>
            <a:pPr marL="0" marR="0" indent="0" algn="ctr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9600" dirty="0" smtClean="0">
                <a:solidFill>
                  <a:schemeClr val="bg1"/>
                </a:solidFill>
              </a:rPr>
              <a:t>Data Science</a:t>
            </a:r>
            <a:endParaRPr kumimoji="0" lang="en-US" sz="9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sym typeface="News706BT-RomanC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9081" y="566781"/>
            <a:ext cx="146233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rPr>
              <a:t>Topics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latin typeface="News706BT-RomanC"/>
              <a:ea typeface="News706BT-RomanC"/>
              <a:cs typeface="News706BT-RomanC"/>
              <a:sym typeface="News706BT-RomanC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1982" y="2361664"/>
            <a:ext cx="10625677" cy="2564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marR="0" indent="-34290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4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sym typeface="News706BT-RomanC"/>
              </a:rPr>
              <a:t>Amazon Web Services (AWS)</a:t>
            </a:r>
          </a:p>
          <a:p>
            <a:pPr marL="342900" lvl="1" indent="-342900" algn="l" rtl="0" latinLnBrk="1" hangingPunct="0">
              <a:buFont typeface="Arial"/>
              <a:buChar char="•"/>
            </a:pPr>
            <a:r>
              <a:rPr lang="en-US" sz="4000" dirty="0">
                <a:solidFill>
                  <a:srgbClr val="000000"/>
                </a:solidFill>
              </a:rPr>
              <a:t>Flask Web </a:t>
            </a:r>
            <a:r>
              <a:rPr lang="en-US" sz="4000" dirty="0" smtClean="0">
                <a:solidFill>
                  <a:srgbClr val="000000"/>
                </a:solidFill>
              </a:rPr>
              <a:t>App</a:t>
            </a:r>
            <a:endParaRPr kumimoji="0" lang="en-US" sz="4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sym typeface="News706BT-RomanC"/>
            </a:endParaRPr>
          </a:p>
          <a:p>
            <a:pPr marL="342900" lvl="1" indent="-342900" algn="l" rtl="0" latinLnBrk="1" hangingPunct="0">
              <a:buFont typeface="Arial"/>
              <a:buChar char="•"/>
            </a:pPr>
            <a:r>
              <a:rPr kumimoji="0" lang="en-US" sz="4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sym typeface="News706BT-RomanC"/>
              </a:rPr>
              <a:t>Web Scraping</a:t>
            </a:r>
          </a:p>
          <a:p>
            <a:pPr marL="342900" lvl="7" indent="-342900" algn="l" rtl="0" latinLnBrk="1" hangingPunct="0">
              <a:buFont typeface="Arial"/>
              <a:buChar char="•"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sym typeface="News706BT-RomanC"/>
            </a:endParaRPr>
          </a:p>
        </p:txBody>
      </p:sp>
    </p:spTree>
    <p:extLst>
      <p:ext uri="{BB962C8B-B14F-4D97-AF65-F5344CB8AC3E}">
        <p14:creationId xmlns:p14="http://schemas.microsoft.com/office/powerpoint/2010/main" val="4256721147"/>
      </p:ext>
    </p:extLst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5680366" y="555556"/>
            <a:ext cx="190540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rPr>
              <a:t>AWS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latin typeface="News706BT-RomanC"/>
              <a:ea typeface="News706BT-RomanC"/>
              <a:cs typeface="News706BT-RomanC"/>
              <a:sym typeface="News706BT-RomanC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51440" y="1549051"/>
            <a:ext cx="65024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l" rtl="0" latinLnBrk="1" hangingPunct="0">
              <a:buFont typeface="Arial"/>
              <a:buChar char="•"/>
            </a:pPr>
            <a:r>
              <a:rPr lang="en-US" sz="4000" dirty="0" smtClean="0">
                <a:solidFill>
                  <a:srgbClr val="000000"/>
                </a:solidFill>
              </a:rPr>
              <a:t>Scalable</a:t>
            </a:r>
          </a:p>
          <a:p>
            <a:pPr marL="342900" indent="-342900" algn="l" rtl="0" latinLnBrk="1" hangingPunct="0">
              <a:buFont typeface="Arial"/>
              <a:buChar char="•"/>
            </a:pPr>
            <a:r>
              <a:rPr lang="en-US" sz="4000" dirty="0" smtClean="0">
                <a:solidFill>
                  <a:srgbClr val="000000"/>
                </a:solidFill>
              </a:rPr>
              <a:t>Inexpensive</a:t>
            </a:r>
          </a:p>
          <a:p>
            <a:pPr marL="342900" indent="-342900" algn="l" rtl="0" latinLnBrk="1" hangingPunct="0">
              <a:buFont typeface="Arial"/>
              <a:buChar char="•"/>
            </a:pPr>
            <a:r>
              <a:rPr lang="en-US" sz="4000" dirty="0" smtClean="0">
                <a:solidFill>
                  <a:srgbClr val="000000"/>
                </a:solidFill>
              </a:rPr>
              <a:t>Easy to deploy</a:t>
            </a:r>
            <a:endParaRPr lang="en-US" sz="4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536037"/>
      </p:ext>
    </p:extLst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5680366" y="555556"/>
            <a:ext cx="190540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rPr>
              <a:t>AWS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latin typeface="News706BT-RomanC"/>
              <a:ea typeface="News706BT-RomanC"/>
              <a:cs typeface="News706BT-RomanC"/>
              <a:sym typeface="News706BT-RomanC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51440" y="1549051"/>
            <a:ext cx="65024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l" rtl="0" latinLnBrk="1" hangingPunct="0">
              <a:buFont typeface="Arial"/>
              <a:buChar char="•"/>
            </a:pPr>
            <a:r>
              <a:rPr lang="en-US" sz="4000" dirty="0" smtClean="0">
                <a:solidFill>
                  <a:srgbClr val="000000"/>
                </a:solidFill>
              </a:rPr>
              <a:t>[DEMO]</a:t>
            </a:r>
            <a:endParaRPr lang="en-US" sz="4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005603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4427510" y="579085"/>
            <a:ext cx="403354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 smtClean="0">
                <a:solidFill>
                  <a:srgbClr val="000000"/>
                </a:solidFill>
              </a:rPr>
              <a:t>Flask Web Apps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latin typeface="News706BT-RomanC"/>
              <a:ea typeface="News706BT-RomanC"/>
              <a:cs typeface="News706BT-RomanC"/>
              <a:sym typeface="News706BT-RomanC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51440" y="1549051"/>
            <a:ext cx="112338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rtl="0" latinLnBrk="1" hangingPunct="0">
              <a:buFont typeface="Arial"/>
              <a:buChar char="•"/>
            </a:pPr>
            <a:r>
              <a:rPr lang="en-US" sz="4000" dirty="0" smtClean="0">
                <a:solidFill>
                  <a:srgbClr val="000000"/>
                </a:solidFill>
              </a:rPr>
              <a:t>Python as backend</a:t>
            </a:r>
          </a:p>
          <a:p>
            <a:pPr marL="342900" indent="-342900" algn="l" rtl="0" latinLnBrk="1" hangingPunct="0">
              <a:buFont typeface="Arial"/>
              <a:buChar char="•"/>
            </a:pPr>
            <a:r>
              <a:rPr lang="en-US" sz="4000" dirty="0" smtClean="0">
                <a:solidFill>
                  <a:srgbClr val="000000"/>
                </a:solidFill>
              </a:rPr>
              <a:t>Interfaces with </a:t>
            </a:r>
            <a:r>
              <a:rPr lang="en-US" sz="4000" dirty="0" err="1" smtClean="0">
                <a:solidFill>
                  <a:srgbClr val="000000"/>
                </a:solidFill>
              </a:rPr>
              <a:t>Javascript</a:t>
            </a:r>
            <a:endParaRPr lang="en-US" sz="4000" dirty="0" smtClean="0">
              <a:solidFill>
                <a:srgbClr val="000000"/>
              </a:solidFill>
            </a:endParaRPr>
          </a:p>
          <a:p>
            <a:pPr marL="342900" indent="-342900" algn="l" rtl="0" latinLnBrk="1" hangingPunct="0">
              <a:buFont typeface="Arial"/>
              <a:buChar char="•"/>
            </a:pPr>
            <a:r>
              <a:rPr lang="en-US" sz="4000" dirty="0" smtClean="0">
                <a:solidFill>
                  <a:srgbClr val="000000"/>
                </a:solidFill>
              </a:rPr>
              <a:t>Can save models by pickling them</a:t>
            </a:r>
          </a:p>
          <a:p>
            <a:pPr marL="342900" indent="-342900" algn="l" rtl="0" latinLnBrk="1" hangingPunct="0">
              <a:buFont typeface="Arial"/>
              <a:buChar char="•"/>
            </a:pPr>
            <a:r>
              <a:rPr lang="en-US" sz="4000" dirty="0" smtClean="0">
                <a:solidFill>
                  <a:srgbClr val="000000"/>
                </a:solidFill>
              </a:rPr>
              <a:t>Easy to deploy</a:t>
            </a:r>
            <a:endParaRPr lang="en-US" sz="4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307773"/>
      </p:ext>
    </p:extLst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4427510" y="579085"/>
            <a:ext cx="403354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 smtClean="0">
                <a:solidFill>
                  <a:srgbClr val="000000"/>
                </a:solidFill>
              </a:rPr>
              <a:t>Flask Web Apps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latin typeface="News706BT-RomanC"/>
              <a:ea typeface="News706BT-RomanC"/>
              <a:cs typeface="News706BT-RomanC"/>
              <a:sym typeface="News706BT-RomanC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51440" y="1549051"/>
            <a:ext cx="112338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rtl="0" latinLnBrk="1" hangingPunct="0">
              <a:buFont typeface="Arial"/>
              <a:buChar char="•"/>
            </a:pPr>
            <a:r>
              <a:rPr lang="en-US" sz="4000" dirty="0" smtClean="0">
                <a:solidFill>
                  <a:srgbClr val="000000"/>
                </a:solidFill>
              </a:rPr>
              <a:t>[DEMO]</a:t>
            </a:r>
            <a:endParaRPr lang="en-US" sz="4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67048"/>
      </p:ext>
    </p:extLst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4034640" y="555556"/>
            <a:ext cx="474851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rPr>
              <a:t>Web Scraping Tools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latin typeface="News706BT-RomanC"/>
              <a:ea typeface="News706BT-RomanC"/>
              <a:cs typeface="News706BT-RomanC"/>
              <a:sym typeface="News706BT-RomanC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51440" y="1549051"/>
            <a:ext cx="65024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l" rtl="0" latinLnBrk="1" hangingPunct="0">
              <a:buFont typeface="Arial"/>
              <a:buChar char="•"/>
            </a:pPr>
            <a:r>
              <a:rPr lang="en-US" sz="4000" dirty="0" smtClean="0">
                <a:solidFill>
                  <a:srgbClr val="000000"/>
                </a:solidFill>
              </a:rPr>
              <a:t>Sometimes necessary</a:t>
            </a:r>
          </a:p>
          <a:p>
            <a:pPr marL="342900" indent="-342900" algn="l" rtl="0" latinLnBrk="1" hangingPunct="0">
              <a:buFont typeface="Arial"/>
              <a:buChar char="•"/>
            </a:pPr>
            <a:r>
              <a:rPr lang="en-US" sz="4000" dirty="0" err="1" smtClean="0">
                <a:solidFill>
                  <a:srgbClr val="000000"/>
                </a:solidFill>
              </a:rPr>
              <a:t>BeautifulSoup</a:t>
            </a:r>
            <a:endParaRPr lang="en-US" sz="4000" dirty="0" smtClean="0">
              <a:solidFill>
                <a:srgbClr val="000000"/>
              </a:solidFill>
            </a:endParaRPr>
          </a:p>
          <a:p>
            <a:pPr marL="342900" indent="-342900" algn="l" rtl="0" latinLnBrk="1" hangingPunct="0">
              <a:buFont typeface="Arial"/>
              <a:buChar char="•"/>
            </a:pPr>
            <a:r>
              <a:rPr lang="en-US" sz="4000" dirty="0" smtClean="0">
                <a:solidFill>
                  <a:srgbClr val="000000"/>
                </a:solidFill>
              </a:rPr>
              <a:t>Pandas</a:t>
            </a:r>
            <a:endParaRPr lang="en-US" sz="4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307773"/>
      </p:ext>
    </p:extLst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4034640" y="555556"/>
            <a:ext cx="474851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rPr>
              <a:t>Web Scraping Tools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latin typeface="News706BT-RomanC"/>
              <a:ea typeface="News706BT-RomanC"/>
              <a:cs typeface="News706BT-RomanC"/>
              <a:sym typeface="News706BT-RomanC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51440" y="1549051"/>
            <a:ext cx="65024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l" rtl="0" latinLnBrk="1" hangingPunct="0">
              <a:buFont typeface="Arial"/>
              <a:buChar char="•"/>
            </a:pPr>
            <a:r>
              <a:rPr lang="en-US" sz="4000" dirty="0" smtClean="0">
                <a:solidFill>
                  <a:srgbClr val="000000"/>
                </a:solidFill>
              </a:rPr>
              <a:t>[DEMO]</a:t>
            </a:r>
            <a:endParaRPr lang="en-US" sz="4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187692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308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FFFFFF"/>
              </a:solidFill>
            </a:uFill>
            <a:latin typeface="News706BT-RomanC"/>
            <a:ea typeface="News706BT-RomanC"/>
            <a:cs typeface="News706BT-RomanC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308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FFFFFF"/>
              </a:solidFill>
            </a:uFill>
            <a:latin typeface="News706BT-RomanC"/>
            <a:ea typeface="News706BT-RomanC"/>
            <a:cs typeface="News706BT-RomanC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308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FFFFFF"/>
              </a:solidFill>
            </a:uFill>
            <a:latin typeface="News706BT-RomanC"/>
            <a:ea typeface="News706BT-RomanC"/>
            <a:cs typeface="News706BT-RomanC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308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FFFFFF"/>
              </a:solidFill>
            </a:uFill>
            <a:latin typeface="News706BT-RomanC"/>
            <a:ea typeface="News706BT-RomanC"/>
            <a:cs typeface="News706BT-RomanC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4968</TotalTime>
  <Words>66</Words>
  <Application>Microsoft Macintosh PowerPoint</Application>
  <PresentationFormat>Custom</PresentationFormat>
  <Paragraphs>27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Default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Student</cp:lastModifiedBy>
  <cp:revision>36</cp:revision>
  <dcterms:modified xsi:type="dcterms:W3CDTF">2016-02-22T23:38:24Z</dcterms:modified>
</cp:coreProperties>
</file>