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81" r:id="rId4"/>
    <p:sldId id="280" r:id="rId5"/>
    <p:sldId id="283" r:id="rId6"/>
    <p:sldId id="286" r:id="rId7"/>
    <p:sldId id="287" r:id="rId8"/>
    <p:sldId id="289" r:id="rId9"/>
    <p:sldId id="288" r:id="rId10"/>
    <p:sldId id="290" r:id="rId11"/>
    <p:sldId id="292" r:id="rId12"/>
    <p:sldId id="291" r:id="rId13"/>
    <p:sldId id="296" r:id="rId14"/>
    <p:sldId id="294" r:id="rId15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 snapToGrid="0" snapToObjects="1">
      <p:cViewPr varScale="1">
        <p:scale>
          <a:sx n="79" d="100"/>
          <a:sy n="79" d="100"/>
        </p:scale>
        <p:origin x="-472" y="-112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python4ds" TargetMode="External"/><Relationship Id="rId3" Type="http://schemas.openxmlformats.org/officeDocument/2006/relationships/hyperlink" Target="http://localhost:8888/notebooks/Documents/python4ds/sandbox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722" y="1014023"/>
            <a:ext cx="12001357" cy="4503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Python for </a:t>
            </a:r>
          </a:p>
          <a:p>
            <a:pPr marL="0" marR="0" indent="0" algn="ctr" defTabSz="13081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Data Science</a:t>
            </a:r>
            <a:endParaRPr kumimoji="0" lang="en-US" sz="1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70481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Notebook: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, Pandas,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Numpy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975708"/>
            <a:ext cx="10641986" cy="60119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https://github.com/scottlittle/</a:t>
            </a:r>
            <a:r>
              <a:rPr lang="en-US" dirty="0" smtClean="0">
                <a:hlinkClick r:id="rId2"/>
              </a:rPr>
              <a:t>python4ds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python4ds/</a:t>
            </a:r>
            <a:endParaRPr lang="en-US" dirty="0" smtClean="0"/>
          </a:p>
          <a:p>
            <a:pPr algn="l" rtl="0" latinLnBrk="1" hangingPunct="0"/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[IPNB: </a:t>
            </a:r>
            <a:r>
              <a:rPr lang="pt-BR" dirty="0">
                <a:hlinkClick r:id="rId3"/>
              </a:rPr>
              <a:t>http://localhost:8888/notebooks/Documents/python4ds/</a:t>
            </a:r>
            <a:r>
              <a:rPr lang="pt-BR" dirty="0" smtClean="0">
                <a:hlinkClick r:id="rId3"/>
              </a:rPr>
              <a:t>sandbox.ipynb</a:t>
            </a:r>
            <a:r>
              <a:rPr lang="pt-BR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.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"first </a:t>
            </a:r>
            <a:r>
              <a:rPr lang="en-US" dirty="0" smtClean="0"/>
              <a:t>commit”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307" y="1136129"/>
            <a:ext cx="11975990" cy="6247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aseline="30000" dirty="0" smtClean="0"/>
          </a:p>
          <a:p>
            <a:r>
              <a:rPr lang="en-US" sz="4000" baseline="30000" dirty="0" smtClean="0"/>
              <a:t>Supervised </a:t>
            </a:r>
            <a:r>
              <a:rPr lang="en-US" sz="4000" baseline="30000" dirty="0"/>
              <a:t>Learning </a:t>
            </a:r>
            <a:r>
              <a:rPr lang="en-US" sz="4000" baseline="30000" dirty="0" smtClean="0"/>
              <a:t>:  </a:t>
            </a:r>
            <a:r>
              <a:rPr lang="en-US" sz="4000" baseline="30000" dirty="0"/>
              <a:t>The label is the supervisor!</a:t>
            </a:r>
          </a:p>
          <a:p>
            <a:endParaRPr lang="en-US" sz="4000" b="1" baseline="30000" dirty="0" smtClean="0"/>
          </a:p>
          <a:p>
            <a:r>
              <a:rPr lang="en-US" sz="4000" b="1" baseline="30000" dirty="0" smtClean="0"/>
              <a:t>Supervised </a:t>
            </a:r>
            <a:r>
              <a:rPr lang="en-US" sz="4000" b="1" baseline="30000" dirty="0"/>
              <a:t>Learning</a:t>
            </a:r>
          </a:p>
          <a:p>
            <a:r>
              <a:rPr lang="en-US" sz="4000" baseline="30000" dirty="0"/>
              <a:t>–  Linear, </a:t>
            </a:r>
            <a:r>
              <a:rPr lang="en-US" sz="4000" baseline="30000" dirty="0" smtClean="0"/>
              <a:t>Logistic</a:t>
            </a:r>
            <a:r>
              <a:rPr lang="en-US" sz="4000" baseline="30000" dirty="0"/>
              <a:t>, Lasso, Ridge</a:t>
            </a:r>
          </a:p>
          <a:p>
            <a:r>
              <a:rPr lang="it-IT" sz="4000" baseline="30000" dirty="0"/>
              <a:t>–  </a:t>
            </a:r>
            <a:r>
              <a:rPr lang="it-IT" sz="4000" baseline="30000" dirty="0" err="1"/>
              <a:t>Decision</a:t>
            </a:r>
            <a:r>
              <a:rPr lang="it-IT" sz="4000" baseline="30000" dirty="0"/>
              <a:t> </a:t>
            </a:r>
            <a:r>
              <a:rPr lang="it-IT" sz="4000" baseline="30000" dirty="0" err="1"/>
              <a:t>Trees</a:t>
            </a:r>
            <a:r>
              <a:rPr lang="it-IT" sz="4000" baseline="30000" dirty="0"/>
              <a:t>, </a:t>
            </a:r>
            <a:r>
              <a:rPr lang="it-IT" sz="4000" baseline="30000" dirty="0" err="1"/>
              <a:t>Bagging</a:t>
            </a:r>
            <a:r>
              <a:rPr lang="it-IT" sz="4000" baseline="30000" dirty="0"/>
              <a:t>, Random </a:t>
            </a:r>
            <a:r>
              <a:rPr lang="it-IT" sz="4000" baseline="30000" dirty="0" err="1"/>
              <a:t>Forest</a:t>
            </a:r>
            <a:r>
              <a:rPr lang="it-IT" sz="4000" baseline="30000" dirty="0"/>
              <a:t>, </a:t>
            </a:r>
            <a:r>
              <a:rPr lang="it-IT" sz="4000" baseline="30000" dirty="0" err="1" smtClean="0"/>
              <a:t>Boosting</a:t>
            </a:r>
            <a:r>
              <a:rPr lang="it-IT" sz="4000" baseline="30000" dirty="0" smtClean="0"/>
              <a:t> </a:t>
            </a:r>
          </a:p>
          <a:p>
            <a:r>
              <a:rPr lang="it-IT" sz="4000" baseline="30000" dirty="0" smtClean="0"/>
              <a:t>–  </a:t>
            </a:r>
            <a:r>
              <a:rPr lang="it-IT" sz="4000" baseline="30000" dirty="0"/>
              <a:t>SVM</a:t>
            </a:r>
          </a:p>
          <a:p>
            <a:r>
              <a:rPr lang="en-US" sz="4000" baseline="30000" dirty="0"/>
              <a:t>–  </a:t>
            </a:r>
            <a:r>
              <a:rPr lang="en-US" sz="4000" baseline="30000" dirty="0" err="1"/>
              <a:t>kNN</a:t>
            </a:r>
            <a:endParaRPr lang="en-US" sz="4000" dirty="0"/>
          </a:p>
          <a:p>
            <a:endParaRPr lang="en-US" sz="4000" baseline="30000" dirty="0" smtClean="0"/>
          </a:p>
          <a:p>
            <a:r>
              <a:rPr lang="en-US" sz="4000" b="1" baseline="30000" dirty="0" smtClean="0"/>
              <a:t>Not </a:t>
            </a:r>
            <a:r>
              <a:rPr lang="en-US" sz="4000" b="1" baseline="30000" dirty="0"/>
              <a:t>supervised</a:t>
            </a:r>
          </a:p>
          <a:p>
            <a:r>
              <a:rPr lang="en-US" sz="4000" baseline="30000" dirty="0"/>
              <a:t>–  K-means clustering is not supervised learning, nor is</a:t>
            </a:r>
          </a:p>
          <a:p>
            <a:r>
              <a:rPr lang="en-US" sz="4000" baseline="30000" dirty="0"/>
              <a:t>hierarchical clustering</a:t>
            </a:r>
          </a:p>
          <a:p>
            <a:r>
              <a:rPr lang="en-US" sz="4000" baseline="30000" dirty="0"/>
              <a:t>–  PCA is not supervised learning</a:t>
            </a:r>
          </a:p>
          <a:p>
            <a:r>
              <a:rPr lang="en-US" sz="4000" baseline="30000" dirty="0"/>
              <a:t>⇒ </a:t>
            </a:r>
            <a:r>
              <a:rPr lang="en-US" sz="4000" baseline="30000" dirty="0" smtClean="0"/>
              <a:t>Though </a:t>
            </a:r>
            <a:r>
              <a:rPr lang="en-US" sz="4000" baseline="30000" dirty="0"/>
              <a:t>both can be used in supervised learning</a:t>
            </a:r>
            <a:r>
              <a:rPr lang="en-US" sz="4000" baseline="30000" dirty="0" smtClean="0"/>
              <a:t>!</a:t>
            </a:r>
          </a:p>
          <a:p>
            <a:endParaRPr lang="en-US" sz="40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781" y="571872"/>
            <a:ext cx="37726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Machine Learning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596838495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6" y="664835"/>
            <a:ext cx="156924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Algorithms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133" y="1418135"/>
            <a:ext cx="9468267" cy="4226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b="1" dirty="0" smtClean="0">
                <a:solidFill>
                  <a:srgbClr val="000000"/>
                </a:solidFill>
              </a:rPr>
              <a:t>Examples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lvl="8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Regression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Decision Trees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Logistic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Random Forests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K-Nearest neighbors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K-Means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Neural Networks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865712027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4464" y="4294613"/>
            <a:ext cx="7427923" cy="2198807"/>
          </a:xfrm>
          <a:custGeom>
            <a:avLst/>
            <a:gdLst>
              <a:gd name="connsiteX0" fmla="*/ 0 w 5745034"/>
              <a:gd name="connsiteY0" fmla="*/ 390056 h 2340295"/>
              <a:gd name="connsiteX1" fmla="*/ 390056 w 5745034"/>
              <a:gd name="connsiteY1" fmla="*/ 0 h 2340295"/>
              <a:gd name="connsiteX2" fmla="*/ 5354976 w 5745034"/>
              <a:gd name="connsiteY2" fmla="*/ 0 h 2340295"/>
              <a:gd name="connsiteX3" fmla="*/ 5745034 w 5745034"/>
              <a:gd name="connsiteY3" fmla="*/ 390056 h 2340295"/>
              <a:gd name="connsiteX4" fmla="*/ 5745034 w 5745034"/>
              <a:gd name="connsiteY4" fmla="*/ 1950238 h 2340295"/>
              <a:gd name="connsiteX5" fmla="*/ 5354976 w 5745034"/>
              <a:gd name="connsiteY5" fmla="*/ 2340295 h 2340295"/>
              <a:gd name="connsiteX6" fmla="*/ 390056 w 5745034"/>
              <a:gd name="connsiteY6" fmla="*/ 2340295 h 2340295"/>
              <a:gd name="connsiteX7" fmla="*/ 0 w 5745034"/>
              <a:gd name="connsiteY7" fmla="*/ 1950238 h 2340295"/>
              <a:gd name="connsiteX8" fmla="*/ 0 w 5745034"/>
              <a:gd name="connsiteY8" fmla="*/ 390056 h 2340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45034" h="2340295">
                <a:moveTo>
                  <a:pt x="0" y="390056"/>
                </a:moveTo>
                <a:cubicBezTo>
                  <a:pt x="0" y="174633"/>
                  <a:pt x="174634" y="0"/>
                  <a:pt x="390056" y="0"/>
                </a:cubicBezTo>
                <a:lnTo>
                  <a:pt x="5354976" y="0"/>
                </a:lnTo>
                <a:cubicBezTo>
                  <a:pt x="5570399" y="0"/>
                  <a:pt x="5745034" y="174633"/>
                  <a:pt x="5745034" y="390056"/>
                </a:cubicBezTo>
                <a:lnTo>
                  <a:pt x="5745034" y="1950238"/>
                </a:lnTo>
                <a:cubicBezTo>
                  <a:pt x="5745034" y="2165660"/>
                  <a:pt x="5570399" y="2340295"/>
                  <a:pt x="5354976" y="2340295"/>
                </a:cubicBezTo>
                <a:lnTo>
                  <a:pt x="390056" y="2340295"/>
                </a:lnTo>
                <a:cubicBezTo>
                  <a:pt x="174634" y="2340295"/>
                  <a:pt x="0" y="2165660"/>
                  <a:pt x="0" y="1950238"/>
                </a:cubicBezTo>
                <a:lnTo>
                  <a:pt x="0" y="39005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454006" y="5173098"/>
            <a:ext cx="463099" cy="47728"/>
          </a:xfrm>
          <a:custGeom>
            <a:avLst/>
            <a:gdLst>
              <a:gd name="connsiteX0" fmla="*/ 12700 w 358178"/>
              <a:gd name="connsiteY0" fmla="*/ 12700 h 50799"/>
              <a:gd name="connsiteX1" fmla="*/ 345478 w 358178"/>
              <a:gd name="connsiteY1" fmla="*/ 16389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8178" h="50799">
                <a:moveTo>
                  <a:pt x="12700" y="12700"/>
                </a:moveTo>
                <a:lnTo>
                  <a:pt x="345478" y="1638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879220" y="5135702"/>
            <a:ext cx="146011" cy="104132"/>
          </a:xfrm>
          <a:custGeom>
            <a:avLst/>
            <a:gdLst>
              <a:gd name="connsiteX0" fmla="*/ 112931 w 112930"/>
              <a:gd name="connsiteY0" fmla="*/ 56469 h 110833"/>
              <a:gd name="connsiteX1" fmla="*/ 17315 w 112930"/>
              <a:gd name="connsiteY1" fmla="*/ 110832 h 110833"/>
              <a:gd name="connsiteX2" fmla="*/ 17315 w 112930"/>
              <a:gd name="connsiteY2" fmla="*/ 110832 h 110833"/>
              <a:gd name="connsiteX3" fmla="*/ 0 w 112930"/>
              <a:gd name="connsiteY3" fmla="*/ 106070 h 110833"/>
              <a:gd name="connsiteX4" fmla="*/ 0 w 112930"/>
              <a:gd name="connsiteY4" fmla="*/ 106070 h 110833"/>
              <a:gd name="connsiteX5" fmla="*/ 4762 w 112930"/>
              <a:gd name="connsiteY5" fmla="*/ 88752 h 110833"/>
              <a:gd name="connsiteX6" fmla="*/ 62524 w 112930"/>
              <a:gd name="connsiteY6" fmla="*/ 55910 h 110833"/>
              <a:gd name="connsiteX7" fmla="*/ 5504 w 112930"/>
              <a:gd name="connsiteY7" fmla="*/ 21797 h 110833"/>
              <a:gd name="connsiteX8" fmla="*/ 5504 w 112930"/>
              <a:gd name="connsiteY8" fmla="*/ 21797 h 110833"/>
              <a:gd name="connsiteX9" fmla="*/ 1126 w 112930"/>
              <a:gd name="connsiteY9" fmla="*/ 4377 h 110833"/>
              <a:gd name="connsiteX10" fmla="*/ 1126 w 112930"/>
              <a:gd name="connsiteY10" fmla="*/ 4377 h 110833"/>
              <a:gd name="connsiteX11" fmla="*/ 1126 w 112930"/>
              <a:gd name="connsiteY11" fmla="*/ 4377 h 110833"/>
              <a:gd name="connsiteX12" fmla="*/ 18545 w 112930"/>
              <a:gd name="connsiteY12" fmla="*/ 0 h 110833"/>
              <a:gd name="connsiteX13" fmla="*/ 112931 w 112930"/>
              <a:gd name="connsiteY13" fmla="*/ 56469 h 110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930" h="110833">
                <a:moveTo>
                  <a:pt x="112931" y="56469"/>
                </a:moveTo>
                <a:lnTo>
                  <a:pt x="17315" y="110832"/>
                </a:lnTo>
                <a:lnTo>
                  <a:pt x="17315" y="110832"/>
                </a:lnTo>
                <a:cubicBezTo>
                  <a:pt x="11218" y="114300"/>
                  <a:pt x="3465" y="112167"/>
                  <a:pt x="0" y="106070"/>
                </a:cubicBezTo>
                <a:lnTo>
                  <a:pt x="0" y="106070"/>
                </a:lnTo>
                <a:cubicBezTo>
                  <a:pt x="-3468" y="99973"/>
                  <a:pt x="-1334" y="92218"/>
                  <a:pt x="4762" y="88752"/>
                </a:cubicBezTo>
                <a:lnTo>
                  <a:pt x="62524" y="55910"/>
                </a:lnTo>
                <a:lnTo>
                  <a:pt x="5504" y="21797"/>
                </a:lnTo>
                <a:lnTo>
                  <a:pt x="5504" y="21797"/>
                </a:lnTo>
                <a:cubicBezTo>
                  <a:pt x="-514" y="18195"/>
                  <a:pt x="-2475" y="10396"/>
                  <a:pt x="1126" y="4377"/>
                </a:cubicBezTo>
                <a:cubicBezTo>
                  <a:pt x="1126" y="4377"/>
                  <a:pt x="1126" y="4377"/>
                  <a:pt x="1126" y="4377"/>
                </a:cubicBezTo>
                <a:lnTo>
                  <a:pt x="1126" y="4377"/>
                </a:lnTo>
                <a:cubicBezTo>
                  <a:pt x="4727" y="-1640"/>
                  <a:pt x="12525" y="-3601"/>
                  <a:pt x="18545" y="0"/>
                </a:cubicBezTo>
                <a:lnTo>
                  <a:pt x="112931" y="56469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8747" y="1455727"/>
            <a:ext cx="4712598" cy="1718235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792" y="4581645"/>
            <a:ext cx="3136259" cy="11489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54157" y="787525"/>
            <a:ext cx="6202970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4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Fold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Cross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-Validation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0271" y="3051486"/>
            <a:ext cx="7527376" cy="33718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Randomly    divide    data    into    K=5    folds.        </a:t>
            </a:r>
            <a:endParaRPr lang="en-US" altLang="zh-CN" sz="24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Typically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choose    K=5    or    10.        </a:t>
            </a:r>
          </a:p>
          <a:p>
            <a:pPr>
              <a:lnSpc>
                <a:spcPts val="28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6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  <a:p>
            <a:pPr>
              <a:lnSpc>
                <a:spcPts val="3100"/>
              </a:lnSpc>
              <a:tabLst>
                <a:tab pos="419100" algn="l"/>
                <a:tab pos="8128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    model    on    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training   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 set,    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using   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 (K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-1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)    folds    </a:t>
            </a:r>
          </a:p>
          <a:p>
            <a:pPr>
              <a:lnSpc>
                <a:spcPts val="25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    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ﬁted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model    in    1.    to    predict    responses    for    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validation   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 set,    1    of    the    folds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                    Compute    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validation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-­‐set    error    </a:t>
            </a:r>
          </a:p>
          <a:p>
            <a:pPr>
              <a:lnSpc>
                <a:spcPts val="21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Quantitative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Response:        Typically    MSE        </a:t>
            </a:r>
          </a:p>
          <a:p>
            <a:pPr>
              <a:lnSpc>
                <a:spcPts val="22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Qualitative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Response:          Typically    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Misclassiﬁcation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Rate        </a:t>
            </a:r>
          </a:p>
        </p:txBody>
      </p:sp>
    </p:spTree>
    <p:extLst>
      <p:ext uri="{BB962C8B-B14F-4D97-AF65-F5344CB8AC3E}">
        <p14:creationId xmlns:p14="http://schemas.microsoft.com/office/powerpoint/2010/main" val="166596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4175" y="1803573"/>
            <a:ext cx="1050893" cy="23864"/>
          </a:xfrm>
          <a:custGeom>
            <a:avLst/>
            <a:gdLst>
              <a:gd name="connsiteX0" fmla="*/ 0 w 812800"/>
              <a:gd name="connsiteY0" fmla="*/ 12700 h 25400"/>
              <a:gd name="connsiteX1" fmla="*/ 812800 w 812800"/>
              <a:gd name="connsiteY1" fmla="*/ 1270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2800" h="25400">
                <a:moveTo>
                  <a:pt x="0" y="12700"/>
                </a:moveTo>
                <a:lnTo>
                  <a:pt x="812800" y="127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036" y="1968811"/>
            <a:ext cx="7881697" cy="4056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7196" y="2863725"/>
            <a:ext cx="7175628" cy="53694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5095" y="3961487"/>
            <a:ext cx="6797964" cy="1384134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1515" y="5858705"/>
            <a:ext cx="4302093" cy="50115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10255" y="1479591"/>
            <a:ext cx="3119838" cy="23864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16575" y="775593"/>
            <a:ext cx="8520361" cy="21185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Multiple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Linear    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Regression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                <a:tab pos="1143000" algn="l"/>
              </a:tabLst>
            </a:pPr>
            <a:r>
              <a:rPr lang="en-US" altLang="zh-CN" dirty="0" smtClean="0"/>
              <a:t>Model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0" algn="l"/>
              </a:tabLst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Fitted   </a:t>
            </a: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Value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2994" y="3603521"/>
            <a:ext cx="396427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Residual    Sum    of    Squares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2255" y="5405282"/>
            <a:ext cx="3361347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Coeﬃcient    </a:t>
            </a:r>
            <a:r>
              <a:rPr lang="en-US" altLang="zh-CN" sz="2400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Estimmates</a:t>
            </a: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758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231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Physics and Astronomy</a:t>
            </a:r>
            <a:endParaRPr sz="2500" dirty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</a:t>
            </a:r>
            <a:r>
              <a:rPr lang="en-US" sz="2500" dirty="0" err="1" smtClean="0">
                <a:uFill>
                  <a:solidFill/>
                </a:uFill>
              </a:rPr>
              <a:t>Matlab</a:t>
            </a:r>
            <a:r>
              <a:rPr lang="en-US" sz="2500" dirty="0" smtClean="0">
                <a:uFill>
                  <a:solidFill/>
                </a:uFill>
              </a:rPr>
              <a:t> and </a:t>
            </a:r>
            <a:r>
              <a:rPr lang="en-US" sz="2500" dirty="0" err="1" smtClean="0">
                <a:uFill>
                  <a:solidFill/>
                </a:uFill>
              </a:rPr>
              <a:t>Mathematica</a:t>
            </a:r>
            <a:r>
              <a:rPr lang="en-US" sz="2500" dirty="0" smtClean="0">
                <a:uFill>
                  <a:solidFill/>
                </a:uFill>
              </a:rPr>
              <a:t> in research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Turn to your neighbor on your left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Impersonate your Halloween costume</a:t>
            </a:r>
            <a:endParaRPr lang="en-US" sz="2500" dirty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Now tell them who you really are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And what you’re doing here</a:t>
            </a: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47163"/>
            <a:ext cx="28552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496" y="1500464"/>
            <a:ext cx="12900968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Ice-breaker: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Halloween themed activities while students introduce themselves to each other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rgbClr val="000000"/>
                </a:solidFill>
              </a:rPr>
              <a:t>Specific</a:t>
            </a:r>
            <a:r>
              <a:rPr lang="en-US" dirty="0" smtClean="0">
                <a:solidFill>
                  <a:srgbClr val="000000"/>
                </a:solidFill>
              </a:rPr>
              <a:t> group activities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Kaggle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Worksheets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IPNBs/screenshots from it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Define terms, especially @ beginning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Have jokes and cartoons!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Multiple choice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Jackbox.tv</a:t>
            </a:r>
            <a:r>
              <a:rPr lang="en-US" dirty="0" smtClean="0">
                <a:solidFill>
                  <a:srgbClr val="000000"/>
                </a:solidFill>
              </a:rPr>
              <a:t> style questions?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Jupyterhub</a:t>
            </a:r>
            <a:r>
              <a:rPr lang="en-US" dirty="0" smtClean="0">
                <a:solidFill>
                  <a:srgbClr val="000000"/>
                </a:solidFill>
              </a:rPr>
              <a:t> login?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Big section introducing </a:t>
            </a:r>
            <a:r>
              <a:rPr lang="en-US" dirty="0" err="1" smtClean="0">
                <a:solidFill>
                  <a:srgbClr val="000000"/>
                </a:solidFill>
              </a:rPr>
              <a:t>Ipython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err="1" smtClean="0">
                <a:solidFill>
                  <a:srgbClr val="000000"/>
                </a:solidFill>
              </a:rPr>
              <a:t>Jupyter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Flask app and making a predictor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Gamify</a:t>
            </a:r>
            <a:r>
              <a:rPr lang="en-US" dirty="0" smtClean="0">
                <a:solidFill>
                  <a:srgbClr val="000000"/>
                </a:solidFill>
              </a:rPr>
              <a:t> with trick or treat candy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Make into a world’s shortest </a:t>
            </a:r>
            <a:r>
              <a:rPr lang="en-US" dirty="0" err="1" smtClean="0">
                <a:solidFill>
                  <a:srgbClr val="000000"/>
                </a:solidFill>
              </a:rPr>
              <a:t>hackathon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56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475410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KAGGLE COMPETITION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Turn to your neighbor on your left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Impersonate your Halloween costume</a:t>
            </a:r>
            <a:endParaRPr lang="en-US" sz="2500" dirty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Now tell them who you really are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And what you’re doing here</a:t>
            </a:r>
          </a:p>
        </p:txBody>
      </p:sp>
    </p:spTree>
    <p:extLst>
      <p:ext uri="{BB962C8B-B14F-4D97-AF65-F5344CB8AC3E}">
        <p14:creationId xmlns:p14="http://schemas.microsoft.com/office/powerpoint/2010/main" val="29891294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536</Words>
  <Application>Microsoft Macintosh PowerPoint</Application>
  <PresentationFormat>Custom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25</cp:revision>
  <dcterms:modified xsi:type="dcterms:W3CDTF">2015-10-31T04:57:17Z</dcterms:modified>
</cp:coreProperties>
</file>