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79300" cy="9134475" type="ledger"/>
  <p:notesSz cx="6858000" cy="9144000"/>
  <p:defaultTextStyle>
    <a:defPPr>
      <a:defRPr lang="en-US"/>
    </a:defPPr>
    <a:lvl1pPr marL="0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60894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58"/>
  </p:normalViewPr>
  <p:slideViewPr>
    <p:cSldViewPr snapToGrid="0" snapToObjects="1">
      <p:cViewPr varScale="1">
        <p:scale>
          <a:sx n="148" d="100"/>
          <a:sy n="148" d="100"/>
        </p:scale>
        <p:origin x="2040" y="208"/>
      </p:cViewPr>
      <p:guideLst>
        <p:guide orient="horz" pos="2877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2837608"/>
            <a:ext cx="10352405" cy="1957992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8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60637" y="486327"/>
            <a:ext cx="3649561" cy="10382007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1954" y="486327"/>
            <a:ext cx="10745695" cy="10382007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4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1" y="5869747"/>
            <a:ext cx="10352405" cy="181420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1" y="3871581"/>
            <a:ext cx="10352405" cy="199816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0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953" y="2839723"/>
            <a:ext cx="7197628" cy="80286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2570" y="2839723"/>
            <a:ext cx="7197628" cy="80286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5" y="365802"/>
            <a:ext cx="10961370" cy="1522413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044685"/>
            <a:ext cx="5381306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896813"/>
            <a:ext cx="5381306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6" y="2044685"/>
            <a:ext cx="5383420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6" y="2896813"/>
            <a:ext cx="5383420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5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9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6" y="363687"/>
            <a:ext cx="4006906" cy="15477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363688"/>
            <a:ext cx="6808567" cy="779602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6" y="1911474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9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6394132"/>
            <a:ext cx="7307580" cy="75486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816182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7148996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5A63-4AE4-5E48-A4CF-25ABE1DAF9EA}" type="datetimeFigureOut">
              <a:t>3/29/18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4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365802"/>
            <a:ext cx="10961370" cy="152241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2131378"/>
            <a:ext cx="10961370" cy="6028331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65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5A63-4AE4-5E48-A4CF-25ABE1DAF9EA}" type="datetimeFigureOut">
              <a:t>3/29/18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8466306"/>
            <a:ext cx="3856778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498" y="8466306"/>
            <a:ext cx="2841837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C44E-F547-F24C-AD08-297D1B43F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894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608945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608945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6089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608945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608945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60894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60894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>
            <a:spLocks noChangeArrowheads="1"/>
          </p:cNvSpPr>
          <p:nvPr/>
        </p:nvSpPr>
        <p:spPr bwMode="auto">
          <a:xfrm>
            <a:off x="4327525" y="1724734"/>
            <a:ext cx="7189116" cy="503608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1" name="AutoShape 6"/>
          <p:cNvSpPr>
            <a:spLocks noChangeArrowheads="1"/>
          </p:cNvSpPr>
          <p:nvPr/>
        </p:nvSpPr>
        <p:spPr bwMode="auto">
          <a:xfrm flipH="1">
            <a:off x="3989213" y="5053734"/>
            <a:ext cx="943335" cy="352425"/>
          </a:xfrm>
          <a:prstGeom prst="notchedRightArrow">
            <a:avLst>
              <a:gd name="adj1" fmla="val 49204"/>
              <a:gd name="adj2" fmla="val 6524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58" name="Text Box 197"/>
          <p:cNvSpPr txBox="1">
            <a:spLocks noChangeArrowheads="1"/>
          </p:cNvSpPr>
          <p:nvPr/>
        </p:nvSpPr>
        <p:spPr bwMode="auto">
          <a:xfrm>
            <a:off x="3212466" y="1301114"/>
            <a:ext cx="5765453" cy="28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rgbClr val="002060"/>
                </a:solidFill>
                <a:cs typeface="+mn-cs"/>
              </a:rPr>
              <a:t>OurAppName</a:t>
            </a:r>
            <a:r>
              <a:rPr lang="en-US" sz="1200" b="1" dirty="0">
                <a:solidFill>
                  <a:srgbClr val="800000"/>
                </a:solidFill>
                <a:cs typeface="+mn-cs"/>
              </a:rPr>
              <a:t> Cloud Software Application </a:t>
            </a:r>
            <a:r>
              <a:rPr lang="en-US" sz="1200" b="1" dirty="0">
                <a:solidFill>
                  <a:srgbClr val="008000"/>
                </a:solidFill>
              </a:rPr>
              <a:t>Java EE </a:t>
            </a:r>
            <a:r>
              <a:rPr lang="en-US" sz="1200" b="1" dirty="0">
                <a:solidFill>
                  <a:srgbClr val="008000"/>
                </a:solidFill>
                <a:cs typeface="+mn-cs"/>
              </a:rPr>
              <a:t>Client-Server Architecture</a:t>
            </a:r>
            <a:endParaRPr lang="en-US" sz="1200" b="1" dirty="0">
              <a:solidFill>
                <a:srgbClr val="800000"/>
              </a:solidFill>
              <a:cs typeface="+mn-cs"/>
            </a:endParaRPr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9807980" y="1943809"/>
            <a:ext cx="1613776" cy="4283609"/>
          </a:xfrm>
          <a:prstGeom prst="rect">
            <a:avLst/>
          </a:prstGeom>
          <a:solidFill>
            <a:srgbClr val="FFEFD5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square" lIns="96661" tIns="48331" rIns="96661" bIns="48331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2" name="AutoShape 7"/>
          <p:cNvSpPr>
            <a:spLocks noChangeArrowheads="1"/>
          </p:cNvSpPr>
          <p:nvPr/>
        </p:nvSpPr>
        <p:spPr bwMode="auto">
          <a:xfrm>
            <a:off x="4025958" y="2443872"/>
            <a:ext cx="933392" cy="371475"/>
          </a:xfrm>
          <a:prstGeom prst="notchedRightArrow">
            <a:avLst>
              <a:gd name="adj1" fmla="val 49204"/>
              <a:gd name="adj2" fmla="val 619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3" name="Rectangle 162"/>
          <p:cNvSpPr>
            <a:spLocks noChangeArrowheads="1"/>
          </p:cNvSpPr>
          <p:nvPr/>
        </p:nvSpPr>
        <p:spPr bwMode="auto">
          <a:xfrm>
            <a:off x="3776488" y="1723146"/>
            <a:ext cx="212725" cy="5037671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4" name="Text Box 12"/>
          <p:cNvSpPr txBox="1">
            <a:spLocks noChangeArrowheads="1"/>
          </p:cNvSpPr>
          <p:nvPr/>
        </p:nvSpPr>
        <p:spPr bwMode="auto">
          <a:xfrm rot="16200000">
            <a:off x="3055091" y="4076501"/>
            <a:ext cx="165417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Network / Cloud</a:t>
            </a:r>
          </a:p>
        </p:txBody>
      </p:sp>
      <p:sp>
        <p:nvSpPr>
          <p:cNvPr id="165" name="Rectangle 164"/>
          <p:cNvSpPr>
            <a:spLocks noChangeArrowheads="1"/>
          </p:cNvSpPr>
          <p:nvPr/>
        </p:nvSpPr>
        <p:spPr bwMode="auto">
          <a:xfrm>
            <a:off x="4991100" y="1815222"/>
            <a:ext cx="4742964" cy="441219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7" name="Text Box 23"/>
          <p:cNvSpPr txBox="1">
            <a:spLocks noChangeArrowheads="1"/>
          </p:cNvSpPr>
          <p:nvPr/>
        </p:nvSpPr>
        <p:spPr bwMode="auto">
          <a:xfrm>
            <a:off x="4983749" y="6275184"/>
            <a:ext cx="47466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solidFill>
                  <a:srgbClr val="800000"/>
                </a:solidFill>
                <a:cs typeface="+mn-cs"/>
              </a:rPr>
              <a:t>Java EE 7 Application Server GlassFish</a:t>
            </a:r>
          </a:p>
        </p:txBody>
      </p:sp>
      <p:sp>
        <p:nvSpPr>
          <p:cNvPr id="168" name="Line 25"/>
          <p:cNvSpPr>
            <a:spLocks noChangeShapeType="1"/>
          </p:cNvSpPr>
          <p:nvPr/>
        </p:nvSpPr>
        <p:spPr bwMode="auto">
          <a:xfrm>
            <a:off x="3508200" y="2637819"/>
            <a:ext cx="2508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69" name="Line 26"/>
          <p:cNvSpPr>
            <a:spLocks noChangeShapeType="1"/>
          </p:cNvSpPr>
          <p:nvPr/>
        </p:nvSpPr>
        <p:spPr bwMode="auto">
          <a:xfrm>
            <a:off x="3508200" y="4149350"/>
            <a:ext cx="2508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0" name="Line 27"/>
          <p:cNvSpPr>
            <a:spLocks noChangeShapeType="1"/>
          </p:cNvSpPr>
          <p:nvPr/>
        </p:nvSpPr>
        <p:spPr bwMode="auto">
          <a:xfrm>
            <a:off x="3508200" y="5914150"/>
            <a:ext cx="2508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4405313" y="1815222"/>
            <a:ext cx="214312" cy="441219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2" name="Text Box 29"/>
          <p:cNvSpPr txBox="1">
            <a:spLocks noChangeArrowheads="1"/>
          </p:cNvSpPr>
          <p:nvPr/>
        </p:nvSpPr>
        <p:spPr bwMode="auto">
          <a:xfrm rot="16200000">
            <a:off x="3943924" y="3893487"/>
            <a:ext cx="1141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HTTP Server</a:t>
            </a:r>
          </a:p>
        </p:txBody>
      </p:sp>
      <p:sp>
        <p:nvSpPr>
          <p:cNvPr id="173" name="Text Box 53"/>
          <p:cNvSpPr txBox="1">
            <a:spLocks noChangeArrowheads="1"/>
          </p:cNvSpPr>
          <p:nvPr/>
        </p:nvSpPr>
        <p:spPr bwMode="auto">
          <a:xfrm>
            <a:off x="9909581" y="2637819"/>
            <a:ext cx="14354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800000"/>
                </a:solidFill>
                <a:cs typeface="+mn-cs"/>
              </a:rPr>
              <a:t>MySQL RDBMS</a:t>
            </a:r>
          </a:p>
        </p:txBody>
      </p:sp>
      <p:sp>
        <p:nvSpPr>
          <p:cNvPr id="174" name="Rectangle 173"/>
          <p:cNvSpPr>
            <a:spLocks noChangeArrowheads="1"/>
          </p:cNvSpPr>
          <p:nvPr/>
        </p:nvSpPr>
        <p:spPr bwMode="auto">
          <a:xfrm>
            <a:off x="4379913" y="2543885"/>
            <a:ext cx="58737" cy="1714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4584700" y="2545472"/>
            <a:ext cx="71438" cy="1698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8" name="Text Box 8"/>
          <p:cNvSpPr txBox="1">
            <a:spLocks noChangeArrowheads="1"/>
          </p:cNvSpPr>
          <p:nvPr/>
        </p:nvSpPr>
        <p:spPr bwMode="auto">
          <a:xfrm>
            <a:off x="4046950" y="2494672"/>
            <a:ext cx="86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Request</a:t>
            </a: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7148087" y="1943809"/>
            <a:ext cx="2335006" cy="3970341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6661" tIns="48331" rIns="96661" bIns="48331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7207353" y="2401010"/>
            <a:ext cx="2211333" cy="3149074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6661" tIns="48331" rIns="96661" bIns="48331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83" name="Group 182"/>
          <p:cNvGrpSpPr>
            <a:grpSpLocks/>
          </p:cNvGrpSpPr>
          <p:nvPr/>
        </p:nvGrpSpPr>
        <p:grpSpPr bwMode="auto">
          <a:xfrm>
            <a:off x="8017405" y="5580140"/>
            <a:ext cx="254000" cy="244475"/>
            <a:chOff x="6770688" y="3517900"/>
            <a:chExt cx="254000" cy="244475"/>
          </a:xfrm>
        </p:grpSpPr>
        <p:sp>
          <p:nvSpPr>
            <p:cNvPr id="232" name="Oval 231"/>
            <p:cNvSpPr>
              <a:spLocks noChangeAspect="1" noChangeArrowheads="1"/>
            </p:cNvSpPr>
            <p:nvPr/>
          </p:nvSpPr>
          <p:spPr bwMode="auto">
            <a:xfrm>
              <a:off x="6799263" y="3546475"/>
              <a:ext cx="206375" cy="2047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3" name="Text Box 40"/>
            <p:cNvSpPr txBox="1">
              <a:spLocks noChangeAspect="1" noChangeArrowheads="1"/>
            </p:cNvSpPr>
            <p:nvPr/>
          </p:nvSpPr>
          <p:spPr bwMode="auto">
            <a:xfrm>
              <a:off x="6770688" y="3517900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  <p:sp>
        <p:nvSpPr>
          <p:cNvPr id="184" name="Text Box 141"/>
          <p:cNvSpPr txBox="1">
            <a:spLocks noChangeArrowheads="1"/>
          </p:cNvSpPr>
          <p:nvPr/>
        </p:nvSpPr>
        <p:spPr bwMode="auto">
          <a:xfrm>
            <a:off x="7165019" y="2640047"/>
            <a:ext cx="2185478" cy="2713707"/>
          </a:xfrm>
          <a:prstGeom prst="rect">
            <a:avLst/>
          </a:prstGeom>
          <a:solidFill>
            <a:srgbClr val="99CC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6661" tIns="48331" rIns="96661" bIns="48331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rgbClr val="800000"/>
                </a:solidFill>
                <a:cs typeface="+mn-cs"/>
              </a:rPr>
              <a:t>Entity Beans for: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dirty="0">
                <a:cs typeface="+mn-cs"/>
              </a:rPr>
              <a:t>User, UserFile, and UserPhoto</a:t>
            </a:r>
          </a:p>
          <a:p>
            <a:pPr algn="l">
              <a:defRPr/>
            </a:pPr>
            <a:br>
              <a:rPr lang="en-US" dirty="0">
                <a:cs typeface="+mn-cs"/>
              </a:rPr>
            </a:br>
            <a:r>
              <a:rPr lang="en-US" dirty="0">
                <a:solidFill>
                  <a:srgbClr val="800000"/>
                </a:solidFill>
                <a:cs typeface="+mn-cs"/>
              </a:rPr>
              <a:t>CDI-managed Beans for: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dirty="0">
                <a:cs typeface="+mn-cs"/>
              </a:rPr>
              <a:t>PhotoCamView, UserFileController, Account, Constants, FileDownload, FileUpload, Login, PhotoFile, and PasswordReset</a:t>
            </a:r>
          </a:p>
          <a:p>
            <a:pPr algn="l">
              <a:defRPr/>
            </a:pPr>
            <a:br>
              <a:rPr lang="en-US" dirty="0">
                <a:cs typeface="+mn-cs"/>
              </a:rPr>
            </a:br>
            <a:r>
              <a:rPr lang="en-US" dirty="0">
                <a:solidFill>
                  <a:srgbClr val="800000"/>
                </a:solidFill>
                <a:cs typeface="+mn-cs"/>
              </a:rPr>
              <a:t>Facade Beans for: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dirty="0">
                <a:cs typeface="+mn-cs"/>
              </a:rPr>
              <a:t>Abstract, </a:t>
            </a:r>
            <a:r>
              <a:rPr lang="en-US" dirty="0"/>
              <a:t>User, UserFile,</a:t>
            </a:r>
            <a:br>
              <a:rPr lang="en-US" dirty="0"/>
            </a:br>
            <a:r>
              <a:rPr lang="en-US" dirty="0"/>
              <a:t>and UserPhoto</a:t>
            </a:r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r>
              <a:rPr lang="en-US" dirty="0">
                <a:solidFill>
                  <a:srgbClr val="800000"/>
                </a:solidFill>
              </a:rPr>
              <a:t>Validator Beans for: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dirty="0"/>
              <a:t>Email, Password, Username,</a:t>
            </a:r>
            <a:br>
              <a:rPr lang="en-US" dirty="0"/>
            </a:br>
            <a:r>
              <a:rPr lang="en-US" dirty="0"/>
              <a:t>and Zip Code</a:t>
            </a:r>
          </a:p>
        </p:txBody>
      </p:sp>
      <p:sp>
        <p:nvSpPr>
          <p:cNvPr id="185" name="Text Box 144"/>
          <p:cNvSpPr txBox="1">
            <a:spLocks noChangeArrowheads="1"/>
          </p:cNvSpPr>
          <p:nvPr/>
        </p:nvSpPr>
        <p:spPr bwMode="auto">
          <a:xfrm>
            <a:off x="7648039" y="5915788"/>
            <a:ext cx="102235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8000"/>
                </a:solidFill>
                <a:cs typeface="+mn-cs"/>
              </a:rPr>
              <a:t>EJB Container</a:t>
            </a:r>
          </a:p>
        </p:txBody>
      </p:sp>
      <p:sp>
        <p:nvSpPr>
          <p:cNvPr id="186" name="AutoShape 150"/>
          <p:cNvSpPr>
            <a:spLocks noChangeArrowheads="1"/>
          </p:cNvSpPr>
          <p:nvPr/>
        </p:nvSpPr>
        <p:spPr bwMode="auto">
          <a:xfrm>
            <a:off x="6841067" y="3740860"/>
            <a:ext cx="290087" cy="115891"/>
          </a:xfrm>
          <a:prstGeom prst="leftRightArrow">
            <a:avLst>
              <a:gd name="adj1" fmla="val 50000"/>
              <a:gd name="adj2" fmla="val 7261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7" name="Text Box 153"/>
          <p:cNvSpPr txBox="1">
            <a:spLocks noChangeArrowheads="1"/>
          </p:cNvSpPr>
          <p:nvPr/>
        </p:nvSpPr>
        <p:spPr bwMode="auto">
          <a:xfrm>
            <a:off x="5427663" y="5915788"/>
            <a:ext cx="104933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661" tIns="48331" rIns="96661" bIns="48331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8000"/>
                </a:solidFill>
                <a:cs typeface="+mn-cs"/>
              </a:rPr>
              <a:t>Web Container</a:t>
            </a:r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5081588" y="1943809"/>
            <a:ext cx="1736299" cy="3995741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6661" tIns="48331" rIns="96661" bIns="48331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" name="Text Box 145"/>
          <p:cNvSpPr txBox="1">
            <a:spLocks noChangeArrowheads="1"/>
          </p:cNvSpPr>
          <p:nvPr/>
        </p:nvSpPr>
        <p:spPr bwMode="auto">
          <a:xfrm>
            <a:off x="5130800" y="2993677"/>
            <a:ext cx="1636713" cy="1773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" rIns="45720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  <a:p>
            <a:pPr marL="115888" indent="-115888" algn="l">
              <a:buFont typeface="Arial"/>
              <a:buChar char="•"/>
              <a:defRPr/>
            </a:pPr>
            <a:r>
              <a:rPr lang="en-US" dirty="0"/>
              <a:t>JavaServer Faces (JSF)</a:t>
            </a:r>
          </a:p>
          <a:p>
            <a:pPr marL="115888" indent="-115888" algn="l">
              <a:buFont typeface="Arial"/>
              <a:buChar char="•"/>
              <a:defRPr/>
            </a:pPr>
            <a:r>
              <a:rPr lang="en-US" dirty="0"/>
              <a:t>Expression Language</a:t>
            </a:r>
          </a:p>
          <a:p>
            <a:pPr marL="115888" indent="-115888" algn="l">
              <a:buFont typeface="Arial"/>
              <a:buChar char="•"/>
              <a:defRPr/>
            </a:pPr>
            <a:r>
              <a:rPr lang="en-US" dirty="0"/>
              <a:t>Contexts &amp; Dependency Injection (CDI)</a:t>
            </a:r>
          </a:p>
          <a:p>
            <a:pPr marL="115888" indent="-115888" algn="l">
              <a:buFont typeface="Arial"/>
              <a:buChar char="•"/>
              <a:defRPr/>
            </a:pPr>
            <a:r>
              <a:rPr lang="en-US" dirty="0"/>
              <a:t>Client Tier Presentation Preparation</a:t>
            </a:r>
          </a:p>
        </p:txBody>
      </p:sp>
      <p:grpSp>
        <p:nvGrpSpPr>
          <p:cNvPr id="190" name="Group 189"/>
          <p:cNvGrpSpPr>
            <a:grpSpLocks/>
          </p:cNvGrpSpPr>
          <p:nvPr/>
        </p:nvGrpSpPr>
        <p:grpSpPr bwMode="auto">
          <a:xfrm>
            <a:off x="5822950" y="5580140"/>
            <a:ext cx="254000" cy="244475"/>
            <a:chOff x="4483100" y="3560763"/>
            <a:chExt cx="254000" cy="244475"/>
          </a:xfrm>
        </p:grpSpPr>
        <p:sp>
          <p:nvSpPr>
            <p:cNvPr id="230" name="Oval 229"/>
            <p:cNvSpPr>
              <a:spLocks noChangeAspect="1" noChangeArrowheads="1"/>
            </p:cNvSpPr>
            <p:nvPr/>
          </p:nvSpPr>
          <p:spPr bwMode="auto">
            <a:xfrm>
              <a:off x="4502150" y="3589338"/>
              <a:ext cx="206375" cy="20478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1" name="Text Box 187"/>
            <p:cNvSpPr txBox="1">
              <a:spLocks noChangeAspect="1" noChangeArrowheads="1"/>
            </p:cNvSpPr>
            <p:nvPr/>
          </p:nvSpPr>
          <p:spPr bwMode="auto">
            <a:xfrm>
              <a:off x="4483100" y="3560763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dirty="0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</p:grpSp>
      <p:grpSp>
        <p:nvGrpSpPr>
          <p:cNvPr id="191" name="Group 190"/>
          <p:cNvGrpSpPr>
            <a:grpSpLocks/>
          </p:cNvGrpSpPr>
          <p:nvPr/>
        </p:nvGrpSpPr>
        <p:grpSpPr bwMode="auto">
          <a:xfrm>
            <a:off x="9636500" y="4336429"/>
            <a:ext cx="261937" cy="246062"/>
            <a:chOff x="8037513" y="2778125"/>
            <a:chExt cx="261610" cy="246221"/>
          </a:xfrm>
        </p:grpSpPr>
        <p:sp>
          <p:nvSpPr>
            <p:cNvPr id="228" name="Oval 227"/>
            <p:cNvSpPr>
              <a:spLocks noChangeAspect="1" noChangeArrowheads="1"/>
            </p:cNvSpPr>
            <p:nvPr/>
          </p:nvSpPr>
          <p:spPr bwMode="auto">
            <a:xfrm>
              <a:off x="8066052" y="2805129"/>
              <a:ext cx="206117" cy="20809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9" name="Text Box 193"/>
            <p:cNvSpPr txBox="1">
              <a:spLocks noChangeAspect="1" noChangeArrowheads="1"/>
            </p:cNvSpPr>
            <p:nvPr/>
          </p:nvSpPr>
          <p:spPr bwMode="auto">
            <a:xfrm>
              <a:off x="8037513" y="2778125"/>
              <a:ext cx="26161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</p:grpSp>
      <p:grpSp>
        <p:nvGrpSpPr>
          <p:cNvPr id="192" name="Group 191"/>
          <p:cNvGrpSpPr>
            <a:grpSpLocks/>
          </p:cNvGrpSpPr>
          <p:nvPr/>
        </p:nvGrpSpPr>
        <p:grpSpPr bwMode="auto">
          <a:xfrm>
            <a:off x="10597192" y="5579346"/>
            <a:ext cx="255587" cy="246062"/>
            <a:chOff x="8532813" y="3051175"/>
            <a:chExt cx="255987" cy="246221"/>
          </a:xfrm>
        </p:grpSpPr>
        <p:sp>
          <p:nvSpPr>
            <p:cNvPr id="226" name="Oval 225"/>
            <p:cNvSpPr>
              <a:spLocks noChangeAspect="1" noChangeArrowheads="1"/>
            </p:cNvSpPr>
            <p:nvPr/>
          </p:nvSpPr>
          <p:spPr bwMode="auto">
            <a:xfrm>
              <a:off x="8561433" y="3078179"/>
              <a:ext cx="206698" cy="20650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7" name="Text Box 196"/>
            <p:cNvSpPr txBox="1">
              <a:spLocks noChangeAspect="1" noChangeArrowheads="1"/>
            </p:cNvSpPr>
            <p:nvPr/>
          </p:nvSpPr>
          <p:spPr bwMode="auto">
            <a:xfrm>
              <a:off x="8532813" y="3051175"/>
              <a:ext cx="255987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dirty="0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</p:grpSp>
      <p:sp>
        <p:nvSpPr>
          <p:cNvPr id="194" name="Text Box 33"/>
          <p:cNvSpPr txBox="1">
            <a:spLocks noChangeArrowheads="1"/>
          </p:cNvSpPr>
          <p:nvPr/>
        </p:nvSpPr>
        <p:spPr bwMode="auto">
          <a:xfrm>
            <a:off x="5168900" y="1991435"/>
            <a:ext cx="1568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+mn-cs"/>
              </a:rPr>
              <a:t>Web Tier</a:t>
            </a:r>
            <a:br>
              <a:rPr lang="en-US" dirty="0">
                <a:solidFill>
                  <a:srgbClr val="0000FF"/>
                </a:solidFill>
                <a:cs typeface="+mn-cs"/>
              </a:rPr>
            </a:br>
            <a:r>
              <a:rPr lang="en-US" dirty="0">
                <a:cs typeface="+mn-cs"/>
              </a:rPr>
              <a:t>Java EE Technologies</a:t>
            </a:r>
          </a:p>
        </p:txBody>
      </p:sp>
      <p:sp>
        <p:nvSpPr>
          <p:cNvPr id="195" name="Text Box 33"/>
          <p:cNvSpPr txBox="1">
            <a:spLocks noChangeArrowheads="1"/>
          </p:cNvSpPr>
          <p:nvPr/>
        </p:nvSpPr>
        <p:spPr bwMode="auto">
          <a:xfrm>
            <a:off x="7523190" y="1965863"/>
            <a:ext cx="1568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+mn-cs"/>
              </a:rPr>
              <a:t>Business Tier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Java EE Technologies</a:t>
            </a:r>
          </a:p>
        </p:txBody>
      </p:sp>
      <p:pic>
        <p:nvPicPr>
          <p:cNvPr id="196" name="Picture 195" descr="Database-symbol-vect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66" y="3704039"/>
            <a:ext cx="929402" cy="102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" name="AutoShape 150"/>
          <p:cNvSpPr>
            <a:spLocks noChangeArrowheads="1"/>
          </p:cNvSpPr>
          <p:nvPr/>
        </p:nvSpPr>
        <p:spPr bwMode="auto">
          <a:xfrm>
            <a:off x="9528581" y="4144584"/>
            <a:ext cx="484188" cy="133350"/>
          </a:xfrm>
          <a:prstGeom prst="leftRightArrow">
            <a:avLst>
              <a:gd name="adj1" fmla="val 50000"/>
              <a:gd name="adj2" fmla="val 7261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8" name="Text Box 33"/>
          <p:cNvSpPr txBox="1">
            <a:spLocks noChangeArrowheads="1"/>
          </p:cNvSpPr>
          <p:nvPr/>
        </p:nvSpPr>
        <p:spPr bwMode="auto">
          <a:xfrm>
            <a:off x="9873069" y="2013660"/>
            <a:ext cx="14719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+mn-cs"/>
              </a:rPr>
              <a:t>Data Source Tier</a:t>
            </a:r>
          </a:p>
        </p:txBody>
      </p:sp>
      <p:sp>
        <p:nvSpPr>
          <p:cNvPr id="203" name="Text Box 17"/>
          <p:cNvSpPr txBox="1">
            <a:spLocks noChangeArrowheads="1"/>
          </p:cNvSpPr>
          <p:nvPr/>
        </p:nvSpPr>
        <p:spPr bwMode="auto">
          <a:xfrm>
            <a:off x="949212" y="1935030"/>
            <a:ext cx="6048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User 1</a:t>
            </a:r>
          </a:p>
        </p:txBody>
      </p:sp>
      <p:sp>
        <p:nvSpPr>
          <p:cNvPr id="204" name="Text Box 43"/>
          <p:cNvSpPr txBox="1">
            <a:spLocks noChangeArrowheads="1"/>
          </p:cNvSpPr>
          <p:nvPr/>
        </p:nvSpPr>
        <p:spPr bwMode="auto">
          <a:xfrm>
            <a:off x="950005" y="2826676"/>
            <a:ext cx="603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User 2</a:t>
            </a:r>
          </a:p>
        </p:txBody>
      </p:sp>
      <p:sp>
        <p:nvSpPr>
          <p:cNvPr id="205" name="Text Box 46"/>
          <p:cNvSpPr txBox="1">
            <a:spLocks noChangeArrowheads="1"/>
          </p:cNvSpPr>
          <p:nvPr/>
        </p:nvSpPr>
        <p:spPr bwMode="auto">
          <a:xfrm>
            <a:off x="953974" y="5563657"/>
            <a:ext cx="5953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User N</a:t>
            </a:r>
          </a:p>
        </p:txBody>
      </p:sp>
      <p:grpSp>
        <p:nvGrpSpPr>
          <p:cNvPr id="206" name="Group 205"/>
          <p:cNvGrpSpPr>
            <a:grpSpLocks/>
          </p:cNvGrpSpPr>
          <p:nvPr/>
        </p:nvGrpSpPr>
        <p:grpSpPr bwMode="auto">
          <a:xfrm>
            <a:off x="1232458" y="5003927"/>
            <a:ext cx="28575" cy="177801"/>
            <a:chOff x="618" y="1953"/>
            <a:chExt cx="17" cy="98"/>
          </a:xfrm>
        </p:grpSpPr>
        <p:sp>
          <p:nvSpPr>
            <p:cNvPr id="221" name="Oval 220"/>
            <p:cNvSpPr>
              <a:spLocks noChangeAspect="1" noChangeArrowheads="1"/>
            </p:cNvSpPr>
            <p:nvPr/>
          </p:nvSpPr>
          <p:spPr bwMode="auto">
            <a:xfrm>
              <a:off x="618" y="1953"/>
              <a:ext cx="17" cy="1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2" name="Oval 221"/>
            <p:cNvSpPr>
              <a:spLocks noChangeAspect="1" noChangeArrowheads="1"/>
            </p:cNvSpPr>
            <p:nvPr/>
          </p:nvSpPr>
          <p:spPr bwMode="auto">
            <a:xfrm>
              <a:off x="618" y="1993"/>
              <a:ext cx="17" cy="1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3" name="Oval 222"/>
            <p:cNvSpPr>
              <a:spLocks noChangeAspect="1" noChangeArrowheads="1"/>
            </p:cNvSpPr>
            <p:nvPr/>
          </p:nvSpPr>
          <p:spPr bwMode="auto">
            <a:xfrm>
              <a:off x="618" y="2034"/>
              <a:ext cx="17" cy="1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pic>
        <p:nvPicPr>
          <p:cNvPr id="207" name="Picture 206" descr="MCj0431632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28" y="3020799"/>
            <a:ext cx="5461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Picture 207" descr="MCj0431564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22" y="2167648"/>
            <a:ext cx="54451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5" y="5843517"/>
            <a:ext cx="2809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Text Box 43"/>
          <p:cNvSpPr txBox="1">
            <a:spLocks noChangeArrowheads="1"/>
          </p:cNvSpPr>
          <p:nvPr/>
        </p:nvSpPr>
        <p:spPr bwMode="auto">
          <a:xfrm>
            <a:off x="950005" y="3742062"/>
            <a:ext cx="603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User 3</a:t>
            </a: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10" y="4008144"/>
            <a:ext cx="388937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3028" y="6197055"/>
            <a:ext cx="1078422" cy="477587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9484" y="4915251"/>
            <a:ext cx="1131775" cy="585179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9898437" y="3216897"/>
            <a:ext cx="1446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>
                <a:solidFill>
                  <a:srgbClr val="FF0000"/>
                </a:solidFill>
              </a:rPr>
              <a:t>CloudDriveDB</a:t>
            </a:r>
          </a:p>
        </p:txBody>
      </p: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1602455" y="1719972"/>
            <a:ext cx="1888754" cy="5040846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3" name="Text Box 208"/>
          <p:cNvSpPr txBox="1">
            <a:spLocks noChangeArrowheads="1"/>
          </p:cNvSpPr>
          <p:nvPr/>
        </p:nvSpPr>
        <p:spPr bwMode="auto">
          <a:xfrm>
            <a:off x="1649583" y="6770882"/>
            <a:ext cx="17754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dirty="0">
                <a:cs typeface="+mn-cs"/>
              </a:rPr>
              <a:t>Client Computer</a:t>
            </a:r>
          </a:p>
        </p:txBody>
      </p:sp>
      <p:sp>
        <p:nvSpPr>
          <p:cNvPr id="200" name="Rectangle 199"/>
          <p:cNvSpPr>
            <a:spLocks noChangeArrowheads="1"/>
          </p:cNvSpPr>
          <p:nvPr/>
        </p:nvSpPr>
        <p:spPr bwMode="auto">
          <a:xfrm>
            <a:off x="1649583" y="2048744"/>
            <a:ext cx="1794499" cy="4364940"/>
          </a:xfrm>
          <a:prstGeom prst="rect">
            <a:avLst/>
          </a:prstGeom>
          <a:solidFill>
            <a:srgbClr val="FFEFD5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square" lIns="96661" tIns="48331" rIns="96661" bIns="48331" anchor="ctr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" name="Text Box 67"/>
          <p:cNvSpPr txBox="1">
            <a:spLocks noChangeArrowheads="1"/>
          </p:cNvSpPr>
          <p:nvPr/>
        </p:nvSpPr>
        <p:spPr bwMode="auto">
          <a:xfrm>
            <a:off x="1662121" y="2059358"/>
            <a:ext cx="1787310" cy="348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6661" tIns="48331" rIns="96661" bIns="48331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rgbClr val="008000"/>
                </a:solidFill>
                <a:cs typeface="+mn-cs"/>
              </a:rPr>
              <a:t>Web Browser</a:t>
            </a:r>
          </a:p>
          <a:p>
            <a:pPr>
              <a:defRPr/>
            </a:pPr>
            <a:endParaRPr lang="en-US" dirty="0">
              <a:solidFill>
                <a:srgbClr val="800000"/>
              </a:solidFill>
            </a:endParaRPr>
          </a:p>
          <a:p>
            <a:pPr algn="l">
              <a:defRPr/>
            </a:pPr>
            <a:r>
              <a:rPr lang="en-US" dirty="0">
                <a:solidFill>
                  <a:srgbClr val="800000"/>
                </a:solidFill>
              </a:rPr>
              <a:t>CSS: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dirty="0"/>
              <a:t>siteStyles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dirty="0"/>
              <a:t>js-image-slider</a:t>
            </a:r>
          </a:p>
          <a:p>
            <a:pPr algn="l">
              <a:defRPr/>
            </a:pPr>
            <a:endParaRPr lang="en-US" dirty="0"/>
          </a:p>
          <a:p>
            <a:pPr algn="l">
              <a:defRPr/>
            </a:pPr>
            <a:r>
              <a:rPr lang="en-US" dirty="0">
                <a:solidFill>
                  <a:srgbClr val="800000"/>
                </a:solidFill>
                <a:cs typeface="+mn-cs"/>
              </a:rPr>
              <a:t>JavaScript: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dirty="0">
                <a:cs typeface="+mn-cs"/>
              </a:rPr>
              <a:t>js-image-slider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dirty="0">
                <a:cs typeface="+mn-cs"/>
              </a:rPr>
              <a:t>jsfcrud</a:t>
            </a:r>
          </a:p>
          <a:p>
            <a:pPr algn="l">
              <a:defRPr/>
            </a:pPr>
            <a:endParaRPr lang="en-US" dirty="0">
              <a:cs typeface="+mn-cs"/>
            </a:endParaRPr>
          </a:p>
          <a:p>
            <a:pPr algn="l">
              <a:defRPr/>
            </a:pPr>
            <a:r>
              <a:rPr lang="en-US" dirty="0">
                <a:solidFill>
                  <a:srgbClr val="800000"/>
                </a:solidFill>
              </a:rPr>
              <a:t>XHTML:</a:t>
            </a:r>
            <a:endParaRPr lang="en-US" dirty="0"/>
          </a:p>
          <a:p>
            <a:pPr marL="171450" indent="-171450" algn="l">
              <a:buFont typeface="Arial"/>
              <a:buChar char="•"/>
              <a:defRPr/>
            </a:pPr>
            <a:r>
              <a:rPr lang="en-US" dirty="0"/>
              <a:t>UI template files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dirty="0"/>
              <a:t>index, ChangePhoto, CreateAccount, DeleteAccountDialog, DisplayFile, EditAccount, EnterUsername, PlayVideo, Profile, ResetPassword, SecurityQuestion, SignIn, UploadFile, and UserFiles</a:t>
            </a:r>
          </a:p>
        </p:txBody>
      </p:sp>
      <p:sp>
        <p:nvSpPr>
          <p:cNvPr id="199" name="Text Box 33"/>
          <p:cNvSpPr txBox="1">
            <a:spLocks noChangeArrowheads="1"/>
          </p:cNvSpPr>
          <p:nvPr/>
        </p:nvSpPr>
        <p:spPr bwMode="auto">
          <a:xfrm>
            <a:off x="2149957" y="1781885"/>
            <a:ext cx="793750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FF"/>
                </a:solidFill>
                <a:cs typeface="+mn-cs"/>
              </a:rPr>
              <a:t>Client Tier</a:t>
            </a:r>
          </a:p>
        </p:txBody>
      </p:sp>
      <p:grpSp>
        <p:nvGrpSpPr>
          <p:cNvPr id="202" name="Group 201"/>
          <p:cNvGrpSpPr>
            <a:grpSpLocks/>
          </p:cNvGrpSpPr>
          <p:nvPr/>
        </p:nvGrpSpPr>
        <p:grpSpPr bwMode="auto">
          <a:xfrm>
            <a:off x="2419832" y="6439692"/>
            <a:ext cx="254000" cy="244475"/>
            <a:chOff x="1276350" y="4178300"/>
            <a:chExt cx="254000" cy="244475"/>
          </a:xfrm>
        </p:grpSpPr>
        <p:sp>
          <p:nvSpPr>
            <p:cNvPr id="224" name="Oval 223"/>
            <p:cNvSpPr>
              <a:spLocks noChangeAspect="1" noChangeArrowheads="1"/>
            </p:cNvSpPr>
            <p:nvPr/>
          </p:nvSpPr>
          <p:spPr bwMode="auto">
            <a:xfrm>
              <a:off x="1304925" y="4206875"/>
              <a:ext cx="204788" cy="2063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5" name="Text Box 190"/>
            <p:cNvSpPr txBox="1">
              <a:spLocks noChangeAspect="1" noChangeArrowheads="1"/>
            </p:cNvSpPr>
            <p:nvPr/>
          </p:nvSpPr>
          <p:spPr bwMode="auto">
            <a:xfrm>
              <a:off x="1276350" y="4178300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07763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10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dirty="0">
                  <a:solidFill>
                    <a:schemeClr val="tx2"/>
                  </a:solidFill>
                  <a:cs typeface="+mn-cs"/>
                </a:rPr>
                <a:t>1</a:t>
              </a:r>
            </a:p>
          </p:txBody>
        </p:sp>
      </p:grpSp>
      <p:sp>
        <p:nvSpPr>
          <p:cNvPr id="176" name="Rectangle 175"/>
          <p:cNvSpPr>
            <a:spLocks noChangeArrowheads="1"/>
          </p:cNvSpPr>
          <p:nvPr/>
        </p:nvSpPr>
        <p:spPr bwMode="auto">
          <a:xfrm>
            <a:off x="4368800" y="5152708"/>
            <a:ext cx="100013" cy="1555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4575175" y="5152708"/>
            <a:ext cx="77788" cy="1587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79" name="Text Box 9"/>
          <p:cNvSpPr txBox="1">
            <a:spLocks noChangeArrowheads="1"/>
          </p:cNvSpPr>
          <p:nvPr/>
        </p:nvSpPr>
        <p:spPr bwMode="auto">
          <a:xfrm>
            <a:off x="4018619" y="5092828"/>
            <a:ext cx="9128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Response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790501" y="6770882"/>
            <a:ext cx="6199444" cy="1162469"/>
            <a:chOff x="2796092" y="4505579"/>
            <a:chExt cx="6199444" cy="1162469"/>
          </a:xfrm>
        </p:grpSpPr>
        <p:sp>
          <p:nvSpPr>
            <p:cNvPr id="86" name="Text Box 22"/>
            <p:cNvSpPr txBox="1">
              <a:spLocks noChangeArrowheads="1"/>
            </p:cNvSpPr>
            <p:nvPr/>
          </p:nvSpPr>
          <p:spPr bwMode="auto">
            <a:xfrm>
              <a:off x="2796092" y="4505579"/>
              <a:ext cx="619944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sz="1200" dirty="0">
                  <a:cs typeface="+mn-cs"/>
                </a:rPr>
                <a:t>Server Computer: </a:t>
              </a:r>
              <a:r>
                <a:rPr lang="en-US" sz="1400" dirty="0">
                  <a:solidFill>
                    <a:srgbClr val="800000"/>
                  </a:solidFill>
                  <a:latin typeface="Courier New"/>
                  <a:cs typeface="Courier New"/>
                </a:rPr>
                <a:t>venus.cs.vt.edu</a:t>
              </a:r>
              <a:r>
                <a:rPr lang="en-US" sz="1400" dirty="0">
                  <a:latin typeface="Courier New"/>
                  <a:cs typeface="Courier New"/>
                </a:rPr>
                <a:t> </a:t>
              </a:r>
              <a:r>
                <a:rPr lang="en-US" sz="1200" dirty="0">
                  <a:cs typeface="+mn-cs"/>
                </a:rPr>
                <a:t>located in the SE Lab (McBryde 116)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472224" y="4796875"/>
              <a:ext cx="4847180" cy="871173"/>
              <a:chOff x="2414461" y="4796875"/>
              <a:chExt cx="4847180" cy="871173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2552051" y="4796875"/>
                <a:ext cx="4572001" cy="457200"/>
                <a:chOff x="2401454" y="4796875"/>
                <a:chExt cx="4572001" cy="457200"/>
              </a:xfrm>
            </p:grpSpPr>
            <p:sp>
              <p:nvSpPr>
                <p:cNvPr id="9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986245" y="4886976"/>
                  <a:ext cx="2987210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 eaLnBrk="1" hangingPunct="1">
                    <a:spcBef>
                      <a:spcPct val="50000"/>
                    </a:spcBef>
                    <a:defRPr/>
                  </a:pPr>
                  <a:r>
                    <a:rPr lang="en-US" sz="1200" dirty="0">
                      <a:cs typeface="+mn-cs"/>
                    </a:rPr>
                    <a:t>Server Operating System: </a:t>
                  </a:r>
                  <a:r>
                    <a:rPr lang="en-US" sz="1200" dirty="0">
                      <a:solidFill>
                        <a:srgbClr val="800000"/>
                      </a:solidFill>
                      <a:cs typeface="+mn-cs"/>
                    </a:rPr>
                    <a:t>CentOS Linux</a:t>
                  </a:r>
                  <a:endParaRPr lang="en-US" sz="1200" dirty="0">
                    <a:cs typeface="+mn-cs"/>
                  </a:endParaRPr>
                </a:p>
              </p:txBody>
            </p:sp>
            <p:pic>
              <p:nvPicPr>
                <p:cNvPr id="93" name="Picture 92" descr="CentOS.png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1454" y="4796875"/>
                  <a:ext cx="1473574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89" name="Group 88"/>
              <p:cNvGrpSpPr/>
              <p:nvPr/>
            </p:nvGrpSpPr>
            <p:grpSpPr>
              <a:xfrm>
                <a:off x="2414461" y="5210848"/>
                <a:ext cx="4847180" cy="457200"/>
                <a:chOff x="3366500" y="5888182"/>
                <a:chExt cx="4847180" cy="4572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3366500" y="5978283"/>
                  <a:ext cx="318582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Integrated Development Environment (IDE):</a:t>
                  </a:r>
                </a:p>
              </p:txBody>
            </p:sp>
            <p:pic>
              <p:nvPicPr>
                <p:cNvPr id="91" name="Picture 90" descr="NetBeans.png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6844" y="5888182"/>
                  <a:ext cx="1676836" cy="45720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94" name="Picture 93" descr="JavaE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49" y="5777273"/>
            <a:ext cx="1011425" cy="417561"/>
          </a:xfrm>
          <a:prstGeom prst="rect">
            <a:avLst/>
          </a:prstGeom>
        </p:spPr>
      </p:pic>
      <p:pic>
        <p:nvPicPr>
          <p:cNvPr id="2" name="Picture 1" descr="PrimeFace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81" y="5570782"/>
            <a:ext cx="703965" cy="761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E626ED-9ECC-5549-B14B-E135CF3799BE}"/>
              </a:ext>
            </a:extLst>
          </p:cNvPr>
          <p:cNvSpPr txBox="1"/>
          <p:nvPr/>
        </p:nvSpPr>
        <p:spPr>
          <a:xfrm>
            <a:off x="949212" y="329478"/>
            <a:ext cx="45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After you finalize your architecture, copy the entire content below and paste it as *** </a:t>
            </a:r>
            <a:r>
              <a:rPr lang="en-US" sz="1200" b="1"/>
              <a:t>PDF</a:t>
            </a:r>
            <a:r>
              <a:rPr lang="en-US" sz="1200"/>
              <a:t> *** in your project report Word file. The PDF version retains the diagram quality even if it is zoomed in many times.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FE4032-BCB2-8747-8635-DD9C568F4C75}"/>
              </a:ext>
            </a:extLst>
          </p:cNvPr>
          <p:cNvCxnSpPr/>
          <p:nvPr/>
        </p:nvCxnSpPr>
        <p:spPr>
          <a:xfrm flipV="1">
            <a:off x="9264770" y="957510"/>
            <a:ext cx="0" cy="12219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E5DA39-3284-684B-AFF2-11AA7BA87054}"/>
              </a:ext>
            </a:extLst>
          </p:cNvPr>
          <p:cNvSpPr txBox="1"/>
          <p:nvPr/>
        </p:nvSpPr>
        <p:spPr>
          <a:xfrm>
            <a:off x="7357061" y="421811"/>
            <a:ext cx="406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Show which APIs you call from the Business Tier. Use of APIs adds the Service-Oriented Architecture (SOA) at the back end.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4BD9A-218B-9346-8662-CD1D2A47345A}"/>
              </a:ext>
            </a:extLst>
          </p:cNvPr>
          <p:cNvSpPr txBox="1"/>
          <p:nvPr/>
        </p:nvSpPr>
        <p:spPr>
          <a:xfrm>
            <a:off x="5685766" y="329478"/>
            <a:ext cx="151506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Modify this file to specify your app’s architecture.</a:t>
            </a:r>
          </a:p>
        </p:txBody>
      </p:sp>
    </p:spTree>
    <p:extLst>
      <p:ext uri="{BB962C8B-B14F-4D97-AF65-F5344CB8AC3E}">
        <p14:creationId xmlns:p14="http://schemas.microsoft.com/office/powerpoint/2010/main" val="425865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229</Words>
  <Application>Microsoft Macintosh PowerPoint</Application>
  <PresentationFormat>Ledger Paper (11x17 in)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Courier New</vt:lpstr>
      <vt:lpstr>Office Theme</vt:lpstr>
      <vt:lpstr>PowerPoint Presentation</vt:lpstr>
    </vt:vector>
  </TitlesOfParts>
  <Company>VT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Osman Balci</dc:creator>
  <cp:lastModifiedBy>Balci, Osman</cp:lastModifiedBy>
  <cp:revision>15</cp:revision>
  <dcterms:created xsi:type="dcterms:W3CDTF">2016-12-07T21:49:50Z</dcterms:created>
  <dcterms:modified xsi:type="dcterms:W3CDTF">2018-03-29T17:40:44Z</dcterms:modified>
</cp:coreProperties>
</file>