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95" r:id="rId2"/>
    <p:sldId id="336" r:id="rId3"/>
    <p:sldId id="348" r:id="rId4"/>
    <p:sldId id="338" r:id="rId5"/>
    <p:sldId id="339" r:id="rId6"/>
    <p:sldId id="340" r:id="rId7"/>
    <p:sldId id="341" r:id="rId8"/>
    <p:sldId id="342" r:id="rId9"/>
    <p:sldId id="347" r:id="rId10"/>
    <p:sldId id="350" r:id="rId11"/>
    <p:sldId id="349" r:id="rId12"/>
    <p:sldId id="343" r:id="rId13"/>
    <p:sldId id="344" r:id="rId14"/>
    <p:sldId id="337" r:id="rId15"/>
  </p:sldIdLst>
  <p:sldSz cx="24382413" cy="13716000"/>
  <p:notesSz cx="6858000" cy="9144000"/>
  <p:defaultTextStyle>
    <a:defPPr>
      <a:defRPr lang="es-ES_tradnl"/>
    </a:defPPr>
    <a:lvl1pPr marL="0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54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709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657"/>
    <a:srgbClr val="000000"/>
    <a:srgbClr val="FFFFFF"/>
    <a:srgbClr val="16FFBB"/>
    <a:srgbClr val="2DA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807"/>
  </p:normalViewPr>
  <p:slideViewPr>
    <p:cSldViewPr snapToGrid="0" snapToObjects="1">
      <p:cViewPr varScale="1">
        <p:scale>
          <a:sx n="53" d="100"/>
          <a:sy n="53" d="100"/>
        </p:scale>
        <p:origin x="7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0391E-5383-C34D-900B-25999BBE87A5}" type="datetimeFigureOut">
              <a:rPr lang="es-ES_tradnl" smtClean="0"/>
              <a:t>12/07/2025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4E957-F8F8-984B-94DC-E93DA1F8723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13427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354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709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CB63C-5409-464E-A253-DE45389F2FB7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5814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6CB63C-5409-464E-A253-DE45389F2FB7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8317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4E957-F8F8-984B-94DC-E93DA1F8723F}" type="slidenum">
              <a:rPr lang="es-ES_tradnl" smtClean="0"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76373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CB63C-5409-464E-A253-DE45389F2FB7}" type="slidenum">
              <a:rPr lang="es-CO" smtClean="0"/>
              <a:t>14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8710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6"/>
            <a:ext cx="18286810" cy="4775200"/>
          </a:xfrm>
        </p:spPr>
        <p:txBody>
          <a:bodyPr anchor="b"/>
          <a:lstStyle>
            <a:lvl1pPr algn="ctr">
              <a:defRPr sz="11999"/>
            </a:lvl1pPr>
          </a:lstStyle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6"/>
            <a:ext cx="1828681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es-ES_tradnl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9D54-C465-E042-8773-2461E320EA9C}" type="datetimeFigureOut">
              <a:rPr lang="es-ES_tradnl" smtClean="0"/>
              <a:t>12/07/2025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F26D-4973-6248-B53D-6FAE743B566F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9D54-C465-E042-8773-2461E320EA9C}" type="datetimeFigureOut">
              <a:rPr lang="es-ES_tradnl" smtClean="0"/>
              <a:t>12/07/2025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F26D-4973-6248-B53D-6FAE743B566F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4" y="730250"/>
            <a:ext cx="5257458" cy="11623676"/>
          </a:xfrm>
        </p:spPr>
        <p:txBody>
          <a:bodyPr vert="eaVert"/>
          <a:lstStyle/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1" y="730250"/>
            <a:ext cx="15467593" cy="11623676"/>
          </a:xfrm>
        </p:spPr>
        <p:txBody>
          <a:bodyPr vert="eaVert"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9D54-C465-E042-8773-2461E320EA9C}" type="datetimeFigureOut">
              <a:rPr lang="es-ES_tradnl" smtClean="0"/>
              <a:t>12/07/2025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F26D-4973-6248-B53D-6FAE743B566F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9D54-C465-E042-8773-2461E320EA9C}" type="datetimeFigureOut">
              <a:rPr lang="es-ES_tradnl" smtClean="0"/>
              <a:t>12/07/2025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F26D-4973-6248-B53D-6FAE743B566F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2" y="3419477"/>
            <a:ext cx="21029831" cy="5705474"/>
          </a:xfrm>
        </p:spPr>
        <p:txBody>
          <a:bodyPr anchor="b"/>
          <a:lstStyle>
            <a:lvl1pPr>
              <a:defRPr sz="11999"/>
            </a:lvl1pPr>
          </a:lstStyle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2" y="9178927"/>
            <a:ext cx="21029831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9D54-C465-E042-8773-2461E320EA9C}" type="datetimeFigureOut">
              <a:rPr lang="es-ES_tradnl" smtClean="0"/>
              <a:t>12/07/2025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F26D-4973-6248-B53D-6FAE743B566F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0"/>
            <a:ext cx="10362526" cy="8702676"/>
          </a:xfrm>
        </p:spPr>
        <p:txBody>
          <a:bodyPr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0"/>
            <a:ext cx="10362526" cy="8702676"/>
          </a:xfrm>
        </p:spPr>
        <p:txBody>
          <a:bodyPr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9D54-C465-E042-8773-2461E320EA9C}" type="datetimeFigureOut">
              <a:rPr lang="es-ES_tradnl" smtClean="0"/>
              <a:t>12/07/2025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F26D-4973-6248-B53D-6FAE743B566F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6"/>
          </a:xfrm>
        </p:spPr>
        <p:txBody>
          <a:bodyPr/>
          <a:lstStyle/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7" y="3362326"/>
            <a:ext cx="10314903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7" y="5010150"/>
            <a:ext cx="10314903" cy="7369176"/>
          </a:xfrm>
        </p:spPr>
        <p:txBody>
          <a:bodyPr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597" y="3362326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597" y="5010150"/>
            <a:ext cx="10365701" cy="7369176"/>
          </a:xfrm>
        </p:spPr>
        <p:txBody>
          <a:bodyPr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9D54-C465-E042-8773-2461E320EA9C}" type="datetimeFigureOut">
              <a:rPr lang="es-ES_tradnl" smtClean="0"/>
              <a:t>12/07/2025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F26D-4973-6248-B53D-6FAE743B566F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9D54-C465-E042-8773-2461E320EA9C}" type="datetimeFigureOut">
              <a:rPr lang="es-ES_tradnl" smtClean="0"/>
              <a:t>12/07/2025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F26D-4973-6248-B53D-6FAE743B566F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9D54-C465-E042-8773-2461E320EA9C}" type="datetimeFigureOut">
              <a:rPr lang="es-ES_tradnl" smtClean="0"/>
              <a:t>12/07/2025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F26D-4973-6248-B53D-6FAE743B566F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1"/>
            <a:ext cx="12343597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9D54-C465-E042-8773-2461E320EA9C}" type="datetimeFigureOut">
              <a:rPr lang="es-ES_tradnl" smtClean="0"/>
              <a:t>12/07/2025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F26D-4973-6248-B53D-6FAE743B566F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1"/>
            <a:ext cx="12343597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54" indent="0">
              <a:buNone/>
              <a:defRPr sz="5600"/>
            </a:lvl2pPr>
            <a:lvl3pPr marL="1828709" indent="0">
              <a:buNone/>
              <a:defRPr sz="4800"/>
            </a:lvl3pPr>
            <a:lvl4pPr marL="2743063" indent="0">
              <a:buNone/>
              <a:defRPr sz="4000"/>
            </a:lvl4pPr>
            <a:lvl5pPr marL="3657417" indent="0">
              <a:buNone/>
              <a:defRPr sz="4000"/>
            </a:lvl5pPr>
            <a:lvl6pPr marL="4571771" indent="0">
              <a:buNone/>
              <a:defRPr sz="4000"/>
            </a:lvl6pPr>
            <a:lvl7pPr marL="5486126" indent="0">
              <a:buNone/>
              <a:defRPr sz="4000"/>
            </a:lvl7pPr>
            <a:lvl8pPr marL="6400480" indent="0">
              <a:buNone/>
              <a:defRPr sz="4000"/>
            </a:lvl8pPr>
            <a:lvl9pPr marL="7314834" indent="0">
              <a:buNone/>
              <a:defRPr sz="4000"/>
            </a:lvl9pPr>
          </a:lstStyle>
          <a:p>
            <a:r>
              <a:rPr lang="es-ES_tradnl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9D54-C465-E042-8773-2461E320EA9C}" type="datetimeFigureOut">
              <a:rPr lang="es-ES_tradnl" smtClean="0"/>
              <a:t>12/07/2025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F26D-4973-6248-B53D-6FAE743B566F}" type="slidenum">
              <a:rPr lang="es-ES_tradnl" smtClean="0"/>
              <a:t>‹Nº›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59D54-C465-E042-8773-2461E320EA9C}" type="datetimeFigureOut">
              <a:rPr lang="es-ES_tradnl" smtClean="0"/>
              <a:t>12/07/2025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2F26D-4973-6248-B53D-6FAE743B566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99537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3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886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240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594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uncionpublica.gov.co/eva/gestornormativo/norma.php?i=46913" TargetMode="External"/><Relationship Id="rId3" Type="http://schemas.openxmlformats.org/officeDocument/2006/relationships/hyperlink" Target="https://www.scotiabank.com/global/es/gbscolombia.html" TargetMode="External"/><Relationship Id="rId7" Type="http://schemas.openxmlformats.org/officeDocument/2006/relationships/hyperlink" Target="https://www.funcionpublica.gov.co/eva/gestornormativo/norma.php?i=49981" TargetMode="External"/><Relationship Id="rId2" Type="http://schemas.openxmlformats.org/officeDocument/2006/relationships/hyperlink" Target="https://www.scotiabankcolpatria.com/corporativo/quienes-somos/acerca-de/historia-en-colombi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eloitte.com/us/en/insights/topics/talent/intelligent-automation-2022-survey-results.html" TargetMode="External"/><Relationship Id="rId5" Type="http://schemas.openxmlformats.org/officeDocument/2006/relationships/hyperlink" Target="https://www.mckinsey.com/~/media/mckinsey/featured%20insights/digital%20disruption/harnessing%20automation%20for%20a%20future%20that%20works/mgi-a-future-that-works_in-brief.pdf" TargetMode="External"/><Relationship Id="rId4" Type="http://schemas.openxmlformats.org/officeDocument/2006/relationships/hyperlink" Target="https://digital.ai/catalyst-blog/15th-state-of-agile-report-agile-leads-the-way-through-the-pandemic-and-digital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46"/>
            <a:ext cx="24582697" cy="1387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133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C643FC-344A-A5E1-3B6A-B925CA6539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292D01-40E7-14E3-331E-79E7DEF01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66119"/>
            <a:ext cx="15652704" cy="1250413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s-ES_tradnl" sz="6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Resultados (Objetivo Especifico 2)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1228D63-6A6E-3307-2F28-F66E3EE8D884}"/>
              </a:ext>
            </a:extLst>
          </p:cNvPr>
          <p:cNvSpPr txBox="1"/>
          <p:nvPr/>
        </p:nvSpPr>
        <p:spPr>
          <a:xfrm>
            <a:off x="12472416" y="3054096"/>
            <a:ext cx="21043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400" b="1" dirty="0"/>
              <a:t>Impacto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D232086-64B9-3647-E091-D5A67829F358}"/>
              </a:ext>
            </a:extLst>
          </p:cNvPr>
          <p:cNvSpPr txBox="1"/>
          <p:nvPr/>
        </p:nvSpPr>
        <p:spPr>
          <a:xfrm>
            <a:off x="12871394" y="10245884"/>
            <a:ext cx="102125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Las interfaces desarrolladas mejoraron el tiempo de análisis, permitiendo decisiones más rápidas y basadas en datos claros y actualizados.</a:t>
            </a:r>
            <a:endParaRPr lang="es-CO" dirty="0"/>
          </a:p>
        </p:txBody>
      </p:sp>
      <p:pic>
        <p:nvPicPr>
          <p:cNvPr id="4098" name="Picture 2" descr="Tipos de dashboards">
            <a:extLst>
              <a:ext uri="{FF2B5EF4-FFF2-40B4-BE49-F238E27FC236}">
                <a16:creationId xmlns:a16="http://schemas.microsoft.com/office/drawing/2014/main" id="{9FCFC3DB-ED6F-1F42-FCFE-D32349896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4595" y="3934894"/>
            <a:ext cx="7247058" cy="6199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2E11BA2-2C2C-35EB-13A3-B82325D31914}"/>
              </a:ext>
            </a:extLst>
          </p:cNvPr>
          <p:cNvSpPr txBox="1"/>
          <p:nvPr/>
        </p:nvSpPr>
        <p:spPr>
          <a:xfrm>
            <a:off x="1055027" y="3054096"/>
            <a:ext cx="11136179" cy="8094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MX" sz="4400" b="1" dirty="0"/>
              <a:t>Contexto</a:t>
            </a:r>
          </a:p>
          <a:p>
            <a:pPr>
              <a:buNone/>
            </a:pPr>
            <a:r>
              <a:rPr lang="es-MX" dirty="0"/>
              <a:t>El equipo de Workforce gestionaba gran volumen de datos de forma manual, dificultando la interpretación rápida y precisa.</a:t>
            </a:r>
            <a:br>
              <a:rPr lang="es-MX" dirty="0"/>
            </a:br>
            <a:r>
              <a:rPr lang="es-MX" dirty="0"/>
              <a:t>No existían herramientas visuales que facilitaran la toma de decisiones estratégicas en tiempo real</a:t>
            </a:r>
          </a:p>
          <a:p>
            <a:pPr>
              <a:buNone/>
            </a:pPr>
            <a:endParaRPr lang="es-MX" dirty="0"/>
          </a:p>
          <a:p>
            <a:pPr>
              <a:buNone/>
            </a:pPr>
            <a:r>
              <a:rPr lang="es-MX" sz="4400" b="1" dirty="0"/>
              <a:t>Solución</a:t>
            </a:r>
          </a:p>
          <a:p>
            <a:r>
              <a:rPr lang="es-MX" dirty="0"/>
              <a:t>Todos los proyectos desarrollados incluyen </a:t>
            </a:r>
            <a:r>
              <a:rPr lang="es-MX" b="1" dirty="0"/>
              <a:t>interfaces </a:t>
            </a:r>
            <a:r>
              <a:rPr lang="es-MX" dirty="0"/>
              <a:t>que permiten: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dirty="0"/>
              <a:t>Comprender fácilmente los procesos automatizados.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dirty="0"/>
              <a:t>Visualizar resultados y métricas relevantes.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dirty="0"/>
              <a:t>Tomar decisiones informadas con base en datos visuales.</a:t>
            </a:r>
          </a:p>
        </p:txBody>
      </p:sp>
    </p:spTree>
    <p:extLst>
      <p:ext uri="{BB962C8B-B14F-4D97-AF65-F5344CB8AC3E}">
        <p14:creationId xmlns:p14="http://schemas.microsoft.com/office/powerpoint/2010/main" val="1519574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015109-0D8E-DFD1-933C-233140E07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47C22D-8F45-0D43-61CC-5773C9098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66119"/>
            <a:ext cx="15652704" cy="1250413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s-ES_tradnl" sz="6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Resultados (Objetivo Especifico 3)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B60A761-479A-717B-AC2D-1B94F9BDF335}"/>
              </a:ext>
            </a:extLst>
          </p:cNvPr>
          <p:cNvSpPr txBox="1"/>
          <p:nvPr/>
        </p:nvSpPr>
        <p:spPr>
          <a:xfrm>
            <a:off x="1408176" y="3331698"/>
            <a:ext cx="21043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400" b="1" dirty="0"/>
              <a:t>Impacto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0B3FB89-E346-32F7-A059-56CBD11A3134}"/>
              </a:ext>
            </a:extLst>
          </p:cNvPr>
          <p:cNvSpPr txBox="1"/>
          <p:nvPr/>
        </p:nvSpPr>
        <p:spPr>
          <a:xfrm>
            <a:off x="1408176" y="11194074"/>
            <a:ext cx="102125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El tiempo de respuesta ante eventos críticos se redujo en un 80%, mejorando la reacción del equipo y su eficiencia operativa.</a:t>
            </a:r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79178B7-6D3E-0BC9-34C0-B7DA2FC34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176" y="4101138"/>
            <a:ext cx="9449978" cy="671968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CAC3C25-80EB-2024-ACAE-DF46868BC67A}"/>
              </a:ext>
            </a:extLst>
          </p:cNvPr>
          <p:cNvSpPr txBox="1"/>
          <p:nvPr/>
        </p:nvSpPr>
        <p:spPr>
          <a:xfrm>
            <a:off x="12985693" y="3393556"/>
            <a:ext cx="9194292" cy="7786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MX" sz="4400" b="1" dirty="0"/>
              <a:t>Contexto</a:t>
            </a:r>
          </a:p>
          <a:p>
            <a:pPr>
              <a:buNone/>
            </a:pPr>
            <a:r>
              <a:rPr lang="es-MX" dirty="0"/>
              <a:t>La supervisión de asesores dependía de revisiones constantes y alertas enviadas manualmente, lo que generaba retrasos en los tiempos.</a:t>
            </a:r>
          </a:p>
          <a:p>
            <a:pPr>
              <a:buNone/>
            </a:pPr>
            <a:endParaRPr lang="es-MX" sz="4400" b="1" dirty="0"/>
          </a:p>
          <a:p>
            <a:pPr>
              <a:buNone/>
            </a:pPr>
            <a:r>
              <a:rPr lang="es-MX" sz="4400" b="1" dirty="0"/>
              <a:t>Solución</a:t>
            </a:r>
          </a:p>
          <a:p>
            <a:r>
              <a:rPr lang="es-MX" sz="3200" dirty="0"/>
              <a:t>Se implementaron sistemas automáticos de alerta y monitoreo conectados a plataformas en tiempo real, permitiendo una respuesta más rápida y efectiva del equipo.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3200" dirty="0"/>
              <a:t>Envío automático de alertas vía Microsoft Teams.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3200" dirty="0"/>
              <a:t>Integración con CMS Avaya para datos en vivo.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3200" dirty="0"/>
              <a:t>Eliminación de la supervisión manual constante.</a:t>
            </a:r>
          </a:p>
        </p:txBody>
      </p:sp>
    </p:spTree>
    <p:extLst>
      <p:ext uri="{BB962C8B-B14F-4D97-AF65-F5344CB8AC3E}">
        <p14:creationId xmlns:p14="http://schemas.microsoft.com/office/powerpoint/2010/main" val="589492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66119"/>
            <a:ext cx="15652704" cy="1250413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s-ES_tradnl" sz="6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Conclusiones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86006B-F7D1-7F07-9282-94404FC5AF81}"/>
              </a:ext>
            </a:extLst>
          </p:cNvPr>
          <p:cNvSpPr txBox="1"/>
          <p:nvPr/>
        </p:nvSpPr>
        <p:spPr>
          <a:xfrm>
            <a:off x="1680695" y="4528744"/>
            <a:ext cx="6145657" cy="320087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CO" sz="16600" b="1" dirty="0"/>
              <a:t>50%</a:t>
            </a:r>
          </a:p>
          <a:p>
            <a:r>
              <a:rPr lang="es-CO" dirty="0"/>
              <a:t>Reducción del tiempo operativo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8C5C392-60CF-6CA0-ED25-11E446618D52}"/>
              </a:ext>
            </a:extLst>
          </p:cNvPr>
          <p:cNvSpPr txBox="1"/>
          <p:nvPr/>
        </p:nvSpPr>
        <p:spPr>
          <a:xfrm>
            <a:off x="8932840" y="4515176"/>
            <a:ext cx="5141151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6600" b="1" dirty="0"/>
              <a:t>2 min</a:t>
            </a:r>
          </a:p>
          <a:p>
            <a:pPr algn="ctr"/>
            <a:r>
              <a:rPr lang="es-CO" dirty="0"/>
              <a:t>Tarea manual que antes </a:t>
            </a:r>
          </a:p>
          <a:p>
            <a:pPr algn="ctr"/>
            <a:r>
              <a:rPr lang="es-CO" dirty="0"/>
              <a:t>tardaba 16 minutos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390EC15-697B-139B-5FE0-5446449524DF}"/>
              </a:ext>
            </a:extLst>
          </p:cNvPr>
          <p:cNvSpPr txBox="1"/>
          <p:nvPr/>
        </p:nvSpPr>
        <p:spPr>
          <a:xfrm>
            <a:off x="15180479" y="4508154"/>
            <a:ext cx="6494085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6600" b="1" dirty="0"/>
              <a:t>30 </a:t>
            </a:r>
            <a:r>
              <a:rPr lang="es-CO" sz="16600" b="1" dirty="0" err="1"/>
              <a:t>seg</a:t>
            </a:r>
            <a:endParaRPr lang="es-CO" sz="16600" b="1" dirty="0"/>
          </a:p>
          <a:p>
            <a:pPr algn="ctr"/>
            <a:r>
              <a:rPr lang="es-CO" dirty="0"/>
              <a:t>Tiempo actual para emitir alertas </a:t>
            </a:r>
          </a:p>
          <a:p>
            <a:pPr algn="ctr"/>
            <a:r>
              <a:rPr lang="es-CO" dirty="0"/>
              <a:t>que antes tardaban 19.5 minutos.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DD930D4-4961-A520-E819-23B37F2EB718}"/>
              </a:ext>
            </a:extLst>
          </p:cNvPr>
          <p:cNvSpPr txBox="1"/>
          <p:nvPr/>
        </p:nvSpPr>
        <p:spPr>
          <a:xfrm>
            <a:off x="1680695" y="9977487"/>
            <a:ext cx="1972937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dirty="0"/>
              <a:t>Los objetivos se cumplieron, aportando valor real y medible. El feedback positivo valida la utilidad de las </a:t>
            </a:r>
          </a:p>
          <a:p>
            <a:pPr algn="ctr"/>
            <a:r>
              <a:rPr lang="es-MX" dirty="0"/>
              <a:t>herramientas, sentando bases para futuras optimizaciones.</a:t>
            </a:r>
          </a:p>
          <a:p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3249F54-FDAA-691F-127F-4962A0D25E11}"/>
              </a:ext>
            </a:extLst>
          </p:cNvPr>
          <p:cNvSpPr txBox="1"/>
          <p:nvPr/>
        </p:nvSpPr>
        <p:spPr>
          <a:xfrm>
            <a:off x="2268252" y="5248656"/>
            <a:ext cx="6960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8000" b="1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460946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66119"/>
            <a:ext cx="15652704" cy="1250413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s-ES_tradnl" sz="6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Referencias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CEF87A8-E627-D3CF-1EF3-07E36B521BC7}"/>
              </a:ext>
            </a:extLst>
          </p:cNvPr>
          <p:cNvSpPr txBox="1"/>
          <p:nvPr/>
        </p:nvSpPr>
        <p:spPr>
          <a:xfrm>
            <a:off x="1851660" y="3296067"/>
            <a:ext cx="20130516" cy="9074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367030" indent="-457200">
              <a:lnSpc>
                <a:spcPct val="15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s-E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Scotiabank Colpatria. (s.f.). </a:t>
            </a:r>
            <a:r>
              <a:rPr lang="es-ES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Historia en Colombia</a:t>
            </a:r>
            <a:r>
              <a:rPr lang="es-E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Scotiabank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Colpatria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</a:t>
            </a:r>
            <a:r>
              <a:rPr lang="en-US" sz="2800" u="none" strike="noStrike" spc="-10" dirty="0">
                <a:solidFill>
                  <a:srgbClr val="467885"/>
                </a:solidFill>
                <a:effectLst/>
                <a:uFill>
                  <a:solidFill>
                    <a:srgbClr val="467885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hlinkClick r:id="rId2"/>
              </a:rPr>
              <a:t>https://www.scotiabankcolpatria.com/corporativo/quienes-somos/acerca-de/historia-en-</a:t>
            </a:r>
            <a:r>
              <a:rPr lang="es-ES" sz="2800" u="none" strike="noStrike" spc="-10" dirty="0" err="1">
                <a:solidFill>
                  <a:srgbClr val="467885"/>
                </a:solidFill>
                <a:effectLst/>
                <a:uFill>
                  <a:solidFill>
                    <a:srgbClr val="467885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hlinkClick r:id="rId2"/>
              </a:rPr>
              <a:t>colombia</a:t>
            </a:r>
            <a:endParaRPr lang="es-CO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Scotiabank. (s.f.). </a:t>
            </a:r>
            <a:r>
              <a:rPr lang="es-ES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Centro de Servicios Globales Colombia</a:t>
            </a:r>
            <a:r>
              <a:rPr lang="es-E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Recuperado de: </a:t>
            </a:r>
            <a:r>
              <a:rPr lang="en-US" sz="2800" u="none" strike="noStrike" spc="-10" dirty="0">
                <a:solidFill>
                  <a:srgbClr val="467885"/>
                </a:solidFill>
                <a:effectLst/>
                <a:uFill>
                  <a:solidFill>
                    <a:srgbClr val="467885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hlinkClick r:id="rId3"/>
              </a:rPr>
              <a:t>https://www.scotiabank.com/global/es/gbscolombia.html</a:t>
            </a:r>
            <a:endParaRPr lang="es-CO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Digital.ai. (2021, Julio 13). </a:t>
            </a:r>
            <a:r>
              <a:rPr lang="es-ES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15th </a:t>
            </a:r>
            <a:r>
              <a:rPr lang="es-ES" sz="2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State</a:t>
            </a:r>
            <a:r>
              <a:rPr lang="es-ES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2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s-ES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Agile </a:t>
            </a:r>
            <a:r>
              <a:rPr lang="es-ES" sz="2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Report</a:t>
            </a:r>
            <a:r>
              <a:rPr lang="es-ES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Agile leads </a:t>
            </a:r>
            <a:r>
              <a:rPr lang="es-ES" sz="2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s-ES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2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way</a:t>
            </a:r>
            <a:r>
              <a:rPr lang="es-ES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2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through</a:t>
            </a:r>
            <a:r>
              <a:rPr lang="es-ES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2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s-ES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2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pandemic</a:t>
            </a:r>
            <a:r>
              <a:rPr lang="es-ES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and digital </a:t>
            </a:r>
            <a:r>
              <a:rPr lang="es-ES" sz="2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transformation</a:t>
            </a:r>
            <a:r>
              <a:rPr lang="es-E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</a:t>
            </a:r>
            <a:r>
              <a:rPr lang="en-US" sz="2800" u="none" strike="noStrike" spc="-10" dirty="0">
                <a:solidFill>
                  <a:srgbClr val="467885"/>
                </a:solidFill>
                <a:effectLst/>
                <a:uFill>
                  <a:solidFill>
                    <a:srgbClr val="467885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hlinkClick r:id="rId4"/>
              </a:rPr>
              <a:t>https://digital.ai/catalyst-blog/15th-state-of-agile-report-agile-leads-the-way-through-the-pandemic-and-digital/</a:t>
            </a:r>
            <a:endParaRPr lang="es-CO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McKinsey Global </a:t>
            </a:r>
            <a:r>
              <a:rPr lang="es-E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Institute</a:t>
            </a:r>
            <a:r>
              <a:rPr lang="es-E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(2017). </a:t>
            </a:r>
            <a:r>
              <a:rPr lang="es-ES" sz="2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Harnessing</a:t>
            </a:r>
            <a:r>
              <a:rPr lang="es-ES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2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automation</a:t>
            </a:r>
            <a:r>
              <a:rPr lang="es-ES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2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</a:t>
            </a:r>
            <a:r>
              <a:rPr lang="es-ES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a future </a:t>
            </a:r>
            <a:r>
              <a:rPr lang="es-ES" sz="2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that</a:t>
            </a:r>
            <a:r>
              <a:rPr lang="es-ES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2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works</a:t>
            </a:r>
            <a:r>
              <a:rPr lang="es-ES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– In </a:t>
            </a:r>
            <a:r>
              <a:rPr lang="es-ES" sz="2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brief</a:t>
            </a:r>
            <a:r>
              <a:rPr lang="es-E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</a:t>
            </a:r>
            <a:r>
              <a:rPr lang="en-US" sz="2800" u="none" strike="noStrike" spc="-10" dirty="0">
                <a:solidFill>
                  <a:srgbClr val="467885"/>
                </a:solidFill>
                <a:effectLst/>
                <a:uFill>
                  <a:solidFill>
                    <a:srgbClr val="467885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hlinkClick r:id="rId5"/>
              </a:rPr>
              <a:t>https://www.mckinsey.com/~/media/mckinsey/featured%20insights/digital%20disruption/harnessing%20automation%20for%20a%20future%20that%20works/mgi-a-future-that-works_in-brief.pdf</a:t>
            </a:r>
            <a:endParaRPr lang="es-CO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Deloitte. (2022). </a:t>
            </a:r>
            <a:r>
              <a:rPr lang="es-ES" sz="2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Intelligent</a:t>
            </a:r>
            <a:r>
              <a:rPr lang="es-ES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2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automation</a:t>
            </a:r>
            <a:r>
              <a:rPr lang="es-ES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A </a:t>
            </a:r>
            <a:r>
              <a:rPr lang="es-ES" sz="2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catalyst</a:t>
            </a:r>
            <a:r>
              <a:rPr lang="es-ES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2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</a:t>
            </a:r>
            <a:r>
              <a:rPr lang="es-ES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2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s-ES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future </a:t>
            </a:r>
            <a:r>
              <a:rPr lang="es-ES" sz="2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s-ES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s-ES" sz="2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work</a:t>
            </a:r>
            <a:r>
              <a:rPr lang="es-E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Deloitte </a:t>
            </a:r>
            <a:r>
              <a:rPr lang="es-E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Insights</a:t>
            </a:r>
            <a:r>
              <a:rPr lang="es-E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r>
              <a:rPr lang="es-ES" sz="2800" spc="-10" dirty="0">
                <a:solidFill>
                  <a:srgbClr val="46788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u="none" strike="noStrike" dirty="0">
                <a:solidFill>
                  <a:srgbClr val="467885"/>
                </a:solidFill>
                <a:effectLst/>
                <a:uFill>
                  <a:solidFill>
                    <a:srgbClr val="467885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hlinkClick r:id="rId6"/>
              </a:rPr>
              <a:t>https://www.deloitte.com/us/en/insights/topics/talent/intelligent-automation-2022-survey-results.html</a:t>
            </a:r>
            <a:endParaRPr lang="es-CO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Congreso de Colombia. (2012). </a:t>
            </a:r>
            <a:r>
              <a:rPr lang="es-CO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Ley 1581 de 2012</a:t>
            </a:r>
            <a:r>
              <a:rPr lang="es-CO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Diario Oficial No. 48.587. </a:t>
            </a:r>
            <a:r>
              <a:rPr lang="en-US" sz="2800" spc="-10" dirty="0">
                <a:solidFill>
                  <a:srgbClr val="46788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7"/>
              </a:rPr>
              <a:t>https://www.funcionpublica.gov.co/eva/gestornormativo/norma.php?i=49981</a:t>
            </a:r>
            <a:endParaRPr lang="es-CO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O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Congreso de Colombia. (2012). </a:t>
            </a:r>
            <a:r>
              <a:rPr lang="es-CO" sz="2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Ley 1521 de 2012. </a:t>
            </a:r>
            <a:r>
              <a:rPr lang="es-CO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Diario Oficial No. 48.361. </a:t>
            </a:r>
            <a:r>
              <a:rPr lang="en-US" sz="2800" spc="-10" dirty="0">
                <a:solidFill>
                  <a:srgbClr val="46788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8"/>
              </a:rPr>
              <a:t>https://www.funcionpublica.gov.co/eva/gestornormativo/norma.php?i=46913</a:t>
            </a:r>
            <a:endParaRPr lang="es-CO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67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47"/>
            <a:ext cx="24601088" cy="1371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21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44D047D2-A98C-E24E-9277-D7FA42BF2F18}"/>
              </a:ext>
            </a:extLst>
          </p:cNvPr>
          <p:cNvSpPr txBox="1"/>
          <p:nvPr/>
        </p:nvSpPr>
        <p:spPr>
          <a:xfrm>
            <a:off x="11890358" y="2319647"/>
            <a:ext cx="1165479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s-MX" sz="5400" b="1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Desarrollo e implementación de soluciones tecnológicas para la automatización y monitoreo en tiempo real de procesos en Workforce Management en Scotiabank Colombia</a:t>
            </a:r>
            <a:endParaRPr lang="es-CO" sz="5400" b="1" dirty="0">
              <a:solidFill>
                <a:srgbClr val="00206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8"/>
            <a:ext cx="12018374" cy="1392409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22428770" y="12517275"/>
            <a:ext cx="1953643" cy="1221027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3AD141DA-E7E4-4D30-B8B0-B65DA6450EB0}"/>
              </a:ext>
            </a:extLst>
          </p:cNvPr>
          <p:cNvSpPr txBox="1">
            <a:spLocks/>
          </p:cNvSpPr>
          <p:nvPr/>
        </p:nvSpPr>
        <p:spPr>
          <a:xfrm>
            <a:off x="9891401" y="7191258"/>
            <a:ext cx="15652704" cy="3144391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182870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19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4000" b="1" i="1" dirty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Autor: </a:t>
            </a:r>
            <a:r>
              <a:rPr lang="es-ES_tradnl" sz="4000" i="1" dirty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Andres Felipe Laguilavo Ruiz</a:t>
            </a:r>
          </a:p>
          <a:p>
            <a:r>
              <a:rPr lang="es-ES_tradnl" sz="4000" b="1" i="1" dirty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Tutor: </a:t>
            </a:r>
            <a:r>
              <a:rPr lang="es-ES_tradnl" sz="4000" i="1" dirty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Edna Lucero Triana Salgado </a:t>
            </a:r>
          </a:p>
          <a:p>
            <a:r>
              <a:rPr lang="es-ES_tradnl" sz="4000" b="1" i="1" dirty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Programa: </a:t>
            </a:r>
            <a:r>
              <a:rPr lang="es-ES_tradnl" sz="4000" i="1" dirty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rPr>
              <a:t>Ingeniería de Sistemas</a:t>
            </a:r>
          </a:p>
        </p:txBody>
      </p:sp>
    </p:spTree>
    <p:extLst>
      <p:ext uri="{BB962C8B-B14F-4D97-AF65-F5344CB8AC3E}">
        <p14:creationId xmlns:p14="http://schemas.microsoft.com/office/powerpoint/2010/main" val="1196274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3584B-3F5D-63BE-B911-0AC6FF964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FDB726B6-B342-22EA-9392-2EAFF14198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5" r="16473"/>
          <a:stretch>
            <a:fillRect/>
          </a:stretch>
        </p:blipFill>
        <p:spPr bwMode="auto">
          <a:xfrm>
            <a:off x="15949447" y="649315"/>
            <a:ext cx="7920203" cy="1241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3678FBC-0D2F-E1F7-2F88-AB02D6676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77631"/>
            <a:ext cx="15652704" cy="1250413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s-ES_tradnl" sz="6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Planteamiento del Problema</a:t>
            </a:r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C50FEED8-13DD-D2DF-CAAC-E14B69014DDF}"/>
              </a:ext>
            </a:extLst>
          </p:cNvPr>
          <p:cNvGrpSpPr/>
          <p:nvPr/>
        </p:nvGrpSpPr>
        <p:grpSpPr>
          <a:xfrm>
            <a:off x="762000" y="3671253"/>
            <a:ext cx="6506064" cy="4088923"/>
            <a:chOff x="2020838" y="3333132"/>
            <a:chExt cx="3788229" cy="2605751"/>
          </a:xfrm>
        </p:grpSpPr>
        <p:sp>
          <p:nvSpPr>
            <p:cNvPr id="9" name="Rectángulo: esquinas superiores redondeadas 8">
              <a:extLst>
                <a:ext uri="{FF2B5EF4-FFF2-40B4-BE49-F238E27FC236}">
                  <a16:creationId xmlns:a16="http://schemas.microsoft.com/office/drawing/2014/main" id="{407E8B67-A82B-1D36-994F-4F3AB95FB499}"/>
                </a:ext>
              </a:extLst>
            </p:cNvPr>
            <p:cNvSpPr/>
            <p:nvPr/>
          </p:nvSpPr>
          <p:spPr>
            <a:xfrm rot="16200000">
              <a:off x="2495963" y="2858008"/>
              <a:ext cx="2605750" cy="3556000"/>
            </a:xfrm>
            <a:prstGeom prst="round2SameRect">
              <a:avLst/>
            </a:prstGeom>
            <a:solidFill>
              <a:srgbClr val="FFFFFF"/>
            </a:solidFill>
            <a:ln>
              <a:solidFill>
                <a:srgbClr val="17365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CC92F5EB-B0BA-9404-43EC-C86171436113}"/>
                </a:ext>
              </a:extLst>
            </p:cNvPr>
            <p:cNvSpPr/>
            <p:nvPr/>
          </p:nvSpPr>
          <p:spPr>
            <a:xfrm>
              <a:off x="5576839" y="3333132"/>
              <a:ext cx="232228" cy="2605751"/>
            </a:xfrm>
            <a:prstGeom prst="rect">
              <a:avLst/>
            </a:prstGeom>
            <a:solidFill>
              <a:srgbClr val="17365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8853F452-F110-0DCF-B361-85D1EC4878C3}"/>
              </a:ext>
            </a:extLst>
          </p:cNvPr>
          <p:cNvGrpSpPr/>
          <p:nvPr/>
        </p:nvGrpSpPr>
        <p:grpSpPr>
          <a:xfrm>
            <a:off x="761999" y="8338406"/>
            <a:ext cx="13417067" cy="4088924"/>
            <a:chOff x="2020838" y="3333132"/>
            <a:chExt cx="3788229" cy="2605751"/>
          </a:xfrm>
        </p:grpSpPr>
        <p:sp>
          <p:nvSpPr>
            <p:cNvPr id="23" name="Rectángulo: esquinas superiores redondeadas 22">
              <a:extLst>
                <a:ext uri="{FF2B5EF4-FFF2-40B4-BE49-F238E27FC236}">
                  <a16:creationId xmlns:a16="http://schemas.microsoft.com/office/drawing/2014/main" id="{DCB13EC0-6060-9D0B-5778-12F33E2BCD79}"/>
                </a:ext>
              </a:extLst>
            </p:cNvPr>
            <p:cNvSpPr/>
            <p:nvPr/>
          </p:nvSpPr>
          <p:spPr>
            <a:xfrm rot="16200000">
              <a:off x="2495963" y="2858008"/>
              <a:ext cx="2605750" cy="3556000"/>
            </a:xfrm>
            <a:prstGeom prst="round2SameRect">
              <a:avLst/>
            </a:prstGeom>
            <a:solidFill>
              <a:srgbClr val="FFFFFF"/>
            </a:solidFill>
            <a:ln>
              <a:solidFill>
                <a:srgbClr val="17365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88026700-7C57-A49D-2519-1DC63815B3C2}"/>
                </a:ext>
              </a:extLst>
            </p:cNvPr>
            <p:cNvSpPr/>
            <p:nvPr/>
          </p:nvSpPr>
          <p:spPr>
            <a:xfrm>
              <a:off x="5576839" y="3333132"/>
              <a:ext cx="232228" cy="2605751"/>
            </a:xfrm>
            <a:prstGeom prst="rect">
              <a:avLst/>
            </a:prstGeom>
            <a:solidFill>
              <a:srgbClr val="17365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sp>
        <p:nvSpPr>
          <p:cNvPr id="28" name="CuadroTexto 27">
            <a:extLst>
              <a:ext uri="{FF2B5EF4-FFF2-40B4-BE49-F238E27FC236}">
                <a16:creationId xmlns:a16="http://schemas.microsoft.com/office/drawing/2014/main" id="{48518463-D798-6DE9-C5ED-514C7B59A5F8}"/>
              </a:ext>
            </a:extLst>
          </p:cNvPr>
          <p:cNvSpPr txBox="1"/>
          <p:nvPr/>
        </p:nvSpPr>
        <p:spPr>
          <a:xfrm>
            <a:off x="1528257" y="8856295"/>
            <a:ext cx="114796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Impacto en la productividad</a:t>
            </a:r>
          </a:p>
          <a:p>
            <a:endParaRPr lang="es-CO" dirty="0"/>
          </a:p>
          <a:p>
            <a:r>
              <a:rPr lang="es-MX" dirty="0"/>
              <a:t>El equipo de Workforce Management busca optimizar la productividad, pero enfrenta un aumento en las tareas manuales constantes del día a </a:t>
            </a:r>
            <a:r>
              <a:rPr lang="es-MX" dirty="0" err="1"/>
              <a:t>dia</a:t>
            </a:r>
            <a:endParaRPr lang="es-CO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D0F9CF08-76D2-F580-8119-9FC7A04212DE}"/>
              </a:ext>
            </a:extLst>
          </p:cNvPr>
          <p:cNvSpPr txBox="1"/>
          <p:nvPr/>
        </p:nvSpPr>
        <p:spPr>
          <a:xfrm>
            <a:off x="953360" y="4027924"/>
            <a:ext cx="57141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Tareas Manuales Repetitivas</a:t>
            </a:r>
          </a:p>
          <a:p>
            <a:endParaRPr lang="es-CO" b="1" dirty="0"/>
          </a:p>
          <a:p>
            <a:r>
              <a:rPr lang="es-CO" dirty="0"/>
              <a:t>Consumen 15-20 minutos por proceso, limitando el enfoque en análisis estratégico.</a:t>
            </a:r>
          </a:p>
          <a:p>
            <a:endParaRPr lang="es-CO" dirty="0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254E015C-3576-F648-3A39-4F50FB560EAD}"/>
              </a:ext>
            </a:extLst>
          </p:cNvPr>
          <p:cNvGrpSpPr/>
          <p:nvPr/>
        </p:nvGrpSpPr>
        <p:grpSpPr>
          <a:xfrm>
            <a:off x="7673002" y="3691622"/>
            <a:ext cx="6506064" cy="4088923"/>
            <a:chOff x="2020838" y="3333132"/>
            <a:chExt cx="3788229" cy="2605751"/>
          </a:xfrm>
        </p:grpSpPr>
        <p:sp>
          <p:nvSpPr>
            <p:cNvPr id="34" name="Rectángulo: esquinas superiores redondeadas 33">
              <a:extLst>
                <a:ext uri="{FF2B5EF4-FFF2-40B4-BE49-F238E27FC236}">
                  <a16:creationId xmlns:a16="http://schemas.microsoft.com/office/drawing/2014/main" id="{F58A30ED-680A-F59F-B4C1-87CA1578241A}"/>
                </a:ext>
              </a:extLst>
            </p:cNvPr>
            <p:cNvSpPr/>
            <p:nvPr/>
          </p:nvSpPr>
          <p:spPr>
            <a:xfrm rot="16200000">
              <a:off x="2495963" y="2858008"/>
              <a:ext cx="2605750" cy="3556000"/>
            </a:xfrm>
            <a:prstGeom prst="round2SameRect">
              <a:avLst/>
            </a:prstGeom>
            <a:solidFill>
              <a:srgbClr val="FFFFFF"/>
            </a:solidFill>
            <a:ln>
              <a:solidFill>
                <a:srgbClr val="17365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B787803C-270A-D2DF-D8CA-F1DDBAD3629D}"/>
                </a:ext>
              </a:extLst>
            </p:cNvPr>
            <p:cNvSpPr/>
            <p:nvPr/>
          </p:nvSpPr>
          <p:spPr>
            <a:xfrm>
              <a:off x="5576839" y="3333132"/>
              <a:ext cx="232228" cy="2605751"/>
            </a:xfrm>
            <a:prstGeom prst="rect">
              <a:avLst/>
            </a:prstGeom>
            <a:solidFill>
              <a:srgbClr val="17365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9E14EE93-C823-E7C7-CACF-702196C5A074}"/>
              </a:ext>
            </a:extLst>
          </p:cNvPr>
          <p:cNvSpPr txBox="1"/>
          <p:nvPr/>
        </p:nvSpPr>
        <p:spPr>
          <a:xfrm>
            <a:off x="7969744" y="4044923"/>
            <a:ext cx="551373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MX" b="1" dirty="0"/>
              <a:t>Aumento de Labores</a:t>
            </a:r>
          </a:p>
          <a:p>
            <a:pPr>
              <a:buNone/>
            </a:pPr>
            <a:endParaRPr lang="es-MX" b="1" dirty="0"/>
          </a:p>
          <a:p>
            <a:r>
              <a:rPr lang="es-MX" dirty="0"/>
              <a:t>Crecimiento en manejo de información y consolidación de los datos.</a:t>
            </a:r>
          </a:p>
          <a:p>
            <a:pPr>
              <a:buNone/>
            </a:pPr>
            <a:endParaRPr lang="es-MX" dirty="0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69D09594-3F1C-1211-8BA6-AD81BB4C4F4F}"/>
              </a:ext>
            </a:extLst>
          </p:cNvPr>
          <p:cNvSpPr txBox="1"/>
          <p:nvPr/>
        </p:nvSpPr>
        <p:spPr>
          <a:xfrm>
            <a:off x="6096000" y="6534835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597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777631"/>
            <a:ext cx="15652704" cy="1250413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s-ES_tradnl" sz="6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Objetivos</a:t>
            </a:r>
          </a:p>
        </p:txBody>
      </p:sp>
      <p:sp>
        <p:nvSpPr>
          <p:cNvPr id="5" name="Flecha: cheurón 4">
            <a:extLst>
              <a:ext uri="{FF2B5EF4-FFF2-40B4-BE49-F238E27FC236}">
                <a16:creationId xmlns:a16="http://schemas.microsoft.com/office/drawing/2014/main" id="{5DA56F1A-CF13-A80F-9279-8A48D9C197E3}"/>
              </a:ext>
            </a:extLst>
          </p:cNvPr>
          <p:cNvSpPr/>
          <p:nvPr/>
        </p:nvSpPr>
        <p:spPr>
          <a:xfrm>
            <a:off x="2267712" y="3794731"/>
            <a:ext cx="9923494" cy="1595628"/>
          </a:xfrm>
          <a:prstGeom prst="chevron">
            <a:avLst/>
          </a:prstGeom>
          <a:solidFill>
            <a:srgbClr val="173657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7200" dirty="0">
                <a:solidFill>
                  <a:schemeClr val="bg1"/>
                </a:solidFill>
              </a:rPr>
              <a:t>1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8" name="Flecha: cheurón 7">
            <a:extLst>
              <a:ext uri="{FF2B5EF4-FFF2-40B4-BE49-F238E27FC236}">
                <a16:creationId xmlns:a16="http://schemas.microsoft.com/office/drawing/2014/main" id="{D6BFF6C4-5E7B-0485-8860-A6F14AE78383}"/>
              </a:ext>
            </a:extLst>
          </p:cNvPr>
          <p:cNvSpPr/>
          <p:nvPr/>
        </p:nvSpPr>
        <p:spPr>
          <a:xfrm>
            <a:off x="12191207" y="3794731"/>
            <a:ext cx="9923494" cy="1595628"/>
          </a:xfrm>
          <a:prstGeom prst="chevron">
            <a:avLst/>
          </a:prstGeom>
          <a:solidFill>
            <a:srgbClr val="173657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7200" dirty="0">
                <a:solidFill>
                  <a:schemeClr val="bg1"/>
                </a:solidFill>
              </a:rPr>
              <a:t>2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48138FA-C362-AE21-A835-318E1B1C127B}"/>
              </a:ext>
            </a:extLst>
          </p:cNvPr>
          <p:cNvSpPr txBox="1"/>
          <p:nvPr/>
        </p:nvSpPr>
        <p:spPr>
          <a:xfrm>
            <a:off x="2884380" y="6157644"/>
            <a:ext cx="869015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/>
              <a:t>Objetivo General</a:t>
            </a:r>
          </a:p>
          <a:p>
            <a:endParaRPr lang="es-MX" dirty="0"/>
          </a:p>
          <a:p>
            <a:r>
              <a:rPr lang="es-MX" dirty="0"/>
              <a:t>Diseñar e implementar soluciones tecnológicas para automatizar, visualizar y monitorear procesos en Workforce Management, reduciendo el esfuerzo operativo en al menos un 50% en 4 meses.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ECE018F-4278-D818-4794-CC3E521EEF43}"/>
              </a:ext>
            </a:extLst>
          </p:cNvPr>
          <p:cNvSpPr txBox="1"/>
          <p:nvPr/>
        </p:nvSpPr>
        <p:spPr>
          <a:xfrm>
            <a:off x="12491676" y="6340483"/>
            <a:ext cx="869015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/>
              <a:t>Objetivos</a:t>
            </a:r>
            <a:r>
              <a:rPr lang="es-MX" b="1" dirty="0"/>
              <a:t> </a:t>
            </a:r>
            <a:r>
              <a:rPr lang="es-MX" sz="4400" b="1" dirty="0"/>
              <a:t>Específicos</a:t>
            </a:r>
            <a:endParaRPr lang="es-MX" b="1" dirty="0"/>
          </a:p>
          <a:p>
            <a:endParaRPr lang="es-MX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dirty="0"/>
              <a:t>Implementar scripts en Python para reducir tareas manuales (50%).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dirty="0"/>
              <a:t>Desarrollar interfaces para visualización y análisis de datos.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dirty="0"/>
              <a:t>Diseñar sistemas de monitoreo en tiempo real con alertas automáticas.</a:t>
            </a:r>
          </a:p>
        </p:txBody>
      </p:sp>
    </p:spTree>
    <p:extLst>
      <p:ext uri="{BB962C8B-B14F-4D97-AF65-F5344CB8AC3E}">
        <p14:creationId xmlns:p14="http://schemas.microsoft.com/office/powerpoint/2010/main" val="654129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66119"/>
            <a:ext cx="15652704" cy="1250413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s-ES_tradnl" sz="6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Alcance y Justificación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C003681-4966-F10A-D967-8565EC313C11}"/>
              </a:ext>
            </a:extLst>
          </p:cNvPr>
          <p:cNvSpPr txBox="1"/>
          <p:nvPr/>
        </p:nvSpPr>
        <p:spPr>
          <a:xfrm>
            <a:off x="1731876" y="3748700"/>
            <a:ext cx="9588396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MX" sz="4400" b="1" dirty="0"/>
              <a:t>Alcance</a:t>
            </a:r>
          </a:p>
          <a:p>
            <a:pPr>
              <a:buNone/>
            </a:pPr>
            <a:endParaRPr lang="es-MX" b="1" dirty="0"/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Duración:</a:t>
            </a:r>
            <a:r>
              <a:rPr lang="es-MX" dirty="0"/>
              <a:t> 4 meses para desarrollo e integración.</a:t>
            </a:r>
          </a:p>
          <a:p>
            <a:pPr>
              <a:buFont typeface="Arial" panose="020B0604020202020204" pitchFamily="34" charset="0"/>
              <a:buChar char="•"/>
            </a:pP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Limitaciones:</a:t>
            </a:r>
            <a:r>
              <a:rPr lang="es-MX" dirty="0"/>
              <a:t> Uso de infraestructura tecnológica disponible.</a:t>
            </a:r>
          </a:p>
          <a:p>
            <a:pPr>
              <a:buFont typeface="Arial" panose="020B0604020202020204" pitchFamily="34" charset="0"/>
              <a:buChar char="•"/>
            </a:pP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Medición:</a:t>
            </a:r>
            <a:r>
              <a:rPr lang="es-MX" dirty="0"/>
              <a:t> Comparativas de tiempo antes y después de la implementación.</a:t>
            </a:r>
          </a:p>
          <a:p>
            <a:pPr>
              <a:buFont typeface="Arial" panose="020B0604020202020204" pitchFamily="34" charset="0"/>
              <a:buChar char="•"/>
            </a:pP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Entregables:</a:t>
            </a:r>
            <a:r>
              <a:rPr lang="es-MX" dirty="0"/>
              <a:t> Documentación funcional y recomendaciones.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D38F5DD-0F26-FC0A-908C-0A0314B69978}"/>
              </a:ext>
            </a:extLst>
          </p:cNvPr>
          <p:cNvSpPr txBox="1"/>
          <p:nvPr/>
        </p:nvSpPr>
        <p:spPr>
          <a:xfrm>
            <a:off x="12191206" y="3747182"/>
            <a:ext cx="9588396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MX" sz="4400" b="1" dirty="0"/>
              <a:t>Justificación</a:t>
            </a:r>
            <a:endParaRPr lang="es-MX" b="1" dirty="0"/>
          </a:p>
          <a:p>
            <a:pPr>
              <a:buNone/>
            </a:pPr>
            <a:endParaRPr lang="es-MX" b="1" dirty="0"/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Optimización:</a:t>
            </a:r>
            <a:r>
              <a:rPr lang="es-MX" dirty="0"/>
              <a:t> Disminuir tiempo en tareas manuales.</a:t>
            </a:r>
          </a:p>
          <a:p>
            <a:pPr>
              <a:buFont typeface="Arial" panose="020B0604020202020204" pitchFamily="34" charset="0"/>
              <a:buChar char="•"/>
            </a:pP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Productividad:</a:t>
            </a:r>
            <a:r>
              <a:rPr lang="es-MX" dirty="0"/>
              <a:t> Mejorar el flujo de trabajo y la toma de decisiones.</a:t>
            </a:r>
          </a:p>
          <a:p>
            <a:pPr>
              <a:buFont typeface="Arial" panose="020B0604020202020204" pitchFamily="34" charset="0"/>
              <a:buChar char="•"/>
            </a:pP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Innovación:</a:t>
            </a:r>
            <a:r>
              <a:rPr lang="es-MX" dirty="0"/>
              <a:t> Impulsar soluciones tecnológicas en el área.</a:t>
            </a:r>
          </a:p>
        </p:txBody>
      </p:sp>
    </p:spTree>
    <p:extLst>
      <p:ext uri="{BB962C8B-B14F-4D97-AF65-F5344CB8AC3E}">
        <p14:creationId xmlns:p14="http://schemas.microsoft.com/office/powerpoint/2010/main" val="1333216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66119"/>
            <a:ext cx="15652704" cy="1250413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s-ES_tradnl" sz="6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Marco teórico principal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BB326C2-3807-A7B4-9B80-E194513E5C9A}"/>
              </a:ext>
            </a:extLst>
          </p:cNvPr>
          <p:cNvSpPr txBox="1"/>
          <p:nvPr/>
        </p:nvSpPr>
        <p:spPr>
          <a:xfrm>
            <a:off x="10915650" y="3116729"/>
            <a:ext cx="12438126" cy="8956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MX" dirty="0"/>
              <a:t>El proyecto se basa en la automatización de procesos repetitivos mediante scripts en Python, una práctica que permite optimizar el tiempo, reducir errores y liberar al equipo de tareas operativas que no aportan valor estratégico. Según McKinsey (2017), el 60 % de las ocupaciones incluyen tareas que pueden automatizarse parcialmente.</a:t>
            </a:r>
          </a:p>
          <a:p>
            <a:pPr>
              <a:buNone/>
            </a:pPr>
            <a:endParaRPr lang="es-MX" dirty="0"/>
          </a:p>
          <a:p>
            <a:pPr>
              <a:buNone/>
            </a:pPr>
            <a:r>
              <a:rPr lang="es-MX" dirty="0"/>
              <a:t>Se adoptó la metodología ágil Scrum para dividir el trabajo en ciclos iterativos, con entregas rápidas y ajustes continuos, lo que permitió una implementación flexible y enfocada en resultados concretos.</a:t>
            </a:r>
          </a:p>
          <a:p>
            <a:pPr>
              <a:buNone/>
            </a:pPr>
            <a:endParaRPr lang="es-MX" dirty="0"/>
          </a:p>
          <a:p>
            <a:pPr>
              <a:buNone/>
            </a:pPr>
            <a:r>
              <a:rPr lang="es-MX" b="1" dirty="0"/>
              <a:t>Referencias:</a:t>
            </a:r>
            <a:endParaRPr lang="es-MX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/>
              <a:t>McKinsey (2017): Automatización de tareas repetitivas.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/>
              <a:t>Digital.ai (2021): Aplicación de Scrum en entornos de TI.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/>
              <a:t>Deloitte (2022): Beneficios de la automatización inteligente.</a:t>
            </a:r>
          </a:p>
        </p:txBody>
      </p:sp>
      <p:pic>
        <p:nvPicPr>
          <p:cNvPr id="5122" name="Picture 2" descr="3.- Desarrollo del marco teórico">
            <a:extLst>
              <a:ext uri="{FF2B5EF4-FFF2-40B4-BE49-F238E27FC236}">
                <a16:creationId xmlns:a16="http://schemas.microsoft.com/office/drawing/2014/main" id="{9248285C-A69C-D478-3D33-417E2F090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30" y="2902738"/>
            <a:ext cx="9527775" cy="917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109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66119"/>
            <a:ext cx="15652704" cy="1250413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s-ES_tradnl" sz="6000" b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Metodología</a:t>
            </a:r>
            <a:endParaRPr lang="es-ES_tradnl" sz="6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001AFF7-A7AE-905B-1B3F-81F9E5AFAC38}"/>
              </a:ext>
            </a:extLst>
          </p:cNvPr>
          <p:cNvSpPr txBox="1"/>
          <p:nvPr/>
        </p:nvSpPr>
        <p:spPr>
          <a:xfrm>
            <a:off x="1481703" y="2633489"/>
            <a:ext cx="1218895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MX" b="1" dirty="0"/>
              <a:t>Metodología Ágil Scrum</a:t>
            </a:r>
          </a:p>
          <a:p>
            <a:pPr>
              <a:buNone/>
            </a:pPr>
            <a:endParaRPr lang="es-MX" b="1" dirty="0"/>
          </a:p>
          <a:p>
            <a:pPr>
              <a:buNone/>
            </a:pPr>
            <a:r>
              <a:rPr lang="es-MX" dirty="0"/>
              <a:t>El desarrollo se basa en Scrum, con reuniones de planeación y priorización de proyectos. Cada proyecto se planifica en </a:t>
            </a:r>
            <a:r>
              <a:rPr lang="es-MX" dirty="0" err="1"/>
              <a:t>sprints</a:t>
            </a:r>
            <a:r>
              <a:rPr lang="es-MX" dirty="0"/>
              <a:t> con fases de Análisis, Desarrollo e Implementación.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31B5F1B-89AF-1EC7-5EF1-21A57B2AD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2832" y="2633489"/>
            <a:ext cx="9272016" cy="927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C5FE97C-8417-D048-E9DB-7485B823B54C}"/>
              </a:ext>
            </a:extLst>
          </p:cNvPr>
          <p:cNvSpPr txBox="1"/>
          <p:nvPr/>
        </p:nvSpPr>
        <p:spPr>
          <a:xfrm>
            <a:off x="1481703" y="5742646"/>
            <a:ext cx="12188952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MX" b="1" dirty="0"/>
              <a:t>Fases Clave</a:t>
            </a:r>
          </a:p>
          <a:p>
            <a:pPr>
              <a:buNone/>
            </a:pPr>
            <a:endParaRPr lang="es-MX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MX" b="1" dirty="0"/>
              <a:t>Análisis:</a:t>
            </a:r>
            <a:r>
              <a:rPr lang="es-MX" dirty="0"/>
              <a:t> Observación del proceso manual para medir mejoras.</a:t>
            </a:r>
          </a:p>
          <a:p>
            <a:pPr>
              <a:buFont typeface="Arial" panose="020B0604020202020204" pitchFamily="34" charset="0"/>
              <a:buChar char="•"/>
            </a:pPr>
            <a:endParaRPr lang="es-MX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MX" b="1" dirty="0"/>
              <a:t>Desarrollo:</a:t>
            </a:r>
            <a:r>
              <a:rPr lang="es-MX" dirty="0"/>
              <a:t> Identificación de requerimientos y creación de soluciones automáticas.</a:t>
            </a:r>
          </a:p>
          <a:p>
            <a:pPr>
              <a:buFont typeface="Arial" panose="020B0604020202020204" pitchFamily="34" charset="0"/>
              <a:buChar char="•"/>
            </a:pPr>
            <a:endParaRPr lang="es-MX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MX" b="1" dirty="0"/>
              <a:t>Implementación:</a:t>
            </a:r>
            <a:r>
              <a:rPr lang="es-MX" dirty="0"/>
              <a:t> Entrega de la solución y recolección de feedback para ajustes.</a:t>
            </a:r>
          </a:p>
          <a:p>
            <a:pPr>
              <a:buFont typeface="Arial" panose="020B0604020202020204" pitchFamily="34" charset="0"/>
              <a:buChar char="•"/>
            </a:pPr>
            <a:endParaRPr lang="es-MX" dirty="0"/>
          </a:p>
          <a:p>
            <a:pPr>
              <a:buNone/>
            </a:pPr>
            <a:r>
              <a:rPr lang="es-MX" dirty="0"/>
              <a:t>La automatización busca liberar tiempo para tareas más analíticas y estratégicas.</a:t>
            </a:r>
          </a:p>
        </p:txBody>
      </p:sp>
    </p:spTree>
    <p:extLst>
      <p:ext uri="{BB962C8B-B14F-4D97-AF65-F5344CB8AC3E}">
        <p14:creationId xmlns:p14="http://schemas.microsoft.com/office/powerpoint/2010/main" val="656463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66119"/>
            <a:ext cx="15652704" cy="1250413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s-ES_tradnl" sz="6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Resultados (Objetivo General)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3EB59AC-B146-C156-D938-A63CAA2DDFD6}"/>
              </a:ext>
            </a:extLst>
          </p:cNvPr>
          <p:cNvSpPr txBox="1"/>
          <p:nvPr/>
        </p:nvSpPr>
        <p:spPr>
          <a:xfrm>
            <a:off x="1399830" y="2469584"/>
            <a:ext cx="206527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Durante el desarrollo del proyecto se implementaron tres soluciones tecnológicas que automatizan, visualizan y monitorean procesos clave en el área de Workforce Management, generando mejoras significativas en productividad y eficiencia.</a:t>
            </a:r>
            <a:endParaRPr lang="es-CO" dirty="0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0DD9C625-082E-2260-B007-A167DF64A34E}"/>
              </a:ext>
            </a:extLst>
          </p:cNvPr>
          <p:cNvSpPr/>
          <p:nvPr/>
        </p:nvSpPr>
        <p:spPr>
          <a:xfrm>
            <a:off x="2315230" y="4776962"/>
            <a:ext cx="8968465" cy="8481838"/>
          </a:xfrm>
          <a:prstGeom prst="roundRect">
            <a:avLst/>
          </a:prstGeom>
          <a:noFill/>
          <a:ln w="76200">
            <a:solidFill>
              <a:srgbClr val="17365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Rectángulo: esquinas superiores redondeadas 23">
            <a:extLst>
              <a:ext uri="{FF2B5EF4-FFF2-40B4-BE49-F238E27FC236}">
                <a16:creationId xmlns:a16="http://schemas.microsoft.com/office/drawing/2014/main" id="{7A0226B2-F4BB-1EF8-E240-EF0A2CE738E8}"/>
              </a:ext>
            </a:extLst>
          </p:cNvPr>
          <p:cNvSpPr/>
          <p:nvPr/>
        </p:nvSpPr>
        <p:spPr>
          <a:xfrm>
            <a:off x="2327592" y="4776962"/>
            <a:ext cx="8956103" cy="11666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76200">
            <a:solidFill>
              <a:srgbClr val="17365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600" b="1" dirty="0">
                <a:solidFill>
                  <a:schemeClr val="tx1"/>
                </a:solidFill>
              </a:rPr>
              <a:t>1</a:t>
            </a:r>
            <a:endParaRPr lang="es-CO" b="1" dirty="0">
              <a:solidFill>
                <a:schemeClr val="tx1"/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D27EFA87-C432-5EAF-4E05-E44A174738B4}"/>
              </a:ext>
            </a:extLst>
          </p:cNvPr>
          <p:cNvSpPr txBox="1"/>
          <p:nvPr/>
        </p:nvSpPr>
        <p:spPr>
          <a:xfrm>
            <a:off x="2670048" y="6201725"/>
            <a:ext cx="837590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Automatización con Python</a:t>
            </a:r>
          </a:p>
          <a:p>
            <a:endParaRPr lang="es-MX" b="1" dirty="0"/>
          </a:p>
          <a:p>
            <a:r>
              <a:rPr lang="es-MX" b="1" dirty="0"/>
              <a:t>Objetivo:</a:t>
            </a:r>
            <a:r>
              <a:rPr lang="es-MX" dirty="0"/>
              <a:t> Reducir tareas manuales en 50%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dirty="0"/>
              <a:t>Scripts para consolidación automática de reportes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dirty="0"/>
              <a:t>Procesamiento automático de datos de productividad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dirty="0"/>
              <a:t>Eliminación de procesos manuales repetitivos</a:t>
            </a:r>
          </a:p>
          <a:p>
            <a:r>
              <a:rPr lang="es-MX" b="1" dirty="0"/>
              <a:t>Resultado:</a:t>
            </a:r>
            <a:r>
              <a:rPr lang="es-MX" dirty="0"/>
              <a:t> Reducción del 65% en tiempo de ejecución</a:t>
            </a:r>
          </a:p>
          <a:p>
            <a:endParaRPr lang="es-CO" dirty="0"/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79E06C1A-F8B4-8A66-DF19-562BCBA25647}"/>
              </a:ext>
            </a:extLst>
          </p:cNvPr>
          <p:cNvSpPr/>
          <p:nvPr/>
        </p:nvSpPr>
        <p:spPr>
          <a:xfrm>
            <a:off x="12370883" y="4776962"/>
            <a:ext cx="8968465" cy="8481838"/>
          </a:xfrm>
          <a:prstGeom prst="roundRect">
            <a:avLst/>
          </a:prstGeom>
          <a:noFill/>
          <a:ln w="76200">
            <a:solidFill>
              <a:srgbClr val="17365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Rectángulo: esquinas superiores redondeadas 26">
            <a:extLst>
              <a:ext uri="{FF2B5EF4-FFF2-40B4-BE49-F238E27FC236}">
                <a16:creationId xmlns:a16="http://schemas.microsoft.com/office/drawing/2014/main" id="{9F0CAE5E-BCB4-E1EF-C111-AC9D87519619}"/>
              </a:ext>
            </a:extLst>
          </p:cNvPr>
          <p:cNvSpPr/>
          <p:nvPr/>
        </p:nvSpPr>
        <p:spPr>
          <a:xfrm>
            <a:off x="12383245" y="4776962"/>
            <a:ext cx="8956103" cy="11666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76200">
            <a:solidFill>
              <a:srgbClr val="17365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6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E3E2DB3B-6F1F-FCEE-FB79-056BF6CA87EA}"/>
              </a:ext>
            </a:extLst>
          </p:cNvPr>
          <p:cNvSpPr txBox="1"/>
          <p:nvPr/>
        </p:nvSpPr>
        <p:spPr>
          <a:xfrm>
            <a:off x="12725701" y="6201725"/>
            <a:ext cx="837590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Automatización de Alertas en Tiempo Real</a:t>
            </a:r>
          </a:p>
          <a:p>
            <a:endParaRPr lang="es-MX" b="1" dirty="0"/>
          </a:p>
          <a:p>
            <a:r>
              <a:rPr lang="es-MX" b="1" dirty="0"/>
              <a:t>Objetivo:</a:t>
            </a:r>
            <a:r>
              <a:rPr lang="es-MX" dirty="0"/>
              <a:t> Implementar monitoreo en tiempo real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dirty="0"/>
              <a:t>Alertas automáticas por correo electrónico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dirty="0"/>
              <a:t>Monitoreo de umbrales críticos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dirty="0"/>
              <a:t>Sistema de notificaciones </a:t>
            </a:r>
          </a:p>
          <a:p>
            <a:r>
              <a:rPr lang="es-MX" b="1" dirty="0"/>
              <a:t>Resultado:</a:t>
            </a:r>
            <a:r>
              <a:rPr lang="es-MX" dirty="0"/>
              <a:t> Reducción del 80% en tiempo de respuesta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60194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66119"/>
            <a:ext cx="15652704" cy="1250413"/>
          </a:xfrm>
          <a:solidFill>
            <a:srgbClr val="002060"/>
          </a:solidFill>
        </p:spPr>
        <p:txBody>
          <a:bodyPr>
            <a:noAutofit/>
          </a:bodyPr>
          <a:lstStyle/>
          <a:p>
            <a:pPr algn="ctr"/>
            <a:r>
              <a:rPr lang="es-ES_tradnl" sz="6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Resultados (Objetivo Especifico 1)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4ECA9CD-D9A7-77A6-D9A5-C22A9CC1C3C4}"/>
              </a:ext>
            </a:extLst>
          </p:cNvPr>
          <p:cNvSpPr txBox="1"/>
          <p:nvPr/>
        </p:nvSpPr>
        <p:spPr>
          <a:xfrm>
            <a:off x="1336237" y="3054096"/>
            <a:ext cx="9194292" cy="9202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MX" sz="4400" b="1" dirty="0"/>
              <a:t>Contexto</a:t>
            </a:r>
          </a:p>
          <a:p>
            <a:pPr>
              <a:buNone/>
            </a:pPr>
            <a:r>
              <a:rPr lang="es-MX" dirty="0"/>
              <a:t>El equipo ejecutaba tareas como corrección de inasistencias o consolidación de datos de forma manual, lo cual consumía mucho tiempo.</a:t>
            </a:r>
          </a:p>
          <a:p>
            <a:pPr>
              <a:buNone/>
            </a:pPr>
            <a:endParaRPr lang="es-MX" dirty="0"/>
          </a:p>
          <a:p>
            <a:pPr>
              <a:buNone/>
            </a:pPr>
            <a:r>
              <a:rPr lang="es-MX" sz="4400" b="1" dirty="0"/>
              <a:t>Solución</a:t>
            </a:r>
          </a:p>
          <a:p>
            <a:r>
              <a:rPr lang="es-MX" dirty="0"/>
              <a:t>Se diseñaron scripts en Python que automatizan procesos operativos repetitivos, reduciendo la intervención humana y mejorando la eficiencia del equipo.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dirty="0"/>
              <a:t>Corrección automática de inasistencias en Verint.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dirty="0"/>
              <a:t>Eliminación de tareas manuales en Excel.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dirty="0"/>
              <a:t>Procesamiento masivo de datos operativos.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dirty="0"/>
              <a:t>Generación de logs para trazabilidad y control.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3409076-8E97-8AAC-3179-56B7C137F4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2416" y="4053847"/>
            <a:ext cx="9538763" cy="596172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A98CEBE-DBCC-5585-BCD1-409C0A836893}"/>
              </a:ext>
            </a:extLst>
          </p:cNvPr>
          <p:cNvSpPr txBox="1"/>
          <p:nvPr/>
        </p:nvSpPr>
        <p:spPr>
          <a:xfrm>
            <a:off x="12472416" y="3054096"/>
            <a:ext cx="21043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400" b="1" dirty="0"/>
              <a:t>Impacto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DDA8794-0679-584A-B601-B5B2E4BC7B06}"/>
              </a:ext>
            </a:extLst>
          </p:cNvPr>
          <p:cNvSpPr txBox="1"/>
          <p:nvPr/>
        </p:nvSpPr>
        <p:spPr>
          <a:xfrm>
            <a:off x="12871394" y="10245884"/>
            <a:ext cx="102125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 redujo en más del 50% el tiempo de ejecución de tareas manuales, liberando al equipo para enfocarse en actividades de mayor valor.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518795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7730</TotalTime>
  <Words>1202</Words>
  <Application>Microsoft Office PowerPoint</Application>
  <PresentationFormat>Personalizado</PresentationFormat>
  <Paragraphs>140</Paragraphs>
  <Slides>14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Open Sans</vt:lpstr>
      <vt:lpstr>Tema de Office</vt:lpstr>
      <vt:lpstr>Presentación de PowerPoint</vt:lpstr>
      <vt:lpstr>Presentación de PowerPoint</vt:lpstr>
      <vt:lpstr>Planteamiento del Problema</vt:lpstr>
      <vt:lpstr>Objetivos</vt:lpstr>
      <vt:lpstr>Alcance y Justificación</vt:lpstr>
      <vt:lpstr>Marco teórico principal</vt:lpstr>
      <vt:lpstr>Metodología</vt:lpstr>
      <vt:lpstr>Resultados (Objetivo General)</vt:lpstr>
      <vt:lpstr>Resultados (Objetivo Especifico 1)</vt:lpstr>
      <vt:lpstr>Resultados (Objetivo Especifico 2)</vt:lpstr>
      <vt:lpstr>Resultados (Objetivo Especifico 3)</vt:lpstr>
      <vt:lpstr>Conclusiones</vt:lpstr>
      <vt:lpstr>Referencias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BARRIGA HERNANDEZ CARLOS ANDRES</dc:creator>
  <cp:lastModifiedBy>Andres Felipe Laguilavo</cp:lastModifiedBy>
  <cp:revision>20</cp:revision>
  <dcterms:created xsi:type="dcterms:W3CDTF">2018-04-16T21:10:12Z</dcterms:created>
  <dcterms:modified xsi:type="dcterms:W3CDTF">2025-07-12T21:03:57Z</dcterms:modified>
</cp:coreProperties>
</file>