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21" autoAdjust="0"/>
    <p:restoredTop sz="94660"/>
  </p:normalViewPr>
  <p:slideViewPr>
    <p:cSldViewPr snapToGrid="0">
      <p:cViewPr>
        <p:scale>
          <a:sx n="77" d="100"/>
          <a:sy n="77" d="100"/>
        </p:scale>
        <p:origin x="134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9300-718D-44AE-BFDD-F3A11A19B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PREDICTING THE SEVERITY OF ROAD CRASHES BASED ON ENVIRONMENTAL, ROAD AND OTHER CONDITIONS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65705-34B5-44CF-B55E-BEF5961F7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br>
              <a:rPr lang="en-US" sz="2400" b="1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by </a:t>
            </a:r>
            <a:br>
              <a:rPr lang="en-US" sz="24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Musab Faiyazuddin</a:t>
            </a:r>
            <a:br>
              <a:rPr lang="en-US" sz="24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19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73FC-CE4A-4B44-8AD7-EC155337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9B3C-72CE-4927-9337-55C3C6536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Traffic accidents are a major cause of death globally. </a:t>
            </a:r>
          </a:p>
          <a:p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More than 38K people die every year in crashes in US roads. The fatality rate is 12.4 deaths per 100,00 inhabitants.</a:t>
            </a:r>
          </a:p>
          <a:p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If we can predict the traffic accidents or their intensities, it can potentially save many lives</a:t>
            </a:r>
            <a:endParaRPr lang="en-US" sz="1800" dirty="0"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Most of the accidents are influenced by many quantifiable factors like weather conditions, car types, driving speeds, road structures and many others.</a:t>
            </a:r>
          </a:p>
          <a:p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The Aim is to find an amassed dataset with such quantifiable factors and perform Machine Learning modelling using that.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1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879F-D4BC-45FB-8D67-8CFAACD9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B837-17F6-4F81-AFE8-6D2FA807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14475"/>
            <a:ext cx="96012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Dataset of 1.5 Million accidents provided by UK Department of Transport on Kaggle is one such Dataset with many features included in it. </a:t>
            </a:r>
          </a:p>
          <a:p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Recorded for the span of more than 6 Years. </a:t>
            </a:r>
          </a:p>
          <a:p>
            <a:r>
              <a:rPr lang="en-US" sz="1800" dirty="0">
                <a:latin typeface="Segoe UI" panose="020B0502040204020203" pitchFamily="34" charset="0"/>
                <a:cs typeface="Times New Roman" panose="02020603050405020304" pitchFamily="18" charset="0"/>
              </a:rPr>
              <a:t>Naming of features is quite self-explanatory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A5713-46BB-4EA2-9D85-6F6D8EAA034B}"/>
              </a:ext>
            </a:extLst>
          </p:cNvPr>
          <p:cNvPicPr/>
          <p:nvPr/>
        </p:nvPicPr>
        <p:blipFill rotWithShape="1">
          <a:blip r:embed="rId2"/>
          <a:srcRect t="1" b="48318"/>
          <a:stretch/>
        </p:blipFill>
        <p:spPr bwMode="auto">
          <a:xfrm>
            <a:off x="1734820" y="2943098"/>
            <a:ext cx="4361180" cy="34397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D55C2-262E-45C2-AE20-8BABA9961987}"/>
              </a:ext>
            </a:extLst>
          </p:cNvPr>
          <p:cNvPicPr/>
          <p:nvPr/>
        </p:nvPicPr>
        <p:blipFill rotWithShape="1">
          <a:blip r:embed="rId2"/>
          <a:srcRect t="52157" b="-1"/>
          <a:stretch/>
        </p:blipFill>
        <p:spPr bwMode="auto">
          <a:xfrm>
            <a:off x="6312063" y="2943098"/>
            <a:ext cx="4361815" cy="318516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00064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78DB29-002A-4DFF-BF6E-87E4F459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cap="all"/>
              <a:t>Distribution of data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247EF0-B7B5-4271-A8C5-08D92BCB002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820" y="1340841"/>
            <a:ext cx="5609628" cy="43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2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2412F-12A5-4E2D-B644-9265F477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700" b="1" cap="all" dirty="0"/>
              <a:t>Accident Locations overlayed on UK map</a:t>
            </a:r>
          </a:p>
        </p:txBody>
      </p:sp>
      <p:sp>
        <p:nvSpPr>
          <p:cNvPr id="15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A1DD00-C691-40DB-A1A6-06AC696A337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403" y="1556663"/>
            <a:ext cx="4207669" cy="39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0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D3EE-DA40-4670-8ADF-94CA26DB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800"/>
              </a:spcBef>
              <a:spcAft>
                <a:spcPts val="1200"/>
              </a:spcAft>
            </a:pPr>
            <a:r>
              <a:rPr lang="en-US" sz="4400" b="1" kern="1400" dirty="0">
                <a:solidFill>
                  <a:srgbClr val="3B3838"/>
                </a:solidFill>
                <a:effectLst/>
                <a:latin typeface="Segoe UI Light" panose="020B0502040204020203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Methodology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9963-35E3-44EA-A172-1C86A99D2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638300"/>
            <a:ext cx="5038725" cy="3752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Preprocessing :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Null / Unknown values treatment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Data type uniformity check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Correlation check with target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Identity / Duplicated feature removal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Uniform scaling of numeric data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Encoding Categorical Variables</a:t>
            </a:r>
          </a:p>
          <a:p>
            <a:r>
              <a:rPr lang="en-US" dirty="0">
                <a:sym typeface="Wingdings" panose="05000000000000000000" pitchFamily="2" charset="2"/>
              </a:rPr>
              <a:t>Train / Test split: 70:30 split preferred</a:t>
            </a:r>
          </a:p>
          <a:p>
            <a:r>
              <a:rPr lang="en-US" dirty="0">
                <a:sym typeface="Wingdings" panose="05000000000000000000" pitchFamily="2" charset="2"/>
              </a:rPr>
              <a:t>Evaluation: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Accuracy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Cross Val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Confusion Matrix</a:t>
            </a:r>
          </a:p>
          <a:p>
            <a:r>
              <a:rPr lang="en-US" dirty="0">
                <a:sym typeface="Wingdings" panose="05000000000000000000" pitchFamily="2" charset="2"/>
              </a:rPr>
              <a:t>New Unknown data check</a:t>
            </a:r>
          </a:p>
        </p:txBody>
      </p:sp>
      <p:pic>
        <p:nvPicPr>
          <p:cNvPr id="1026" name="Picture 2" descr="Workflow of a Machine Learning project | by Ayush Pant | Towards Data  Science">
            <a:extLst>
              <a:ext uri="{FF2B5EF4-FFF2-40B4-BE49-F238E27FC236}">
                <a16:creationId xmlns:a16="http://schemas.microsoft.com/office/drawing/2014/main" id="{3475F152-2B5B-4538-BC3A-919B76719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2171700"/>
            <a:ext cx="5467350" cy="22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F82A0-EC21-4237-8B2F-02EA631423D9}"/>
              </a:ext>
            </a:extLst>
          </p:cNvPr>
          <p:cNvSpPr txBox="1"/>
          <p:nvPr/>
        </p:nvSpPr>
        <p:spPr>
          <a:xfrm>
            <a:off x="10629900" y="4430185"/>
            <a:ext cx="14446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Via Towards Data Science</a:t>
            </a:r>
          </a:p>
        </p:txBody>
      </p:sp>
    </p:spTree>
    <p:extLst>
      <p:ext uri="{BB962C8B-B14F-4D97-AF65-F5344CB8AC3E}">
        <p14:creationId xmlns:p14="http://schemas.microsoft.com/office/powerpoint/2010/main" val="330403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5240-35C2-4893-A622-D5A9E4D2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6800F-B8BB-4456-96D1-2B55D4547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r>
              <a:rPr lang="en-US" sz="1400" dirty="0"/>
              <a:t>XGB Classifier:</a:t>
            </a:r>
            <a:br>
              <a:rPr lang="en-US" sz="1400" dirty="0"/>
            </a:br>
            <a:r>
              <a:rPr lang="en-US" sz="1400" dirty="0">
                <a:sym typeface="Wingdings" panose="05000000000000000000" pitchFamily="2" charset="2"/>
              </a:rPr>
              <a:t> Accuracy = 83%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 Evaluation revealed there is huge bias</a:t>
            </a:r>
          </a:p>
          <a:p>
            <a:r>
              <a:rPr lang="en-US" sz="1400" dirty="0">
                <a:sym typeface="Wingdings" panose="05000000000000000000" pitchFamily="2" charset="2"/>
              </a:rPr>
              <a:t>Random Over sampling : To balance the class sets</a:t>
            </a:r>
          </a:p>
          <a:p>
            <a:r>
              <a:rPr lang="en-US" sz="1400" dirty="0">
                <a:sym typeface="Wingdings" panose="05000000000000000000" pitchFamily="2" charset="2"/>
              </a:rPr>
              <a:t>Random Forest: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 Accuracy = 85%</a:t>
            </a:r>
            <a:br>
              <a:rPr lang="en-US" sz="1400" dirty="0">
                <a:sym typeface="Wingdings" panose="05000000000000000000" pitchFamily="2" charset="2"/>
              </a:rPr>
            </a:br>
            <a:r>
              <a:rPr lang="en-US" sz="1400" dirty="0">
                <a:sym typeface="Wingdings" panose="05000000000000000000" pitchFamily="2" charset="2"/>
              </a:rPr>
              <a:t> Evaluation revealed there had been improvement since the last time with less bias. </a:t>
            </a:r>
          </a:p>
          <a:p>
            <a:r>
              <a:rPr lang="en-US" sz="1400" dirty="0">
                <a:sym typeface="Wingdings" panose="05000000000000000000" pitchFamily="2" charset="2"/>
              </a:rPr>
              <a:t>Generated feature importance to observe which features had more affect on the model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DE54C-DD5D-47A8-AC36-8877660F9E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17217" y="1987100"/>
            <a:ext cx="6517065" cy="288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7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35CE-0B7B-4DF6-BF62-95F1CA17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B11C-6541-4E19-A450-9133B17A8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There has been continuous research work being done in the department of Transport as a result we have observed in the exploratory data analysis that there has been decline in the number of yearly fatalities in road accidents. </a:t>
            </a:r>
          </a:p>
          <a:p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This modelling exercise helps understanding the factors involved in making accident fatal or less fatal. </a:t>
            </a:r>
          </a:p>
          <a:p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Improved data engineering and collection can exponentially increase the way we are predicting the severity of an accident</a:t>
            </a:r>
          </a:p>
          <a:p>
            <a:r>
              <a:rPr lang="en-US" sz="1800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Emergency Services can deploy such methodology to forecast </a:t>
            </a:r>
            <a:r>
              <a:rPr lang="en-US" sz="1800" dirty="0">
                <a:latin typeface="Segoe UI" panose="020B0502040204020203" pitchFamily="34" charset="0"/>
                <a:ea typeface="Segoe UI" panose="020B0502040204020203" pitchFamily="34" charset="0"/>
                <a:cs typeface="Times New Roman" panose="02020603050405020304" pitchFamily="18" charset="0"/>
              </a:rPr>
              <a:t>severity of accident in an area and deploy support in close range to that saving time and lives. </a:t>
            </a:r>
          </a:p>
          <a:p>
            <a:endParaRPr lang="en-US" sz="1800" dirty="0">
              <a:effectLst/>
              <a:latin typeface="Segoe UI" panose="020B0502040204020203" pitchFamily="34" charset="0"/>
              <a:ea typeface="Segoe UI" panose="020B050204020402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88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3078F-2B56-42BB-A4EF-030D47B6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1885" y="634028"/>
            <a:ext cx="4798243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/>
              <a:t>Thank you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35D08BC-358B-4643-B937-FB74F9271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1403" y="1425173"/>
            <a:ext cx="4207669" cy="420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3553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Franklin Gothic Book</vt:lpstr>
      <vt:lpstr>Segoe UI</vt:lpstr>
      <vt:lpstr>Segoe UI Light</vt:lpstr>
      <vt:lpstr>Crop</vt:lpstr>
      <vt:lpstr>PREDICTING THE SEVERITY OF ROAD CRASHES BASED ON ENVIRONMENTAL, ROAD AND OTHER CONDITIONS</vt:lpstr>
      <vt:lpstr>Introduction</vt:lpstr>
      <vt:lpstr>Data Description</vt:lpstr>
      <vt:lpstr>Distribution of data</vt:lpstr>
      <vt:lpstr>Accident Locations overlayed on UK map</vt:lpstr>
      <vt:lpstr>Methodology </vt:lpstr>
      <vt:lpstr>Result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SEVERITY OF ROAD CRASHES BASED ON ENVIRONMENTAL, ROAD AND OTHER CONDITIONS</dc:title>
  <dc:creator>LenovoFlex</dc:creator>
  <cp:lastModifiedBy>LenovoFlex</cp:lastModifiedBy>
  <cp:revision>1</cp:revision>
  <dcterms:created xsi:type="dcterms:W3CDTF">2020-09-22T21:23:43Z</dcterms:created>
  <dcterms:modified xsi:type="dcterms:W3CDTF">2020-09-22T21:25:32Z</dcterms:modified>
</cp:coreProperties>
</file>