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475" r:id="rId4"/>
    <p:sldId id="486" r:id="rId5"/>
    <p:sldId id="404" r:id="rId6"/>
    <p:sldId id="405" r:id="rId7"/>
    <p:sldId id="385" r:id="rId8"/>
    <p:sldId id="400" r:id="rId9"/>
    <p:sldId id="399" r:id="rId10"/>
    <p:sldId id="398" r:id="rId11"/>
    <p:sldId id="477" r:id="rId12"/>
    <p:sldId id="375" r:id="rId13"/>
    <p:sldId id="379" r:id="rId14"/>
    <p:sldId id="391" r:id="rId15"/>
    <p:sldId id="482" r:id="rId16"/>
    <p:sldId id="483" r:id="rId17"/>
    <p:sldId id="484" r:id="rId18"/>
    <p:sldId id="392" r:id="rId19"/>
    <p:sldId id="478" r:id="rId20"/>
    <p:sldId id="479" r:id="rId21"/>
    <p:sldId id="480" r:id="rId22"/>
    <p:sldId id="485" r:id="rId23"/>
    <p:sldId id="481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D1466-5D82-4A13-B98D-89AD8FA0DA09}" type="datetimeFigureOut">
              <a:rPr lang="es-CO" smtClean="0"/>
              <a:pPr/>
              <a:t>4/03/2019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04360-18D4-4DB3-BCAB-7BDD9129EDE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25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B76B2-5F5F-4598-82CC-F45C60001A58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16474-E6C1-439A-BA5A-54E91653A5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58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5909400" y="8685360"/>
            <a:ext cx="94680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063B925-85B4-49D6-961D-F3149F0949EC}" type="slidenum">
              <a:rPr lang="es-AR" sz="1200">
                <a:solidFill>
                  <a:srgbClr val="000000"/>
                </a:solidFill>
                <a:latin typeface="Segoe UI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70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6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7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with website</a:t>
            </a:r>
            <a:r>
              <a:rPr lang="en-US" baseline="0" dirty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0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8840"/>
            <a:ext cx="8229600" cy="4320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12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9857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Nombre modulo</a:t>
            </a:r>
          </a:p>
          <a:p>
            <a:r>
              <a:rPr lang="es-ES" dirty="0"/>
              <a:t>Nombre Facilitador</a:t>
            </a:r>
          </a:p>
          <a:p>
            <a:r>
              <a:rPr lang="es-ES" dirty="0"/>
              <a:t>formacionprofesional@cedesistemas.edu.co</a:t>
            </a:r>
            <a:endParaRPr lang="es-C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970989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1765"/>
            </a:lvl3pPr>
            <a:lvl4pPr>
              <a:defRPr sz="1471"/>
            </a:lvl4pPr>
            <a:lvl5pPr>
              <a:defRPr sz="147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9804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3050438"/>
            <a:ext cx="8363938" cy="757131"/>
          </a:xfrm>
          <a:prstGeom prst="rect">
            <a:avLst/>
          </a:prstGeom>
        </p:spPr>
        <p:txBody>
          <a:bodyPr anchor="ctr" anchorCtr="0"/>
          <a:lstStyle>
            <a:lvl1pPr>
              <a:defRPr sz="410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48878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04/03/2019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712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6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829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862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5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16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375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495049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8884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3688" y="551723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04/03/2019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05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52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Módulo Xamarin</a:t>
            </a:r>
          </a:p>
          <a:p>
            <a:r>
              <a:rPr lang="es-CO" dirty="0"/>
              <a:t>Andrés Londoño</a:t>
            </a:r>
          </a:p>
        </p:txBody>
      </p:sp>
      <p:sp>
        <p:nvSpPr>
          <p:cNvPr id="3" name="2 Subtítulo"/>
          <p:cNvSpPr txBox="1">
            <a:spLocks/>
          </p:cNvSpPr>
          <p:nvPr/>
        </p:nvSpPr>
        <p:spPr>
          <a:xfrm>
            <a:off x="2743200" y="1700808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7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654" y="1588431"/>
            <a:ext cx="2296206" cy="37303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98" dirty="0" err="1">
                <a:solidFill>
                  <a:srgbClr val="68217A"/>
                </a:solidFill>
                <a:latin typeface="+mj-lt"/>
              </a:rPr>
              <a:t>Comparte</a:t>
            </a:r>
            <a:r>
              <a:rPr lang="en-US" sz="3198" dirty="0">
                <a:solidFill>
                  <a:srgbClr val="68217A"/>
                </a:solidFill>
                <a:latin typeface="+mj-lt"/>
              </a:rPr>
              <a:t> </a:t>
            </a:r>
            <a:r>
              <a:rPr lang="en-US" sz="3198" dirty="0" err="1">
                <a:solidFill>
                  <a:srgbClr val="68217A"/>
                </a:solidFill>
                <a:latin typeface="+mj-lt"/>
              </a:rPr>
              <a:t>código</a:t>
            </a:r>
            <a:r>
              <a:rPr lang="en-US" sz="3198" dirty="0">
                <a:solidFill>
                  <a:srgbClr val="68217A"/>
                </a:solidFill>
                <a:latin typeface="+mj-lt"/>
              </a:rPr>
              <a:t> </a:t>
            </a:r>
            <a:r>
              <a:rPr lang="en-US" sz="3198" dirty="0" err="1">
                <a:solidFill>
                  <a:srgbClr val="68217A"/>
                </a:solidFill>
                <a:latin typeface="+mj-lt"/>
              </a:rPr>
              <a:t>nativo</a:t>
            </a:r>
            <a:r>
              <a:rPr lang="en-US" sz="3198" dirty="0">
                <a:solidFill>
                  <a:srgbClr val="3C90D1"/>
                </a:solidFill>
                <a:latin typeface="+mj-lt"/>
              </a:rPr>
              <a:t>
</a:t>
            </a:r>
            <a:endParaRPr sz="1324" dirty="0">
              <a:latin typeface="+mj-lt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2856560" y="1430675"/>
            <a:ext cx="0" cy="3888066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pic>
        <p:nvPicPr>
          <p:cNvPr id="230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3228453" y="2030732"/>
            <a:ext cx="5506395" cy="32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67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03648" y="2060848"/>
            <a:ext cx="6858000" cy="2130425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 fontScale="90000"/>
          </a:bodyPr>
          <a:lstStyle/>
          <a:p>
            <a:pPr algn="ctr"/>
            <a:r>
              <a:rPr lang="en-US" sz="3675" dirty="0">
                <a:solidFill>
                  <a:schemeClr val="tx1"/>
                </a:solidFill>
              </a:rPr>
              <a:t>Xamarin </a:t>
            </a:r>
            <a:r>
              <a:rPr lang="en-US" sz="3675" dirty="0" err="1">
                <a:solidFill>
                  <a:schemeClr val="tx1"/>
                </a:solidFill>
              </a:rPr>
              <a:t>también</a:t>
            </a:r>
            <a:r>
              <a:rPr lang="en-US" sz="3675" dirty="0">
                <a:solidFill>
                  <a:schemeClr val="tx1"/>
                </a:solidFill>
              </a:rPr>
              <a:t> propone </a:t>
            </a:r>
            <a:r>
              <a:rPr lang="en-US" sz="3675" dirty="0" err="1">
                <a:solidFill>
                  <a:schemeClr val="tx1"/>
                </a:solidFill>
              </a:rPr>
              <a:t>compartir</a:t>
            </a:r>
            <a:r>
              <a:rPr lang="en-US" sz="3675" dirty="0">
                <a:solidFill>
                  <a:schemeClr val="tx1"/>
                </a:solidFill>
              </a:rPr>
              <a:t> </a:t>
            </a:r>
            <a:r>
              <a:rPr lang="en-US" sz="3675" dirty="0" err="1">
                <a:solidFill>
                  <a:schemeClr val="tx1"/>
                </a:solidFill>
              </a:rPr>
              <a:t>Interfaz</a:t>
            </a:r>
            <a:r>
              <a:rPr lang="en-US" sz="3675" dirty="0">
                <a:solidFill>
                  <a:schemeClr val="tx1"/>
                </a:solidFill>
              </a:rPr>
              <a:t> de </a:t>
            </a:r>
            <a:r>
              <a:rPr lang="en-US" sz="3675" dirty="0" err="1">
                <a:solidFill>
                  <a:schemeClr val="tx1"/>
                </a:solidFill>
              </a:rPr>
              <a:t>Usuario</a:t>
            </a:r>
            <a:r>
              <a:rPr lang="en-US" sz="3675" dirty="0">
                <a:solidFill>
                  <a:schemeClr val="tx1"/>
                </a:solidFill>
              </a:rPr>
              <a:t>, </a:t>
            </a:r>
            <a:r>
              <a:rPr lang="en-US" sz="3675" dirty="0" err="1">
                <a:solidFill>
                  <a:schemeClr val="tx1"/>
                </a:solidFill>
              </a:rPr>
              <a:t>naciendo</a:t>
            </a:r>
            <a:r>
              <a:rPr lang="en-US" sz="3675" dirty="0">
                <a:solidFill>
                  <a:schemeClr val="tx1"/>
                </a:solidFill>
              </a:rPr>
              <a:t> </a:t>
            </a:r>
            <a:r>
              <a:rPr lang="en-US" sz="3675" dirty="0" err="1">
                <a:solidFill>
                  <a:schemeClr val="tx1"/>
                </a:solidFill>
              </a:rPr>
              <a:t>así</a:t>
            </a:r>
            <a:r>
              <a:rPr lang="en-US" sz="3675" dirty="0">
                <a:solidFill>
                  <a:schemeClr val="tx1"/>
                </a:solidFill>
              </a:rPr>
              <a:t>:</a:t>
            </a:r>
            <a:br>
              <a:rPr lang="en-US" sz="3675" dirty="0">
                <a:solidFill>
                  <a:schemeClr val="tx1"/>
                </a:solidFill>
              </a:rPr>
            </a:br>
            <a:r>
              <a:rPr lang="en-US" sz="3675" b="1" dirty="0">
                <a:solidFill>
                  <a:schemeClr val="tx1"/>
                </a:solidFill>
              </a:rPr>
              <a:t>Xamarin Forms</a:t>
            </a:r>
            <a:endParaRPr lang="en-US" sz="367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6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Xamarin +</a:t>
            </a: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</a:t>
            </a:r>
            <a:r>
              <a:rPr lang="es-CO" dirty="0"/>
              <a:t>Forms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1F5F7"/>
              </a:clrFrom>
              <a:clrTo>
                <a:srgbClr val="F1F5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1" y="2034728"/>
            <a:ext cx="8276411" cy="34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0" y="1678483"/>
            <a:ext cx="4370070" cy="2890022"/>
          </a:xfrm>
        </p:spPr>
        <p:txBody>
          <a:bodyPr/>
          <a:lstStyle/>
          <a:p>
            <a:pPr marL="342843" indent="-342843">
              <a:lnSpc>
                <a:spcPct val="110000"/>
              </a:lnSpc>
              <a:buFont typeface="Wingdings" charset="2"/>
              <a:buChar char="§"/>
            </a:pPr>
            <a:r>
              <a:rPr lang="es-ES" sz="1800" dirty="0">
                <a:solidFill>
                  <a:schemeClr val="tx1"/>
                </a:solidFill>
                <a:cs typeface="Helvetica Light"/>
              </a:rPr>
              <a:t>Más de 40 páginas, diseños y controles</a:t>
            </a:r>
          </a:p>
          <a:p>
            <a:pPr marL="342843" indent="-342843">
              <a:lnSpc>
                <a:spcPct val="110000"/>
              </a:lnSpc>
              <a:buFont typeface="Wingdings" charset="2"/>
              <a:buChar char="§"/>
            </a:pPr>
            <a:r>
              <a:rPr lang="es-ES" sz="1800" dirty="0">
                <a:solidFill>
                  <a:schemeClr val="tx1"/>
                </a:solidFill>
                <a:cs typeface="Helvetica Light"/>
              </a:rPr>
              <a:t>Construir desde </a:t>
            </a:r>
            <a:r>
              <a:rPr lang="es-ES" sz="1800" dirty="0" err="1">
                <a:solidFill>
                  <a:schemeClr val="tx1"/>
                </a:solidFill>
                <a:cs typeface="Helvetica Light"/>
              </a:rPr>
              <a:t>code</a:t>
            </a:r>
            <a:r>
              <a:rPr lang="es-ES" sz="1800" dirty="0">
                <a:solidFill>
                  <a:schemeClr val="tx1"/>
                </a:solidFill>
                <a:cs typeface="Helvetica Light"/>
              </a:rPr>
              <a:t> </a:t>
            </a:r>
            <a:r>
              <a:rPr lang="es-ES" sz="1800" dirty="0" err="1">
                <a:solidFill>
                  <a:schemeClr val="tx1"/>
                </a:solidFill>
                <a:cs typeface="Helvetica Light"/>
              </a:rPr>
              <a:t>behind</a:t>
            </a:r>
            <a:r>
              <a:rPr lang="es-ES" sz="1800" dirty="0">
                <a:solidFill>
                  <a:schemeClr val="tx1"/>
                </a:solidFill>
                <a:cs typeface="Helvetica Light"/>
              </a:rPr>
              <a:t> o XAML</a:t>
            </a:r>
          </a:p>
          <a:p>
            <a:pPr marL="342843" indent="-342843">
              <a:lnSpc>
                <a:spcPct val="110000"/>
              </a:lnSpc>
              <a:buFont typeface="Wingdings" charset="2"/>
              <a:buChar char="§"/>
            </a:pPr>
            <a:r>
              <a:rPr lang="es-ES" sz="1800" dirty="0">
                <a:solidFill>
                  <a:schemeClr val="tx1"/>
                </a:solidFill>
                <a:cs typeface="Helvetica Light"/>
              </a:rPr>
              <a:t>Enlace de datos bidireccional</a:t>
            </a:r>
          </a:p>
          <a:p>
            <a:pPr marL="342843" indent="-342843">
              <a:lnSpc>
                <a:spcPct val="110000"/>
              </a:lnSpc>
              <a:buFont typeface="Wingdings" charset="2"/>
              <a:buChar char="§"/>
            </a:pPr>
            <a:r>
              <a:rPr lang="es-ES" sz="1800" dirty="0">
                <a:solidFill>
                  <a:schemeClr val="tx1"/>
                </a:solidFill>
                <a:cs typeface="Helvetica Light"/>
              </a:rPr>
              <a:t>Navegación</a:t>
            </a:r>
          </a:p>
          <a:p>
            <a:pPr marL="342843" indent="-342843">
              <a:lnSpc>
                <a:spcPct val="110000"/>
              </a:lnSpc>
              <a:buFont typeface="Wingdings" charset="2"/>
              <a:buChar char="§"/>
            </a:pPr>
            <a:r>
              <a:rPr lang="es-ES" sz="1800" dirty="0">
                <a:solidFill>
                  <a:schemeClr val="tx1"/>
                </a:solidFill>
                <a:cs typeface="Helvetica Light"/>
              </a:rPr>
              <a:t>API de Animación</a:t>
            </a:r>
          </a:p>
          <a:p>
            <a:pPr marL="342843" indent="-342843">
              <a:lnSpc>
                <a:spcPct val="110000"/>
              </a:lnSpc>
              <a:buFont typeface="Wingdings" charset="2"/>
              <a:buChar char="§"/>
            </a:pPr>
            <a:r>
              <a:rPr lang="es-ES" sz="1800" dirty="0">
                <a:solidFill>
                  <a:schemeClr val="tx1"/>
                </a:solidFill>
                <a:cs typeface="Helvetica Light"/>
              </a:rPr>
              <a:t>Servicio de Dependencia</a:t>
            </a:r>
          </a:p>
          <a:p>
            <a:pPr marL="342843" indent="-342843">
              <a:lnSpc>
                <a:spcPct val="110000"/>
              </a:lnSpc>
              <a:buFont typeface="Wingdings" charset="2"/>
              <a:buChar char="§"/>
            </a:pPr>
            <a:r>
              <a:rPr lang="es-ES" sz="1800" dirty="0">
                <a:solidFill>
                  <a:schemeClr val="tx1"/>
                </a:solidFill>
                <a:cs typeface="Helvetica Light"/>
              </a:rPr>
              <a:t>Centro de mensajes</a:t>
            </a:r>
            <a:endParaRPr lang="en-US" sz="1800" dirty="0">
              <a:solidFill>
                <a:schemeClr val="tx1"/>
              </a:solidFill>
              <a:cs typeface="Helvetica Light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08" y="953959"/>
            <a:ext cx="7886700" cy="1325563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Xamarin.Forms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8650" y="2422071"/>
            <a:ext cx="3775271" cy="2615294"/>
            <a:chOff x="6369808" y="2264345"/>
            <a:chExt cx="5639782" cy="3757017"/>
          </a:xfrm>
        </p:grpSpPr>
        <p:pic>
          <p:nvPicPr>
            <p:cNvPr id="4" name="Picture 3" descr="uniqu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808" y="2264345"/>
              <a:ext cx="5639782" cy="375701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369808" y="3121504"/>
              <a:ext cx="5639782" cy="674171"/>
            </a:xfrm>
            <a:prstGeom prst="rect">
              <a:avLst/>
            </a:prstGeom>
            <a:solidFill>
              <a:srgbClr val="216BA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Helvetica Light"/>
                  <a:cs typeface="Helvetica Light"/>
                </a:rPr>
                <a:t>Shared UI Code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9808" y="3029152"/>
              <a:ext cx="5639782" cy="92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369808" y="3878262"/>
              <a:ext cx="5638953" cy="21431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endPara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7183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9731" y="3051175"/>
            <a:ext cx="8364538" cy="7556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s-CO" sz="2400" dirty="0"/>
              <a:t>El porcentaje de código compartido con las técnicas adecuadas </a:t>
            </a:r>
            <a:r>
              <a:rPr lang="es-CO" sz="2400" u="sng" dirty="0"/>
              <a:t>“podría llegar”</a:t>
            </a:r>
            <a:r>
              <a:rPr lang="es-CO" sz="2400" dirty="0"/>
              <a:t> hasta un </a:t>
            </a:r>
            <a:r>
              <a:rPr lang="es-CO" sz="2400" b="1" dirty="0"/>
              <a:t>85%</a:t>
            </a:r>
            <a:r>
              <a:rPr lang="es-CO" sz="2400" dirty="0"/>
              <a:t>, y Xamarin realizó una nueva propuesta con la que </a:t>
            </a:r>
            <a:r>
              <a:rPr lang="es-CO" sz="2400" b="1" u="sng" dirty="0"/>
              <a:t>se puede lograr hasta el 99% </a:t>
            </a:r>
            <a:r>
              <a:rPr lang="es-CO" sz="2400" dirty="0"/>
              <a:t>de código compartido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76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n-US" sz="2400" dirty="0"/>
              <a:t>Shared Components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4" name="Group 9490">
            <a:extLst>
              <a:ext uri="{FF2B5EF4-FFF2-40B4-BE49-F238E27FC236}">
                <a16:creationId xmlns:a16="http://schemas.microsoft.com/office/drawing/2014/main" id="{04E814F8-4913-475F-AA71-2FFC78575C43}"/>
              </a:ext>
            </a:extLst>
          </p:cNvPr>
          <p:cNvGrpSpPr/>
          <p:nvPr/>
        </p:nvGrpSpPr>
        <p:grpSpPr>
          <a:xfrm>
            <a:off x="970903" y="1997765"/>
            <a:ext cx="7538826" cy="4015949"/>
            <a:chOff x="0" y="0"/>
            <a:chExt cx="11087100" cy="5577840"/>
          </a:xfrm>
        </p:grpSpPr>
        <p:pic>
          <p:nvPicPr>
            <p:cNvPr id="5" name="Picture 551">
              <a:extLst>
                <a:ext uri="{FF2B5EF4-FFF2-40B4-BE49-F238E27FC236}">
                  <a16:creationId xmlns:a16="http://schemas.microsoft.com/office/drawing/2014/main" id="{1B68C1D2-4577-4832-B10E-FCD68888469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146035" cy="4924044"/>
            </a:xfrm>
            <a:prstGeom prst="rect">
              <a:avLst/>
            </a:prstGeom>
          </p:spPr>
        </p:pic>
        <p:pic>
          <p:nvPicPr>
            <p:cNvPr id="6" name="Picture 553">
              <a:extLst>
                <a:ext uri="{FF2B5EF4-FFF2-40B4-BE49-F238E27FC236}">
                  <a16:creationId xmlns:a16="http://schemas.microsoft.com/office/drawing/2014/main" id="{454C0BFE-3047-45B5-9554-82EABB8562D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6596" y="196595"/>
              <a:ext cx="6551676" cy="4329685"/>
            </a:xfrm>
            <a:prstGeom prst="rect">
              <a:avLst/>
            </a:prstGeom>
          </p:spPr>
        </p:pic>
        <p:pic>
          <p:nvPicPr>
            <p:cNvPr id="7" name="Picture 556">
              <a:extLst>
                <a:ext uri="{FF2B5EF4-FFF2-40B4-BE49-F238E27FC236}">
                  <a16:creationId xmlns:a16="http://schemas.microsoft.com/office/drawing/2014/main" id="{FEA5F920-6059-4B07-A2B8-D8A2F3FEF0B2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415284" y="402336"/>
              <a:ext cx="7671817" cy="5175504"/>
            </a:xfrm>
            <a:prstGeom prst="rect">
              <a:avLst/>
            </a:prstGeom>
          </p:spPr>
        </p:pic>
        <p:pic>
          <p:nvPicPr>
            <p:cNvPr id="8" name="Picture 558">
              <a:extLst>
                <a:ext uri="{FF2B5EF4-FFF2-40B4-BE49-F238E27FC236}">
                  <a16:creationId xmlns:a16="http://schemas.microsoft.com/office/drawing/2014/main" id="{70C0BAD3-F806-4BA3-B2A0-C2ECA1199A87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611880" y="598932"/>
              <a:ext cx="7077457" cy="4581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49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s-MX" sz="2400">
                <a:latin typeface="Segoe UI" panose="020B0502040204020203" pitchFamily="34" charset="0"/>
                <a:cs typeface="Segoe UI" panose="020B0502040204020203" pitchFamily="34" charset="0"/>
              </a:rPr>
              <a:t>Shared Projects</a:t>
            </a:r>
            <a:br>
              <a:rPr lang="es-MX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/>
            </a:br>
            <a:endParaRPr lang="en-US" sz="2400" dirty="0"/>
          </a:p>
        </p:txBody>
      </p:sp>
      <p:pic>
        <p:nvPicPr>
          <p:cNvPr id="9" name="Picture 566">
            <a:extLst>
              <a:ext uri="{FF2B5EF4-FFF2-40B4-BE49-F238E27FC236}">
                <a16:creationId xmlns:a16="http://schemas.microsoft.com/office/drawing/2014/main" id="{86AF7656-F254-4E94-8E30-FAF994BDF2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48904" y="1801744"/>
            <a:ext cx="5213835" cy="3109613"/>
          </a:xfrm>
          <a:prstGeom prst="rect">
            <a:avLst/>
          </a:prstGeom>
        </p:spPr>
      </p:pic>
      <p:pic>
        <p:nvPicPr>
          <p:cNvPr id="10" name="Picture 570">
            <a:extLst>
              <a:ext uri="{FF2B5EF4-FFF2-40B4-BE49-F238E27FC236}">
                <a16:creationId xmlns:a16="http://schemas.microsoft.com/office/drawing/2014/main" id="{4BF7251B-2946-4E48-ADB0-61DFC561E2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0554" y="2651105"/>
            <a:ext cx="5190044" cy="26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n-US" sz="2400" dirty="0"/>
              <a:t>Linked Files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10512">
            <a:extLst>
              <a:ext uri="{FF2B5EF4-FFF2-40B4-BE49-F238E27FC236}">
                <a16:creationId xmlns:a16="http://schemas.microsoft.com/office/drawing/2014/main" id="{57ADC175-7B7D-48AC-A0B6-446805E806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926" y="1593477"/>
            <a:ext cx="6049649" cy="3921716"/>
          </a:xfrm>
          <a:prstGeom prst="rect">
            <a:avLst/>
          </a:prstGeom>
        </p:spPr>
      </p:pic>
      <p:sp>
        <p:nvSpPr>
          <p:cNvPr id="10" name="Rectangle 576">
            <a:extLst>
              <a:ext uri="{FF2B5EF4-FFF2-40B4-BE49-F238E27FC236}">
                <a16:creationId xmlns:a16="http://schemas.microsoft.com/office/drawing/2014/main" id="{5860FFD2-E10C-4C2D-88BC-2848DD9BFCAD}"/>
              </a:ext>
            </a:extLst>
          </p:cNvPr>
          <p:cNvSpPr/>
          <p:nvPr/>
        </p:nvSpPr>
        <p:spPr>
          <a:xfrm>
            <a:off x="611143" y="2889715"/>
            <a:ext cx="1208813" cy="6070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Linked Files</a:t>
            </a:r>
            <a:endParaRPr lang="en-US" sz="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580">
            <a:extLst>
              <a:ext uri="{FF2B5EF4-FFF2-40B4-BE49-F238E27FC236}">
                <a16:creationId xmlns:a16="http://schemas.microsoft.com/office/drawing/2014/main" id="{5711A8A5-24A3-4351-B931-C9FE8A99FB71}"/>
              </a:ext>
            </a:extLst>
          </p:cNvPr>
          <p:cNvSpPr/>
          <p:nvPr/>
        </p:nvSpPr>
        <p:spPr>
          <a:xfrm>
            <a:off x="5751059" y="2233827"/>
            <a:ext cx="1311010" cy="667030"/>
          </a:xfrm>
          <a:custGeom>
            <a:avLst/>
            <a:gdLst/>
            <a:ahLst/>
            <a:cxnLst/>
            <a:rect l="0" t="0" r="0" b="0"/>
            <a:pathLst>
              <a:path w="1876934" h="923290">
                <a:moveTo>
                  <a:pt x="260604" y="0"/>
                </a:moveTo>
                <a:lnTo>
                  <a:pt x="227274" y="70261"/>
                </a:lnTo>
                <a:lnTo>
                  <a:pt x="1876934" y="853059"/>
                </a:lnTo>
                <a:lnTo>
                  <a:pt x="1843660" y="923290"/>
                </a:lnTo>
                <a:lnTo>
                  <a:pt x="194014" y="140374"/>
                </a:lnTo>
                <a:lnTo>
                  <a:pt x="160655" y="210693"/>
                </a:lnTo>
                <a:lnTo>
                  <a:pt x="0" y="5334"/>
                </a:lnTo>
                <a:lnTo>
                  <a:pt x="260604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4FCE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2" name="Shape 581">
            <a:extLst>
              <a:ext uri="{FF2B5EF4-FFF2-40B4-BE49-F238E27FC236}">
                <a16:creationId xmlns:a16="http://schemas.microsoft.com/office/drawing/2014/main" id="{DE7BDC27-FC67-4FFC-874D-C25B06321D1C}"/>
              </a:ext>
            </a:extLst>
          </p:cNvPr>
          <p:cNvSpPr/>
          <p:nvPr/>
        </p:nvSpPr>
        <p:spPr>
          <a:xfrm>
            <a:off x="1413683" y="2426701"/>
            <a:ext cx="686163" cy="520268"/>
          </a:xfrm>
          <a:custGeom>
            <a:avLst/>
            <a:gdLst/>
            <a:ahLst/>
            <a:cxnLst/>
            <a:rect l="0" t="0" r="0" b="0"/>
            <a:pathLst>
              <a:path w="986155" h="1004697">
                <a:moveTo>
                  <a:pt x="986155" y="0"/>
                </a:moveTo>
                <a:lnTo>
                  <a:pt x="906145" y="248158"/>
                </a:lnTo>
                <a:lnTo>
                  <a:pt x="850704" y="193774"/>
                </a:lnTo>
                <a:lnTo>
                  <a:pt x="55499" y="1004697"/>
                </a:lnTo>
                <a:lnTo>
                  <a:pt x="0" y="950214"/>
                </a:lnTo>
                <a:lnTo>
                  <a:pt x="795184" y="139313"/>
                </a:lnTo>
                <a:lnTo>
                  <a:pt x="739648" y="84836"/>
                </a:lnTo>
                <a:lnTo>
                  <a:pt x="986155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4FCE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3" name="Shape 582">
            <a:extLst>
              <a:ext uri="{FF2B5EF4-FFF2-40B4-BE49-F238E27FC236}">
                <a16:creationId xmlns:a16="http://schemas.microsoft.com/office/drawing/2014/main" id="{8337FC25-86E2-42C5-9431-BFBD8D4A6464}"/>
              </a:ext>
            </a:extLst>
          </p:cNvPr>
          <p:cNvSpPr/>
          <p:nvPr/>
        </p:nvSpPr>
        <p:spPr>
          <a:xfrm>
            <a:off x="1175832" y="4097516"/>
            <a:ext cx="982692" cy="1267548"/>
          </a:xfrm>
          <a:custGeom>
            <a:avLst/>
            <a:gdLst/>
            <a:ahLst/>
            <a:cxnLst/>
            <a:rect l="0" t="0" r="0" b="0"/>
            <a:pathLst>
              <a:path w="1765300" h="1696327">
                <a:moveTo>
                  <a:pt x="53848" y="0"/>
                </a:moveTo>
                <a:lnTo>
                  <a:pt x="1623987" y="1506843"/>
                </a:lnTo>
                <a:lnTo>
                  <a:pt x="1677797" y="1450760"/>
                </a:lnTo>
                <a:lnTo>
                  <a:pt x="1765300" y="1696327"/>
                </a:lnTo>
                <a:lnTo>
                  <a:pt x="1516380" y="1618996"/>
                </a:lnTo>
                <a:lnTo>
                  <a:pt x="1570159" y="1562945"/>
                </a:lnTo>
                <a:lnTo>
                  <a:pt x="0" y="56134"/>
                </a:lnTo>
                <a:lnTo>
                  <a:pt x="53848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4FCE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4" name="Shape 583">
            <a:extLst>
              <a:ext uri="{FF2B5EF4-FFF2-40B4-BE49-F238E27FC236}">
                <a16:creationId xmlns:a16="http://schemas.microsoft.com/office/drawing/2014/main" id="{AE478FBA-3124-4AE8-A38C-FBDA4B97712C}"/>
              </a:ext>
            </a:extLst>
          </p:cNvPr>
          <p:cNvSpPr/>
          <p:nvPr/>
        </p:nvSpPr>
        <p:spPr>
          <a:xfrm>
            <a:off x="1419619" y="3718280"/>
            <a:ext cx="565766" cy="458217"/>
          </a:xfrm>
          <a:custGeom>
            <a:avLst/>
            <a:gdLst/>
            <a:ahLst/>
            <a:cxnLst/>
            <a:rect l="0" t="0" r="0" b="0"/>
            <a:pathLst>
              <a:path w="1235710" h="479679">
                <a:moveTo>
                  <a:pt x="24384" y="0"/>
                </a:moveTo>
                <a:lnTo>
                  <a:pt x="1026558" y="332180"/>
                </a:lnTo>
                <a:lnTo>
                  <a:pt x="1051052" y="258318"/>
                </a:lnTo>
                <a:lnTo>
                  <a:pt x="1235710" y="442341"/>
                </a:lnTo>
                <a:lnTo>
                  <a:pt x="977646" y="479679"/>
                </a:lnTo>
                <a:lnTo>
                  <a:pt x="1002124" y="405864"/>
                </a:lnTo>
                <a:lnTo>
                  <a:pt x="0" y="73660"/>
                </a:lnTo>
                <a:lnTo>
                  <a:pt x="24384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4FCE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21" name="Rectangle 578">
            <a:extLst>
              <a:ext uri="{FF2B5EF4-FFF2-40B4-BE49-F238E27FC236}">
                <a16:creationId xmlns:a16="http://schemas.microsoft.com/office/drawing/2014/main" id="{76467EF1-0827-4A93-9AB0-982AC914F9C7}"/>
              </a:ext>
            </a:extLst>
          </p:cNvPr>
          <p:cNvSpPr/>
          <p:nvPr/>
        </p:nvSpPr>
        <p:spPr>
          <a:xfrm>
            <a:off x="7150114" y="2649328"/>
            <a:ext cx="2260031" cy="3780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Compiler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Directives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7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n-US" sz="2400" dirty="0"/>
              <a:t>¿Y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nativo</a:t>
            </a:r>
            <a:r>
              <a:rPr lang="en-US" sz="2400" dirty="0"/>
              <a:t>?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368" y="4600666"/>
            <a:ext cx="8227266" cy="4169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 algn="ctr" defTabSz="456824">
              <a:lnSpc>
                <a:spcPct val="110000"/>
              </a:lnSpc>
              <a:buSzPct val="110000"/>
              <a:buNone/>
              <a:defRPr/>
            </a:pPr>
            <a:r>
              <a:rPr lang="en-US" sz="1999" dirty="0" err="1">
                <a:latin typeface="+mj-lt"/>
              </a:rPr>
              <a:t>Xamarin</a:t>
            </a:r>
            <a:r>
              <a:rPr lang="en-US" sz="1999" dirty="0">
                <a:latin typeface="+mj-lt"/>
              </a:rPr>
              <a:t> genera </a:t>
            </a:r>
            <a:r>
              <a:rPr lang="en-US" sz="1999" dirty="0" err="1">
                <a:latin typeface="+mj-lt"/>
              </a:rPr>
              <a:t>experiencias</a:t>
            </a:r>
            <a:r>
              <a:rPr lang="en-US" sz="1999" dirty="0">
                <a:latin typeface="+mj-lt"/>
              </a:rPr>
              <a:t> </a:t>
            </a:r>
            <a:r>
              <a:rPr lang="en-US" sz="1999" dirty="0" err="1">
                <a:latin typeface="+mj-lt"/>
              </a:rPr>
              <a:t>nativas</a:t>
            </a:r>
            <a:r>
              <a:rPr lang="en-US" sz="1999" dirty="0">
                <a:latin typeface="+mj-lt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4" y="1893235"/>
            <a:ext cx="8836693" cy="16568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3315" y="3702473"/>
            <a:ext cx="225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Helvetica Light"/>
              </a:rPr>
              <a:t>Native User Interfaces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8464" y="3702473"/>
            <a:ext cx="1828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Helvetica Light"/>
              </a:rPr>
              <a:t>Native API Access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12828" y="3702473"/>
            <a:ext cx="204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Helvetica Light"/>
              </a:rPr>
              <a:t>Native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57688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n-US" sz="2400"/>
              <a:t>Pages</a:t>
            </a:r>
            <a:endParaRPr lang="en-US" sz="2400" dirty="0"/>
          </a:p>
        </p:txBody>
      </p:sp>
      <p:pic>
        <p:nvPicPr>
          <p:cNvPr id="11" name="Picture 4" descr="http://developer.xamarin.com/guides/cross-platform/xamarin-forms/controls/pages/Images/Pages.png">
            <a:extLst>
              <a:ext uri="{FF2B5EF4-FFF2-40B4-BE49-F238E27FC236}">
                <a16:creationId xmlns:a16="http://schemas.microsoft.com/office/drawing/2014/main" id="{645B152D-598A-46C1-BC69-AE6379B46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2" y="2217690"/>
            <a:ext cx="8235902" cy="27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447B859-5C6B-411F-A556-D963657F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77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621627F-5F24-434B-9DE5-4DA8592D2F90}"/>
              </a:ext>
            </a:extLst>
          </p:cNvPr>
          <p:cNvSpPr/>
          <p:nvPr/>
        </p:nvSpPr>
        <p:spPr bwMode="auto">
          <a:xfrm>
            <a:off x="0" y="1987217"/>
            <a:ext cx="9144000" cy="22893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68580" rIns="25721" bIns="25721" rtlCol="0" anchor="b" anchorCtr="0"/>
          <a:lstStyle/>
          <a:p>
            <a:pPr algn="ctr" defTabSz="699305"/>
            <a:endParaRPr lang="es-CO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8951" y="2438063"/>
            <a:ext cx="5646097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50" b="1" dirty="0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r>
              <a:rPr lang="es-CO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s-CO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Aplicaciones Móviles Con Net </a:t>
            </a:r>
          </a:p>
        </p:txBody>
      </p:sp>
    </p:spTree>
    <p:extLst>
      <p:ext uri="{BB962C8B-B14F-4D97-AF65-F5344CB8AC3E}">
        <p14:creationId xmlns:p14="http://schemas.microsoft.com/office/powerpoint/2010/main" val="2038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n-US" sz="2400" dirty="0"/>
              <a:t>Layouts</a:t>
            </a:r>
          </a:p>
        </p:txBody>
      </p:sp>
      <p:pic>
        <p:nvPicPr>
          <p:cNvPr id="4" name="Picture 2" descr="http://developer.xamarin.com/guides/cross-platform/xamarin-forms/controls/layouts/Images/Layouts.png">
            <a:extLst>
              <a:ext uri="{FF2B5EF4-FFF2-40B4-BE49-F238E27FC236}">
                <a16:creationId xmlns:a16="http://schemas.microsoft.com/office/drawing/2014/main" id="{B6EC5D11-F976-4640-AEC7-9BF26D14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1" y="2308470"/>
            <a:ext cx="8229600" cy="19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1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Controles</a:t>
            </a:r>
            <a:endParaRPr lang="en-US" sz="2400" dirty="0"/>
          </a:p>
        </p:txBody>
      </p:sp>
      <p:pic>
        <p:nvPicPr>
          <p:cNvPr id="6" name="Picture 2" descr="&quot;Xamarin.Forms stock layouts&quot; images_set">
            <a:extLst>
              <a:ext uri="{FF2B5EF4-FFF2-40B4-BE49-F238E27FC236}">
                <a16:creationId xmlns:a16="http://schemas.microsoft.com/office/drawing/2014/main" id="{25D59193-AAC3-46C3-871E-F08A2999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6" y="2301582"/>
            <a:ext cx="7896225" cy="282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7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Controles</a:t>
            </a:r>
            <a:endParaRPr lang="en-US" sz="2400" dirty="0"/>
          </a:p>
        </p:txBody>
      </p:sp>
      <p:pic>
        <p:nvPicPr>
          <p:cNvPr id="5" name="Picture 2" descr="&quot;Rendering&quot; images_set">
            <a:extLst>
              <a:ext uri="{FF2B5EF4-FFF2-40B4-BE49-F238E27FC236}">
                <a16:creationId xmlns:a16="http://schemas.microsoft.com/office/drawing/2014/main" id="{759B1AE6-1DD4-414E-8784-8134164C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0436"/>
            <a:ext cx="9206412" cy="275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0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5" y="1120177"/>
            <a:ext cx="7886700" cy="473300"/>
          </a:xfrm>
        </p:spPr>
        <p:txBody>
          <a:bodyPr>
            <a:noAutofit/>
          </a:bodyPr>
          <a:lstStyle/>
          <a:p>
            <a:r>
              <a:rPr lang="en-US" sz="2400" dirty="0" err="1"/>
              <a:t>Controles</a:t>
            </a:r>
            <a:r>
              <a:rPr lang="en-US" sz="2400" dirty="0"/>
              <a:t> de </a:t>
            </a:r>
            <a:r>
              <a:rPr lang="en-US" sz="2400" dirty="0" err="1"/>
              <a:t>terceros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64E4909-E629-4B2A-AB4C-DA0D7B59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6" y="2257270"/>
            <a:ext cx="4357844" cy="2806234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2FEE26B-A108-470D-9D4D-A54244C30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787" y="3121723"/>
            <a:ext cx="3833609" cy="10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7C2CD0-6FAC-4328-81A4-1522D8AD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1" y="1581150"/>
            <a:ext cx="7748440" cy="3695701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s-ES" dirty="0"/>
              <a:t>El poder de construir aplicaciones en todas las plataformas </a:t>
            </a:r>
          </a:p>
        </p:txBody>
      </p:sp>
    </p:spTree>
    <p:extLst>
      <p:ext uri="{BB962C8B-B14F-4D97-AF65-F5344CB8AC3E}">
        <p14:creationId xmlns:p14="http://schemas.microsoft.com/office/powerpoint/2010/main" val="411710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7C2CD0-6FAC-4328-81A4-1522D8AD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1" y="1581150"/>
            <a:ext cx="7748440" cy="3695701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/>
              <a:t>¿Por </a:t>
            </a:r>
            <a:r>
              <a:rPr lang="en-US" b="1" dirty="0" err="1"/>
              <a:t>qué</a:t>
            </a:r>
            <a:r>
              <a:rPr lang="en-US" b="1" dirty="0"/>
              <a:t> Xamarin?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75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28650" y="1069681"/>
            <a:ext cx="7886700" cy="710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 err="1"/>
              <a:t>Retos</a:t>
            </a:r>
            <a:r>
              <a:rPr lang="en-US" sz="3000" dirty="0"/>
              <a:t> del </a:t>
            </a:r>
            <a:r>
              <a:rPr lang="en-US" sz="3000" dirty="0" err="1"/>
              <a:t>desarrollo</a:t>
            </a:r>
            <a:r>
              <a:rPr lang="en-US" sz="3000" dirty="0"/>
              <a:t> </a:t>
            </a:r>
            <a:r>
              <a:rPr lang="en-US" sz="3000" dirty="0" err="1"/>
              <a:t>nativo</a:t>
            </a:r>
            <a:endParaRPr lang="it-IT" sz="21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07" y="2060338"/>
            <a:ext cx="938445" cy="9444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4" y="2060338"/>
            <a:ext cx="942438" cy="944476"/>
          </a:xfrm>
          <a:prstGeom prst="rect">
            <a:avLst/>
          </a:prstGeom>
        </p:spPr>
      </p:pic>
      <p:pic>
        <p:nvPicPr>
          <p:cNvPr id="7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74" y="2060337"/>
            <a:ext cx="938445" cy="944476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441853" y="3289084"/>
            <a:ext cx="2016956" cy="17928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469536" indent="-469536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448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72691" indent="-403154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408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83940" indent="-411249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672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36902" indent="-352962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26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980149" indent="-343247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26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64538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1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9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7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>
                <a:solidFill>
                  <a:schemeClr val="tx1"/>
                </a:solidFill>
              </a:rPr>
              <a:t>Mac OS X </a:t>
            </a:r>
          </a:p>
          <a:p>
            <a:r>
              <a:rPr lang="en-US" sz="1765" dirty="0" err="1">
                <a:solidFill>
                  <a:schemeClr val="tx1"/>
                </a:solidFill>
              </a:rPr>
              <a:t>XCode</a:t>
            </a:r>
            <a:r>
              <a:rPr lang="en-US" sz="1765" dirty="0">
                <a:solidFill>
                  <a:schemeClr val="tx1"/>
                </a:solidFill>
              </a:rPr>
              <a:t> </a:t>
            </a:r>
          </a:p>
          <a:p>
            <a:r>
              <a:rPr lang="en-US" sz="1765" dirty="0">
                <a:solidFill>
                  <a:schemeClr val="tx1"/>
                </a:solidFill>
              </a:rPr>
              <a:t>Objective-C</a:t>
            </a:r>
          </a:p>
          <a:p>
            <a:r>
              <a:rPr lang="en-US" sz="1765" dirty="0">
                <a:solidFill>
                  <a:schemeClr val="tx1"/>
                </a:solidFill>
              </a:rPr>
              <a:t>Swift</a:t>
            </a:r>
          </a:p>
          <a:p>
            <a:r>
              <a:rPr lang="en-US" sz="1765" dirty="0" err="1">
                <a:solidFill>
                  <a:schemeClr val="tx1"/>
                </a:solidFill>
              </a:rPr>
              <a:t>iOS</a:t>
            </a:r>
            <a:r>
              <a:rPr lang="en-US" sz="1765" dirty="0">
                <a:solidFill>
                  <a:schemeClr val="tx1"/>
                </a:solidFill>
              </a:rPr>
              <a:t> SDK</a:t>
            </a:r>
          </a:p>
          <a:p>
            <a:r>
              <a:rPr lang="en-US" sz="1765" dirty="0">
                <a:solidFill>
                  <a:schemeClr val="tx1"/>
                </a:solidFill>
              </a:rPr>
              <a:t>Apple Tools 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42707" y="3289084"/>
            <a:ext cx="3081461" cy="19049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469536" indent="-469536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448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72691" indent="-403154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408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83940" indent="-411249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672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36902" indent="-352962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26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980149" indent="-343247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26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64538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1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9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7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>
                <a:solidFill>
                  <a:schemeClr val="tx1"/>
                </a:solidFill>
              </a:rPr>
              <a:t>OS</a:t>
            </a:r>
          </a:p>
          <a:p>
            <a:r>
              <a:rPr lang="en-US" sz="1765" dirty="0">
                <a:solidFill>
                  <a:schemeClr val="tx1"/>
                </a:solidFill>
              </a:rPr>
              <a:t>Eclipse or Android Studio or…</a:t>
            </a:r>
          </a:p>
          <a:p>
            <a:r>
              <a:rPr lang="en-US" sz="1765" dirty="0">
                <a:solidFill>
                  <a:schemeClr val="tx1"/>
                </a:solidFill>
              </a:rPr>
              <a:t>Java</a:t>
            </a:r>
          </a:p>
          <a:p>
            <a:r>
              <a:rPr lang="en-US" sz="1765" dirty="0">
                <a:solidFill>
                  <a:schemeClr val="tx1"/>
                </a:solidFill>
              </a:rPr>
              <a:t>Android SDK</a:t>
            </a:r>
          </a:p>
          <a:p>
            <a:r>
              <a:rPr lang="en-US" sz="1765" dirty="0">
                <a:solidFill>
                  <a:schemeClr val="tx1"/>
                </a:solidFill>
              </a:rPr>
              <a:t>SDK Tools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091963" y="3401137"/>
            <a:ext cx="2857354" cy="15687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469536" indent="-469536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448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72691" indent="-403154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408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83940" indent="-411249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672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36902" indent="-352962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26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980149" indent="-343247" algn="l" defTabSz="932559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Char char="•"/>
              <a:defRPr sz="326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64538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1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9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77" indent="-233140" algn="l" defTabSz="9325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>
                <a:solidFill>
                  <a:schemeClr val="tx1"/>
                </a:solidFill>
              </a:rPr>
              <a:t>Windows OS</a:t>
            </a:r>
          </a:p>
          <a:p>
            <a:r>
              <a:rPr lang="en-US" sz="1765" dirty="0">
                <a:solidFill>
                  <a:schemeClr val="tx1"/>
                </a:solidFill>
              </a:rPr>
              <a:t>Visual Studio </a:t>
            </a:r>
          </a:p>
          <a:p>
            <a:r>
              <a:rPr lang="en-US" sz="1765" dirty="0">
                <a:solidFill>
                  <a:schemeClr val="tx1"/>
                </a:solidFill>
              </a:rPr>
              <a:t>C#</a:t>
            </a:r>
          </a:p>
          <a:p>
            <a:r>
              <a:rPr lang="en-US" sz="1765" dirty="0">
                <a:solidFill>
                  <a:schemeClr val="tx1"/>
                </a:solidFill>
              </a:rPr>
              <a:t>.NET Framework</a:t>
            </a:r>
          </a:p>
          <a:p>
            <a:r>
              <a:rPr lang="en-US" sz="1765" dirty="0">
                <a:solidFill>
                  <a:schemeClr val="tx1"/>
                </a:solidFill>
              </a:rPr>
              <a:t>Windows Phone SDK</a:t>
            </a:r>
          </a:p>
        </p:txBody>
      </p:sp>
    </p:spTree>
    <p:extLst>
      <p:ext uri="{BB962C8B-B14F-4D97-AF65-F5344CB8AC3E}">
        <p14:creationId xmlns:p14="http://schemas.microsoft.com/office/powerpoint/2010/main" val="87698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CD62D9-C3E8-4B98-8080-41CEFB504D7E}"/>
              </a:ext>
            </a:extLst>
          </p:cNvPr>
          <p:cNvSpPr/>
          <p:nvPr/>
        </p:nvSpPr>
        <p:spPr>
          <a:xfrm>
            <a:off x="539552" y="2680482"/>
            <a:ext cx="7992888" cy="312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Comparaciones</a:t>
            </a:r>
            <a:r>
              <a:rPr lang="en-US" sz="2700" dirty="0"/>
              <a:t> </a:t>
            </a:r>
            <a:r>
              <a:rPr lang="en-US" sz="2700" dirty="0" err="1"/>
              <a:t>por</a:t>
            </a:r>
            <a:r>
              <a:rPr lang="en-US" sz="2700" dirty="0"/>
              <a:t> </a:t>
            </a:r>
            <a:r>
              <a:rPr lang="en-US" sz="2700" dirty="0" err="1"/>
              <a:t>plataforma</a:t>
            </a:r>
            <a:endParaRPr lang="it-IT" sz="18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0" y="2680483"/>
            <a:ext cx="7619611" cy="2913381"/>
          </a:xfrm>
          <a:prstGeom prst="rect">
            <a:avLst/>
          </a:prstGeom>
        </p:spPr>
      </p:pic>
      <p:pic>
        <p:nvPicPr>
          <p:cNvPr id="5" name="Immagin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53" y="1649098"/>
            <a:ext cx="938445" cy="9444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36" y="1649097"/>
            <a:ext cx="942438" cy="94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8" y="1649097"/>
            <a:ext cx="938445" cy="9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2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98376" y="1874639"/>
            <a:ext cx="6858000" cy="2130425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 fontScale="90000"/>
          </a:bodyPr>
          <a:lstStyle/>
          <a:p>
            <a:pPr algn="ctr"/>
            <a:r>
              <a:rPr lang="en-US" sz="3675" dirty="0">
                <a:solidFill>
                  <a:schemeClr val="tx1"/>
                </a:solidFill>
              </a:rPr>
              <a:t>Xamarin </a:t>
            </a:r>
            <a:r>
              <a:rPr lang="en-US" sz="3675" dirty="0" err="1">
                <a:solidFill>
                  <a:schemeClr val="tx1"/>
                </a:solidFill>
              </a:rPr>
              <a:t>presenta</a:t>
            </a:r>
            <a:r>
              <a:rPr lang="en-US" sz="3675" dirty="0">
                <a:solidFill>
                  <a:schemeClr val="tx1"/>
                </a:solidFill>
              </a:rPr>
              <a:t> </a:t>
            </a:r>
            <a:r>
              <a:rPr lang="en-US" sz="3675" dirty="0" err="1">
                <a:solidFill>
                  <a:schemeClr val="tx1"/>
                </a:solidFill>
              </a:rPr>
              <a:t>una</a:t>
            </a:r>
            <a:r>
              <a:rPr lang="en-US" sz="3675" dirty="0">
                <a:solidFill>
                  <a:schemeClr val="tx1"/>
                </a:solidFill>
              </a:rPr>
              <a:t> </a:t>
            </a:r>
            <a:r>
              <a:rPr lang="en-US" sz="3675" dirty="0" err="1">
                <a:solidFill>
                  <a:schemeClr val="tx1"/>
                </a:solidFill>
              </a:rPr>
              <a:t>alternativa</a:t>
            </a:r>
            <a:r>
              <a:rPr lang="en-US" sz="3675" dirty="0">
                <a:solidFill>
                  <a:schemeClr val="tx1"/>
                </a:solidFill>
              </a:rPr>
              <a:t> de </a:t>
            </a:r>
            <a:r>
              <a:rPr lang="en-US" sz="3675" dirty="0" err="1">
                <a:solidFill>
                  <a:schemeClr val="tx1"/>
                </a:solidFill>
              </a:rPr>
              <a:t>desarrollo</a:t>
            </a:r>
            <a:br>
              <a:rPr lang="en-US" sz="3675" dirty="0">
                <a:solidFill>
                  <a:schemeClr val="tx1"/>
                </a:solidFill>
              </a:rPr>
            </a:br>
            <a:br>
              <a:rPr lang="en-US" sz="3675" dirty="0">
                <a:solidFill>
                  <a:schemeClr val="tx1"/>
                </a:solidFill>
              </a:rPr>
            </a:br>
            <a:r>
              <a:rPr lang="en-US" sz="3675" b="1" dirty="0">
                <a:solidFill>
                  <a:schemeClr val="tx1"/>
                </a:solidFill>
              </a:rPr>
              <a:t>Cross Platform </a:t>
            </a:r>
            <a:r>
              <a:rPr lang="en-US" sz="3675" b="1" dirty="0" err="1">
                <a:solidFill>
                  <a:schemeClr val="tx1"/>
                </a:solidFill>
              </a:rPr>
              <a:t>Nativo</a:t>
            </a:r>
            <a:r>
              <a:rPr lang="en-US" sz="3675" b="1" dirty="0">
                <a:solidFill>
                  <a:schemeClr val="tx1"/>
                </a:solidFill>
              </a:rPr>
              <a:t> con </a:t>
            </a:r>
            <a:r>
              <a:rPr lang="en-US" sz="3675" b="1" dirty="0" err="1">
                <a:solidFill>
                  <a:schemeClr val="tx1"/>
                </a:solidFill>
              </a:rPr>
              <a:t>.Net</a:t>
            </a:r>
            <a:endParaRPr lang="en-US" sz="367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28650" y="1782536"/>
            <a:ext cx="3616299" cy="38471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MyActivity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Activity {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788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88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788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myBtn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=  (</a:t>
            </a:r>
            <a:r>
              <a:rPr lang="en-US" sz="788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this.findViewById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R.id.clickMe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myBtn.setOnClickListener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View.OnClickListener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@Override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88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view) {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788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AlertDialog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788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builder =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	 	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AlertDialog.Builder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88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MyActivity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.this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) ;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builder.setTitle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 “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Colombia")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 .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setMessage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("@“¿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Listo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aprender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?")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 .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setPositiveButton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 "OK",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	  	 	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DialogInterface.OnClickListener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   @Override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88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DialogInterface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	 	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dialogInterface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88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788" dirty="0" err="1">
                <a:latin typeface="Consolas" panose="020B0609020204030204" pitchFamily="49" charset="0"/>
                <a:cs typeface="Consolas" panose="020B0609020204030204" pitchFamily="49" charset="0"/>
              </a:rPr>
              <a:t>dialogInterface.dismiss</a:t>
            </a: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      }}) .show();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      }});</a:t>
            </a:r>
            <a:b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788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0" y="1782536"/>
            <a:ext cx="4103274" cy="38471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(Label = 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AndroidApp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MainLauncher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Icon = 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"@drawable/icon"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Activity 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bundle)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900" dirty="0" err="1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.OnCreate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(bundle);</a:t>
            </a:r>
            <a:br>
              <a:rPr lang="en-US" sz="900" i="1" dirty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.Main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900" i="1" dirty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900" dirty="0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900" dirty="0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.me);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button.Click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AlertDialog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builder =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AlertDialog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9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AlertDialog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dialog =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builder.SetTitle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9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Colombia"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SetMessage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"@“¿</a:t>
            </a:r>
            <a:r>
              <a:rPr lang="en-US" sz="9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9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aprender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SetPositiveButton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9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dialog.Dismiss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} ); 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dialog = </a:t>
            </a:r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builder.Show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} ;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131094"/>
            <a:ext cx="6262007" cy="651442"/>
          </a:xfrm>
        </p:spPr>
        <p:txBody>
          <a:bodyPr/>
          <a:lstStyle/>
          <a:p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50793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28650" y="1919357"/>
            <a:ext cx="2857500" cy="33944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@implementation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MSViewController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  <a:r>
              <a:rPr lang="en-US" sz="2100" dirty="0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viewDidLoad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100" dirty="0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2E0D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viewDidLoad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	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  <a:r>
              <a:rPr lang="en-US" sz="21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OnButtonDown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:(</a:t>
            </a:r>
            <a:r>
              <a:rPr lang="en-US" sz="2100" dirty="0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)sender {   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UIAlertView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view = 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[[</a:t>
            </a:r>
            <a:r>
              <a:rPr lang="en-US" sz="21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UIAlertView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2E0D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100" dirty="0" err="1">
                <a:solidFill>
                  <a:srgbClr val="2E0D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[view </a:t>
            </a:r>
            <a:r>
              <a:rPr lang="en-US" sz="2100" dirty="0" err="1">
                <a:solidFill>
                  <a:srgbClr val="2E0D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setTitle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1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@“</a:t>
            </a:r>
            <a:r>
              <a:rPr lang="en-US" sz="2100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sz="21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Colombia"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[view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</a:t>
            </a:r>
            <a:r>
              <a:rPr lang="en-US" sz="21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essage</a:t>
            </a:r>
            <a:r>
              <a:rPr lang="en-US" sz="21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@“¿</a:t>
            </a:r>
            <a:r>
              <a:rPr lang="en-US" sz="2100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</a:t>
            </a:r>
            <a:r>
              <a:rPr lang="en-US" sz="21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100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aprender</a:t>
            </a:r>
            <a:r>
              <a:rPr lang="en-US" sz="21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?”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[view </a:t>
            </a:r>
            <a:r>
              <a:rPr lang="en-US" sz="2100" dirty="0" err="1">
                <a:solidFill>
                  <a:srgbClr val="2E0D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addButtonWithTitle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1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@"OK"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[view </a:t>
            </a:r>
            <a:r>
              <a:rPr lang="en-US" sz="2100" dirty="0">
                <a:solidFill>
                  <a:srgbClr val="2E0D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100" dirty="0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@end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44390" y="1641882"/>
            <a:ext cx="4103274" cy="39494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iOSAppViewController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			</a:t>
            </a:r>
            <a:r>
              <a:rPr lang="en-US" sz="12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UIViewController</a:t>
            </a:r>
            <a:endParaRPr lang="en-US" sz="1200" dirty="0">
              <a:solidFill>
                <a:srgbClr val="3364A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iOSAppViewController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handle) :                            				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(handle){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ViewDidLoad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(){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.ViewDidLoad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OnButtonDown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UIButton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sender)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 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UIAlertView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view = </a:t>
            </a:r>
            <a:r>
              <a:rPr lang="en-US" sz="1200" dirty="0">
                <a:solidFill>
                  <a:srgbClr val="0096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364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UIAlertView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view.Title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2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sz="12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colombia</a:t>
            </a:r>
            <a:r>
              <a:rPr lang="en-US" sz="12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view.Message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"@“¿</a:t>
            </a:r>
            <a:r>
              <a:rPr lang="en-US" sz="12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</a:t>
            </a:r>
            <a:r>
              <a:rPr lang="en-US" sz="12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1200" dirty="0" err="1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aprender</a:t>
            </a:r>
            <a:r>
              <a:rPr lang="en-US" sz="12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view.AddButton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F57D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view.Show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 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131094"/>
            <a:ext cx="2998470" cy="510788"/>
          </a:xfrm>
        </p:spPr>
        <p:txBody>
          <a:bodyPr/>
          <a:lstStyle/>
          <a:p>
            <a:r>
              <a:rPr lang="en-US" dirty="0"/>
              <a:t>iOS </a:t>
            </a:r>
          </a:p>
        </p:txBody>
      </p:sp>
    </p:spTree>
    <p:extLst>
      <p:ext uri="{BB962C8B-B14F-4D97-AF65-F5344CB8AC3E}">
        <p14:creationId xmlns:p14="http://schemas.microsoft.com/office/powerpoint/2010/main" val="12927148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resentaciones_facilitadores_v1_2013" id="{C4BB46EA-27F2-40A6-B67D-669DAA877FC8}" vid="{890771DD-E35B-4A2D-9078-8DFA0863A19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1-Introducción a Xamarin </Template>
  <TotalTime>5</TotalTime>
  <Words>358</Words>
  <Application>Microsoft Office PowerPoint</Application>
  <PresentationFormat>Presentación en pantalla (4:3)</PresentationFormat>
  <Paragraphs>113</Paragraphs>
  <Slides>23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Helvetica Light</vt:lpstr>
      <vt:lpstr>Segoe UI</vt:lpstr>
      <vt:lpstr>Wingdings</vt:lpstr>
      <vt:lpstr>Diseño personalizado</vt:lpstr>
      <vt:lpstr>Presentación de PowerPoint</vt:lpstr>
      <vt:lpstr>Presentación de PowerPoint</vt:lpstr>
      <vt:lpstr>El poder de construir aplicaciones en todas las plataformas </vt:lpstr>
      <vt:lpstr>¿Por qué Xamarin?</vt:lpstr>
      <vt:lpstr>Retos del desarrollo nativo</vt:lpstr>
      <vt:lpstr>Comparaciones por plataforma</vt:lpstr>
      <vt:lpstr>Xamarin presenta una alternativa de desarrollo  Cross Platform Nativo con .Net</vt:lpstr>
      <vt:lpstr>Android</vt:lpstr>
      <vt:lpstr>iOS </vt:lpstr>
      <vt:lpstr>Presentación de PowerPoint</vt:lpstr>
      <vt:lpstr>Xamarin también propone compartir Interfaz de Usuario, naciendo así: Xamarin Forms</vt:lpstr>
      <vt:lpstr>Xamarin + Xamarin Forms</vt:lpstr>
      <vt:lpstr>Xamarin.Forms</vt:lpstr>
      <vt:lpstr>El porcentaje de código compartido con las técnicas adecuadas “podría llegar” hasta un 85%, y Xamarin realizó una nueva propuesta con la que se puede lograr hasta el 99% de código compartido</vt:lpstr>
      <vt:lpstr>Shared Components </vt:lpstr>
      <vt:lpstr>Shared Projects  </vt:lpstr>
      <vt:lpstr>Linked Files  </vt:lpstr>
      <vt:lpstr>¿Y por qué es nativo?</vt:lpstr>
      <vt:lpstr>Pages</vt:lpstr>
      <vt:lpstr>Layouts</vt:lpstr>
      <vt:lpstr>Controles</vt:lpstr>
      <vt:lpstr>Controles</vt:lpstr>
      <vt:lpstr>Controles de terceros 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Londoño</dc:creator>
  <cp:lastModifiedBy>Andres Londoño</cp:lastModifiedBy>
  <cp:revision>1</cp:revision>
  <dcterms:created xsi:type="dcterms:W3CDTF">2019-03-04T15:19:07Z</dcterms:created>
  <dcterms:modified xsi:type="dcterms:W3CDTF">2019-03-04T15:24:30Z</dcterms:modified>
</cp:coreProperties>
</file>