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09E8C5-0CC3-40E2-B0B1-EB87F06A5D02}">
  <a:tblStyle styleId="{7E09E8C5-0CC3-40E2-B0B1-EB87F06A5D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b19a1b57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b19a1b5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b19a1b5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b19a1b5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b19a1b57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b19a1b57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c8dc05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c8dc05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b19a1b57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b19a1b5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b19a1b57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b19a1b5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b19a1b57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b19a1b57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b19a1b57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b19a1b57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b19a1b57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b19a1b57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b19a1b57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b19a1b57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b19a1b5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b19a1b5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b19a1b5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b19a1b5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c8dc055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9c8dc055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c8dc05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c8dc0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b19a1b5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b19a1b5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b19a1b5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b19a1b5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b19a1b57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b19a1b57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b19a1b57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b19a1b57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b19a1b57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b19a1b57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b19a1b5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b19a1b5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hyperlink" Target="https://github.com/consul/consul/blob/master/CUSTOMIZE_ES.m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hyperlink" Target="http://martinfowler.com/articles/microservices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2.jpg"/><Relationship Id="rId7" Type="http://schemas.openxmlformats.org/officeDocument/2006/relationships/image" Target="../media/image18.png"/><Relationship Id="rId8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jpg"/><Relationship Id="rId10" Type="http://schemas.openxmlformats.org/officeDocument/2006/relationships/image" Target="../media/image12.jpg"/><Relationship Id="rId13" Type="http://schemas.openxmlformats.org/officeDocument/2006/relationships/image" Target="../media/image15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0.jp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hyperlink" Target="https://github.com/ConcelloCoruna/aportaabert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onsul/consul" TargetMode="External"/><Relationship Id="rId4" Type="http://schemas.openxmlformats.org/officeDocument/2006/relationships/hyperlink" Target="https://decide.madrid.es/" TargetMode="External"/><Relationship Id="rId9" Type="http://schemas.openxmlformats.org/officeDocument/2006/relationships/hyperlink" Target="https://aportaaberta.coruna.es" TargetMode="External"/><Relationship Id="rId5" Type="http://schemas.openxmlformats.org/officeDocument/2006/relationships/hyperlink" Target="https://github.com/AyuntamientoMadrid/consul" TargetMode="External"/><Relationship Id="rId6" Type="http://schemas.openxmlformats.org/officeDocument/2006/relationships/hyperlink" Target="https://decidim.barcelona/" TargetMode="External"/><Relationship Id="rId7" Type="http://schemas.openxmlformats.org/officeDocument/2006/relationships/hyperlink" Target="https://github.com/AjuntamentdeBarcelona/decidim.barcelona" TargetMode="External"/><Relationship Id="rId8" Type="http://schemas.openxmlformats.org/officeDocument/2006/relationships/hyperlink" Target="http://www.consultaoviedo.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9870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Arquitecturas Ruby On Rails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6593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Cómo facilitar la escalabilidad y colaboración</a:t>
            </a:r>
            <a:endParaRPr/>
          </a:p>
        </p:txBody>
      </p:sp>
      <p:pic>
        <p:nvPicPr>
          <p:cNvPr descr="https://alabs.org/wp-content/uploads/2012/08/logo.png"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525" y="351232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Escenario 3: Desarrollo distribuido de Consul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714500"/>
            <a:ext cx="85206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el caso de que una </a:t>
            </a:r>
            <a:r>
              <a:rPr b="1" lang="es-419"/>
              <a:t>nueva arquitectura</a:t>
            </a:r>
            <a:r>
              <a:rPr lang="es-419"/>
              <a:t> de Consul facilitará la contribución y la reutilización de código, se avanzaría hacia un modelo de desarrollo distribuido.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Los </a:t>
            </a:r>
            <a:r>
              <a:rPr b="1" lang="es-419"/>
              <a:t>tiempos de desarrollo</a:t>
            </a:r>
            <a:r>
              <a:rPr lang="es-419"/>
              <a:t> al principio se alargarían, aunque a medio plazo posiblemente se reduciría drásticamente la necesidad de escribir código por parte de los municipios que lo quisieran adoptar, y en la mayoría no sería necesario en absoluto.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Alternativa 1: Directorios de personalización </a:t>
            </a:r>
            <a:endParaRPr/>
          </a:p>
        </p:txBody>
      </p:sp>
      <p:pic>
        <p:nvPicPr>
          <p:cNvPr descr="https://upload.wikimedia.org/wikipedia/en/5/53/African_monolith_2001.jpg"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300" y="1515675"/>
            <a:ext cx="358140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299550" y="1480850"/>
            <a:ext cx="3581400" cy="29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Carpeta donde poner el código específico de cada instalación (diseño, textos, etc).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Alternativa 1: Directorios de personalización 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50" y="1200925"/>
            <a:ext cx="7748700" cy="35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Alternativa 1: Directorios de personalización 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1187900"/>
            <a:ext cx="6367825" cy="35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2293225" y="4677300"/>
            <a:ext cx="5538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u="sng">
                <a:solidFill>
                  <a:schemeClr val="hlink"/>
                </a:solidFill>
                <a:hlinkClick r:id="rId4"/>
              </a:rPr>
              <a:t>https://github.com/consul/consul/blob/master/CUSTOMIZE_ES.md</a:t>
            </a:r>
            <a:r>
              <a:rPr lang="es-419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Alternativa 1: Directorios de personalización 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2585575"/>
            <a:ext cx="3999900" cy="19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Facilidad</a:t>
            </a:r>
            <a:r>
              <a:rPr lang="es-419"/>
              <a:t> de uso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/>
              <a:t>Simplicidad</a:t>
            </a:r>
            <a:r>
              <a:rPr lang="es-419"/>
              <a:t> de cara al desarrollo</a:t>
            </a:r>
            <a:endParaRPr/>
          </a:p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4781250" y="2654300"/>
            <a:ext cx="3999900" cy="19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Impide compartir</a:t>
            </a:r>
            <a:r>
              <a:rPr lang="es-419"/>
              <a:t> los distintos módulos de cada proceso diferenciado.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Se </a:t>
            </a:r>
            <a:r>
              <a:rPr b="1" lang="es-419"/>
              <a:t>genera un cuello de botella</a:t>
            </a:r>
            <a:r>
              <a:rPr lang="es-419"/>
              <a:t> en la introducción y aceptación de funcionalidades nuevas por parte del equipo de desarrollo de Consul.</a:t>
            </a:r>
            <a:endParaRPr/>
          </a:p>
        </p:txBody>
      </p:sp>
      <p:pic>
        <p:nvPicPr>
          <p:cNvPr descr="https://cdn.pixabay.com/photo/2013/07/13/10/27/dislike-157252_960_720.png"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650" y="1357291"/>
            <a:ext cx="752775" cy="8312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.pixabay.com/photo/2013/07/13/10/27/hand-157251_960_720.png"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256" y="1450750"/>
            <a:ext cx="752789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Alternativa 2: Modularización (engines)</a:t>
            </a:r>
            <a:endParaRPr/>
          </a:p>
        </p:txBody>
      </p:sp>
      <p:pic>
        <p:nvPicPr>
          <p:cNvPr descr="https://upload.wikimedia.org/wikipedia/commons/2/20/Lego_dublo_arto_alanenpaa_5.JPG"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303" y="1578200"/>
            <a:ext cx="3740525" cy="24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480850"/>
            <a:ext cx="3569100" cy="29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/>
              <a:t>Mini aplicaciones que proporcionan funcionalidad a sus aplicaciones anfitrión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Alternativa 2: Modularización (engines)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260575" y="172640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/>
              <a:t>Es más fácil </a:t>
            </a:r>
            <a:r>
              <a:rPr b="1" lang="es-419" sz="1200"/>
              <a:t>encontrar un bug</a:t>
            </a:r>
            <a:r>
              <a:rPr lang="es-419" sz="1200"/>
              <a:t>. 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/>
              <a:t>Es más fácil </a:t>
            </a:r>
            <a:r>
              <a:rPr b="1" lang="es-419" sz="1200"/>
              <a:t>quitar componentes</a:t>
            </a:r>
            <a:r>
              <a:rPr lang="es-419" sz="1200"/>
              <a:t> que no se estén utilizando.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/>
              <a:t>Es más fácil </a:t>
            </a:r>
            <a:r>
              <a:rPr b="1" lang="es-419" sz="1200"/>
              <a:t>entender el histórico</a:t>
            </a:r>
            <a:r>
              <a:rPr lang="es-419" sz="1200"/>
              <a:t> del desarrollo de un módulo. 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200"/>
              <a:t>Las </a:t>
            </a:r>
            <a:r>
              <a:rPr b="1" lang="es-419" sz="1200"/>
              <a:t>migraciones</a:t>
            </a:r>
            <a:r>
              <a:rPr lang="es-419" sz="1200"/>
              <a:t> se organizan mejor al estar prefijadas con el nombre del engine.</a:t>
            </a:r>
            <a:endParaRPr sz="1200"/>
          </a:p>
        </p:txBody>
      </p:sp>
      <p:sp>
        <p:nvSpPr>
          <p:cNvPr id="187" name="Google Shape;187;p28"/>
          <p:cNvSpPr txBox="1"/>
          <p:nvPr>
            <p:ph idx="2" type="body"/>
          </p:nvPr>
        </p:nvSpPr>
        <p:spPr>
          <a:xfrm>
            <a:off x="4781275" y="172640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Permite </a:t>
            </a:r>
            <a:r>
              <a:rPr b="1" lang="es-419" sz="1200"/>
              <a:t>customizar</a:t>
            </a:r>
            <a:r>
              <a:rPr lang="es-419" sz="1200"/>
              <a:t> mejor las instalaciones. 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200"/>
              <a:t>Es más fácil entender y manejar las </a:t>
            </a:r>
            <a:r>
              <a:rPr b="1" lang="es-419" sz="1200"/>
              <a:t>dependencias</a:t>
            </a:r>
            <a:r>
              <a:rPr lang="es-419" sz="1200"/>
              <a:t>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/>
              <a:t>Provee una forma alternativa de </a:t>
            </a:r>
            <a:r>
              <a:rPr b="1" lang="es-419" sz="1200"/>
              <a:t>refactorizar</a:t>
            </a:r>
            <a:r>
              <a:rPr lang="es-419" sz="1200"/>
              <a:t> una funcionalidad siempre y cuando se mantenga la misma API.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/>
              <a:t>Permite un </a:t>
            </a:r>
            <a:r>
              <a:rPr b="1" lang="es-419" sz="1200"/>
              <a:t>desarrollo en</a:t>
            </a:r>
            <a:r>
              <a:rPr lang="es-419" sz="1200"/>
              <a:t> </a:t>
            </a:r>
            <a:r>
              <a:rPr b="1" lang="es-419" sz="1200"/>
              <a:t>paralelo</a:t>
            </a:r>
            <a:r>
              <a:rPr lang="es-419" sz="1200"/>
              <a:t> organizado.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/>
              <a:t>Permite </a:t>
            </a:r>
            <a:r>
              <a:rPr b="1" lang="es-419" sz="1200"/>
              <a:t>evitar un cuello de botella </a:t>
            </a:r>
            <a:r>
              <a:rPr lang="es-419" sz="1200"/>
              <a:t>en la introducción y aceptación de funcionalidades nuevas.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cdn.pixabay.com/photo/2013/07/13/10/27/hand-157251_960_720.png"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281" y="1195050"/>
            <a:ext cx="752789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Alternativa 2: Modularización (engines)</a:t>
            </a:r>
            <a:endParaRPr/>
          </a:p>
        </p:txBody>
      </p:sp>
      <p:sp>
        <p:nvSpPr>
          <p:cNvPr id="194" name="Google Shape;194;p29"/>
          <p:cNvSpPr txBox="1"/>
          <p:nvPr>
            <p:ph idx="2" type="body"/>
          </p:nvPr>
        </p:nvSpPr>
        <p:spPr>
          <a:xfrm>
            <a:off x="613800" y="2117250"/>
            <a:ext cx="8218500" cy="27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Requiere una </a:t>
            </a:r>
            <a:r>
              <a:rPr b="1" lang="es-419"/>
              <a:t>inversión inicial</a:t>
            </a:r>
            <a:r>
              <a:rPr lang="es-419"/>
              <a:t> costosa de tiempo y recursos para el cambio a esta arquitectura, en comparación a otras alternativas.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Enlentece la escritura</a:t>
            </a:r>
            <a:r>
              <a:rPr lang="es-419"/>
              <a:t> de código. Al empezar con este modelo hay que tener en cuenta en qué componente pertenece cada funcionalidad que se quiera agregar.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Aumenta la </a:t>
            </a:r>
            <a:r>
              <a:rPr b="1" lang="es-419"/>
              <a:t>curva de aprendizaje</a:t>
            </a:r>
            <a:r>
              <a:rPr lang="es-419"/>
              <a:t> de gente nueva al proyecto.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cdn.pixabay.com/photo/2013/07/13/10/27/dislike-157252_960_720.png"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475" y="1081141"/>
            <a:ext cx="752775" cy="83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Alternativa 3: Microservicios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775" y="1544200"/>
            <a:ext cx="3458600" cy="24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609750" y="1480850"/>
            <a:ext cx="4196700" cy="29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Enfoque para el desarrollo de una única aplicación como un conjunto de pequeños servicios, cada uno ejecutándose en su propio proceso y comunicándose con mecanismos livianos, a menudo una API HTTP.</a:t>
            </a:r>
            <a:br>
              <a:rPr lang="es-419"/>
            </a:br>
            <a:r>
              <a:rPr lang="es-419" sz="10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s-419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Alternativa 3: Microservicios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84985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Cumple con la mayoría de puntos a favor que se encuentran en la arquitectura “2. Modularización (engines)”.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Su principal ventaja reside en que esta arquitectura permite que cada componente diferenciado esté escrito en un </a:t>
            </a:r>
            <a:r>
              <a:rPr b="1" lang="es-419"/>
              <a:t>lenguaje de programación diferente</a:t>
            </a:r>
            <a:r>
              <a:rPr lang="es-419"/>
              <a:t>, por lo que diferentes equipos de desarrollo pueden contribuir sin tener la limitación de que todos tengan que saber Ruby on Rails.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2" type="body"/>
          </p:nvPr>
        </p:nvSpPr>
        <p:spPr>
          <a:xfrm>
            <a:off x="4832400" y="1752838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/>
              <a:t>De todas las arquitecturas propuestas es la que </a:t>
            </a:r>
            <a:r>
              <a:rPr b="1" lang="es-419" sz="1200"/>
              <a:t>complejiza y </a:t>
            </a:r>
            <a:r>
              <a:rPr b="1" lang="es-419" sz="1200"/>
              <a:t>enlentece más </a:t>
            </a:r>
            <a:r>
              <a:rPr lang="es-419" sz="1200"/>
              <a:t>el desarrollo.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/>
              <a:t>Aumenta la </a:t>
            </a:r>
            <a:r>
              <a:rPr b="1" lang="es-419" sz="1200"/>
              <a:t>curva de aprendizaje</a:t>
            </a:r>
            <a:r>
              <a:rPr lang="es-419" sz="1200"/>
              <a:t> de gente nueva al proyecto. 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/>
              <a:t>Puede agregar </a:t>
            </a:r>
            <a:r>
              <a:rPr b="1" lang="es-419" sz="1200"/>
              <a:t>latencias en la red </a:t>
            </a:r>
            <a:r>
              <a:rPr lang="es-419" sz="1200"/>
              <a:t>por las distintas conexiones que tiene que realizarse para cada petición.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/>
              <a:t>Dificulta</a:t>
            </a:r>
            <a:r>
              <a:rPr lang="es-419" sz="1200"/>
              <a:t> tanto el desarrollo como realizar pruebas de integración de todos los servicios y despliegue de los mismos.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descr="https://cdn.pixabay.com/photo/2013/07/13/10/27/dislike-157252_960_720.png"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475" y="921591"/>
            <a:ext cx="752775" cy="8312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.pixabay.com/photo/2013/07/13/10/27/hand-157251_960_720.png"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393" y="1018550"/>
            <a:ext cx="752789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Ruby on Rails, Consul y Decidim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33143" r="-6" t="0"/>
          <a:stretch/>
        </p:blipFill>
        <p:spPr>
          <a:xfrm>
            <a:off x="5542801" y="1358288"/>
            <a:ext cx="1908776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800" y="3332958"/>
            <a:ext cx="2110223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189" y="2194937"/>
            <a:ext cx="2149800" cy="88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bcn.cat/consorcihabitatge/imatges/RGB_marca_Color.jpg"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8525" y="4242061"/>
            <a:ext cx="1257300" cy="338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madrid.es/assets/images/logo-madrid.png"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8525" y="2296946"/>
            <a:ext cx="1257300" cy="409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>
            <a:stCxn id="70" idx="1"/>
            <a:endCxn id="72" idx="3"/>
          </p:cNvCxnSpPr>
          <p:nvPr/>
        </p:nvCxnSpPr>
        <p:spPr>
          <a:xfrm flipH="1">
            <a:off x="2727901" y="1773938"/>
            <a:ext cx="2814900" cy="86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72" idx="3"/>
            <a:endCxn id="71" idx="1"/>
          </p:cNvCxnSpPr>
          <p:nvPr/>
        </p:nvCxnSpPr>
        <p:spPr>
          <a:xfrm>
            <a:off x="2727989" y="2637562"/>
            <a:ext cx="2814900" cy="111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08042" y="3403009"/>
            <a:ext cx="777158" cy="10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425" y="3474188"/>
            <a:ext cx="863700" cy="8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graphicFrame>
        <p:nvGraphicFramePr>
          <p:cNvPr id="217" name="Google Shape;217;p32"/>
          <p:cNvGraphicFramePr/>
          <p:nvPr/>
        </p:nvGraphicFramePr>
        <p:xfrm>
          <a:off x="722100" y="179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{7E09E8C5-0CC3-40E2-B0B1-EB87F06A5D02}</a:tableStyleId>
              </a:tblPr>
              <a:tblGrid>
                <a:gridCol w="2312575"/>
                <a:gridCol w="678025"/>
                <a:gridCol w="823325"/>
                <a:gridCol w="1077600"/>
                <a:gridCol w="835425"/>
                <a:gridCol w="920200"/>
                <a:gridCol w="920200"/>
              </a:tblGrid>
              <a:tr h="3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/>
                        <a:t>Alternativa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/>
                        <a:t>Diseño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/>
                        <a:t>Funcional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/>
                        <a:t>Traducciones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/>
                        <a:t>Compartir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/>
                        <a:t>Actualizar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/>
                        <a:t>Rapidez</a:t>
                      </a:r>
                      <a:endParaRPr b="1" sz="800"/>
                    </a:p>
                  </a:txBody>
                  <a:tcPr marT="63500" marB="63500" marR="63500" marL="63500"/>
                </a:tc>
              </a:tr>
              <a:tr h="3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/>
                        <a:t>0. Situación actual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NC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NC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NC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NC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NC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</a:tr>
              <a:tr h="3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/>
                        <a:t>1. Directorios de personalización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P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NC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</a:tr>
              <a:tr h="3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/>
                        <a:t>2. Modularización (engines) 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P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B45F06"/>
                    </a:solidFill>
                  </a:tcPr>
                </a:tc>
              </a:tr>
              <a:tr h="3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/>
                        <a:t>3. Microservicios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NC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99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Próximos pasos: nueva versión modular</a:t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187" y="1471900"/>
            <a:ext cx="5397626" cy="349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Extensión de Consul</a:t>
            </a:r>
            <a:endParaRPr/>
          </a:p>
        </p:txBody>
      </p:sp>
      <p:pic>
        <p:nvPicPr>
          <p:cNvPr descr="https://decidimvlc.valencia.es/assets/logo_header-688a84a3c21284397bc63294782ba7b45a41337f087d7221863e051d69035c9f.png"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273" y="3635175"/>
            <a:ext cx="1460254" cy="33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aportaaberta.coruna.es/assets/icon_home-56b4142d798aae0f0f7d0437d49e0f0af54828cf9527182c2df57849318ce7ba.png"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144" y="1300250"/>
            <a:ext cx="770923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oviedoparticipa.es/image/layout_set_logo?img_id=26096&amp;t=1473862647793"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4200" y="706525"/>
            <a:ext cx="1137275" cy="4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6">
            <a:alphaModFix/>
          </a:blip>
          <a:srcRect b="0" l="33143" r="-6" t="0"/>
          <a:stretch/>
        </p:blipFill>
        <p:spPr>
          <a:xfrm>
            <a:off x="871023" y="3635175"/>
            <a:ext cx="11372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9225" y="2324088"/>
            <a:ext cx="1257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8450" y="1762500"/>
            <a:ext cx="4257676" cy="30279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5814" y="3113138"/>
            <a:ext cx="1070248" cy="44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bcn.cat/consorcihabitatge/imatges/RGB_marca_Color.jpg" id="91" name="Google Shape;91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29225" y="2926136"/>
            <a:ext cx="1257300" cy="338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musol.org/images/stories/noticias/2016/ajuntament-valencia3.jpg" id="92" name="Google Shape;92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74198" y="3996275"/>
            <a:ext cx="1364404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madrid.es/assets/images/logo-madrid.png" id="93" name="Google Shape;93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2275" y="4264659"/>
            <a:ext cx="1257300" cy="409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5"/>
          <p:cNvCxnSpPr>
            <a:endCxn id="93" idx="3"/>
          </p:cNvCxnSpPr>
          <p:nvPr/>
        </p:nvCxnSpPr>
        <p:spPr>
          <a:xfrm flipH="1">
            <a:off x="2079575" y="2955825"/>
            <a:ext cx="2738100" cy="15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>
            <a:endCxn id="96" idx="3"/>
          </p:cNvCxnSpPr>
          <p:nvPr/>
        </p:nvCxnSpPr>
        <p:spPr>
          <a:xfrm flipH="1">
            <a:off x="2128734" y="1760016"/>
            <a:ext cx="1603500" cy="59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>
            <a:endCxn id="98" idx="2"/>
          </p:cNvCxnSpPr>
          <p:nvPr/>
        </p:nvCxnSpPr>
        <p:spPr>
          <a:xfrm flipH="1" rot="10800000">
            <a:off x="4388000" y="1587925"/>
            <a:ext cx="3568500" cy="63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>
            <a:endCxn id="91" idx="1"/>
          </p:cNvCxnSpPr>
          <p:nvPr/>
        </p:nvCxnSpPr>
        <p:spPr>
          <a:xfrm>
            <a:off x="5915025" y="2787181"/>
            <a:ext cx="1714200" cy="30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>
            <a:endCxn id="92" idx="1"/>
          </p:cNvCxnSpPr>
          <p:nvPr/>
        </p:nvCxnSpPr>
        <p:spPr>
          <a:xfrm>
            <a:off x="5470198" y="3265025"/>
            <a:ext cx="2004000" cy="9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6" name="Google Shape;96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8484" y="2104744"/>
            <a:ext cx="1460250" cy="506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uditorioprincipefelipe.es/upload/repositorio/Logotipo%20oviedo%2002.jpg" id="98" name="Google Shape;98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93182" y="1147226"/>
            <a:ext cx="2126635" cy="4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Extensión de Consul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429200" y="18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{7E09E8C5-0CC3-40E2-B0B1-EB87F06A5D02}</a:tableStyleId>
              </a:tblPr>
              <a:tblGrid>
                <a:gridCol w="1625425"/>
                <a:gridCol w="1625425"/>
                <a:gridCol w="1978550"/>
                <a:gridCol w="3173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Nombre del fork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Mantenedor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URL 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URL Github</a:t>
                      </a:r>
                      <a:endParaRPr b="1"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Consul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Ayuntamiento de Madrid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No aplica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sng">
                          <a:solidFill>
                            <a:srgbClr val="1155CC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https://github.com/consul/consul</a:t>
                      </a:r>
                      <a:r>
                        <a:rPr lang="es-419" sz="800"/>
                        <a:t> 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Decide Madrid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Ayuntamiento de Madrid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sng">
                          <a:solidFill>
                            <a:srgbClr val="1155CC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https://decide.madrid.es/</a:t>
                      </a:r>
                      <a:r>
                        <a:rPr lang="es-419" sz="800"/>
                        <a:t> 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sng">
                          <a:solidFill>
                            <a:srgbClr val="1155CC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https://github.com/AyuntamientoMadrid/consul</a:t>
                      </a:r>
                      <a:r>
                        <a:rPr lang="es-419" sz="800"/>
                        <a:t> 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decidim.barcelona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Ajuntament de Barcelona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sng">
                          <a:solidFill>
                            <a:srgbClr val="1155CC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https://decidim.barcelona/</a:t>
                      </a:r>
                      <a:r>
                        <a:rPr lang="es-419" sz="800"/>
                        <a:t> 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sng">
                          <a:solidFill>
                            <a:srgbClr val="1155CC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https://github.com/AjuntamentdeBarcelona/decidim.barcelona</a:t>
                      </a:r>
                      <a:r>
                        <a:rPr lang="es-419" sz="800"/>
                        <a:t> 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Consulta Oviedo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Ayuntamiento de Oviedo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sng">
                          <a:solidFill>
                            <a:srgbClr val="1155CC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http://www.consultaoviedo.es/</a:t>
                      </a:r>
                      <a:r>
                        <a:rPr lang="es-419" sz="800"/>
                        <a:t> 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No aplica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A Porta Aberta 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/>
                        <a:t>Concello da Coruña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sng">
                          <a:solidFill>
                            <a:srgbClr val="1155CC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https://aportaaberta.coruna.es</a:t>
                      </a:r>
                      <a:r>
                        <a:rPr lang="es-419" sz="800"/>
                        <a:t> 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sng">
                          <a:solidFill>
                            <a:srgbClr val="1155CC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https://github.com/ConcelloCoruna/aportaaberta</a:t>
                      </a:r>
                      <a:r>
                        <a:rPr lang="es-419" sz="800"/>
                        <a:t> </a:t>
                      </a:r>
                      <a:endParaRPr sz="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de reutilización en el código actual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25" y="1331400"/>
            <a:ext cx="5132700" cy="35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925" y="2457163"/>
            <a:ext cx="27432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Situación actual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725" y="1061700"/>
            <a:ext cx="5046300" cy="38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Escenarios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Escenario 1: Desarrollo centralizado de Consul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Escenario 2: Desarrollo descentralizado de Consul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Escenario 3: Desarrollo distribuido de Consul</a:t>
            </a:r>
            <a:endParaRPr/>
          </a:p>
        </p:txBody>
      </p:sp>
      <p:pic>
        <p:nvPicPr>
          <p:cNvPr descr="https://upload.wikimedia.org/wikipedia/en/b/ba/Centralised-decentralised-distributed.png"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650" y="2956475"/>
            <a:ext cx="67532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Escenario 1: Desarrollo centralizado de Consul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635600"/>
            <a:ext cx="85206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Este escenario corresponde al </a:t>
            </a:r>
            <a:r>
              <a:rPr b="1" lang="es-419"/>
              <a:t>modelo actual</a:t>
            </a:r>
            <a:r>
              <a:rPr lang="es-419"/>
              <a:t> de funcionamiento: el Ayuntamiento de Madrid mantiene el código de Cónsul, evaluando e incorporando aquellas modificaciones realizadas en los “forks” o bifurcaciones del código que se realicen en otros ayuntamientos u organizaciones.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Escenario 2: Desarrollo descentralizado de Consul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736025"/>
            <a:ext cx="85206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Es posible que las versiones realizadas en unos cuantos ayuntamientos ganen cierta autonomía y generen una cierta</a:t>
            </a:r>
            <a:r>
              <a:rPr b="1" lang="es-419"/>
              <a:t> “tipología” de versiones de Consul</a:t>
            </a:r>
            <a:r>
              <a:rPr lang="es-419"/>
              <a:t> cuyo mantenimiento sea realizado por sus impulsores iniciales.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