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3" name="Shape 4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7" name="Shape 4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FONDO INICIAL: </a:t>
            </a:r>
            <a:r>
              <a:rPr b="0"/>
              <a:t>Este fondo estará al inicio al dar la bienvenida a los participantes.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3" name="Shape 4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TRAINER: </a:t>
            </a:r>
            <a:r>
              <a:rPr b="0"/>
              <a:t>Incluye un resumen de tu perfil. Es válido incluir una imagen, siempre y cuando tenga alta calidad. La idea principal es ser puntual e incluir información que impacte a la audiencia.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0" name="Shape 4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OBJETIVOS</a:t>
            </a:r>
            <a:r>
              <a:rPr b="0"/>
              <a:t>: Debemos incluir los puntos más importantes de la presentación. La redacción debe ser clara y concisa. Ejemplo: Entenderás los principales problemas que afronta un developer y cómo resolverlos | Conocerás los principios de la programación orientada a objetos,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629400" y="228866"/>
            <a:ext cx="2057400" cy="487627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457200" y="228866"/>
            <a:ext cx="6019800" cy="487627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722312" y="3672418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47" name="Shape 147"/>
          <p:cNvSpPr/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457200" y="1279263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57" name="Shape 157"/>
          <p:cNvSpPr/>
          <p:nvPr>
            <p:ph type="body" sz="quarter" idx="13"/>
          </p:nvPr>
        </p:nvSpPr>
        <p:spPr>
          <a:xfrm>
            <a:off x="4645030" y="1279263"/>
            <a:ext cx="4041776" cy="53313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57204" y="227542"/>
            <a:ext cx="3008315" cy="96837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82" name="Shape 182"/>
          <p:cNvSpPr/>
          <p:nvPr>
            <p:ph type="body" sz="half" idx="13"/>
          </p:nvPr>
        </p:nvSpPr>
        <p:spPr>
          <a:xfrm>
            <a:off x="457204" y="1195918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91" name="Shape 191"/>
          <p:cNvSpPr/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6629400" y="228866"/>
            <a:ext cx="2057400" cy="487627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457200" y="228866"/>
            <a:ext cx="6019800" cy="487627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722312" y="3672418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46" name="Shape 246"/>
          <p:cNvSpPr/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xfrm>
            <a:off x="457200" y="1279263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256" name="Shape 256"/>
          <p:cNvSpPr/>
          <p:nvPr>
            <p:ph type="body" sz="quarter" idx="13"/>
          </p:nvPr>
        </p:nvSpPr>
        <p:spPr>
          <a:xfrm>
            <a:off x="4645030" y="1279263"/>
            <a:ext cx="4041776" cy="53313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65" name="Shape 2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57204" y="227542"/>
            <a:ext cx="3008315" cy="96837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81" name="Shape 281"/>
          <p:cNvSpPr/>
          <p:nvPr>
            <p:ph type="body" sz="half" idx="13"/>
          </p:nvPr>
        </p:nvSpPr>
        <p:spPr>
          <a:xfrm>
            <a:off x="457204" y="1195918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282" name="Shape 2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90" name="Shape 290"/>
          <p:cNvSpPr/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1" name="Shape 3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6629400" y="228866"/>
            <a:ext cx="2057400" cy="487627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xfrm>
            <a:off x="457200" y="228866"/>
            <a:ext cx="6019800" cy="487627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10" name="Shape 3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18" name="Shape 318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319" name="Shape 3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37" name="Shape 3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722312" y="3672418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46" name="Shape 3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54" name="Shape 354"/>
          <p:cNvSpPr/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722312" y="3672418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xfrm>
            <a:off x="457200" y="1279263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64" name="Shape 364"/>
          <p:cNvSpPr/>
          <p:nvPr>
            <p:ph type="body" sz="quarter" idx="13"/>
          </p:nvPr>
        </p:nvSpPr>
        <p:spPr>
          <a:xfrm>
            <a:off x="4645030" y="1279263"/>
            <a:ext cx="4041776" cy="53313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365" name="Shape 3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73" name="Shape 3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57204" y="227542"/>
            <a:ext cx="3008315" cy="96837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88" name="Shape 388"/>
          <p:cNvSpPr/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89" name="Shape 389"/>
          <p:cNvSpPr/>
          <p:nvPr>
            <p:ph type="body" sz="half" idx="13"/>
          </p:nvPr>
        </p:nvSpPr>
        <p:spPr>
          <a:xfrm>
            <a:off x="457204" y="1195918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390" name="Shape 3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98" name="Shape 398"/>
          <p:cNvSpPr/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9" name="Shape 399"/>
          <p:cNvSpPr/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00" name="Shape 4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08" name="Shape 4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9" name="Shape 4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xfrm>
            <a:off x="6629400" y="228866"/>
            <a:ext cx="2057400" cy="487627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17" name="Shape 417"/>
          <p:cNvSpPr/>
          <p:nvPr>
            <p:ph type="body" idx="1"/>
          </p:nvPr>
        </p:nvSpPr>
        <p:spPr>
          <a:xfrm>
            <a:off x="457200" y="228866"/>
            <a:ext cx="6019800" cy="487627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18" name="Shape 4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6" name="Shape 426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7" name="Shape 427"/>
          <p:cNvSpPr/>
          <p:nvPr>
            <p:ph type="sldNum" sz="quarter" idx="2"/>
          </p:nvPr>
        </p:nvSpPr>
        <p:spPr>
          <a:xfrm>
            <a:off x="8413191" y="5316610"/>
            <a:ext cx="273609" cy="2649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5" name="Shape 435"/>
          <p:cNvSpPr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6" name="Shape 436"/>
          <p:cNvSpPr/>
          <p:nvPr>
            <p:ph type="sldNum" sz="quarter" idx="2"/>
          </p:nvPr>
        </p:nvSpPr>
        <p:spPr>
          <a:xfrm>
            <a:off x="8413191" y="5316610"/>
            <a:ext cx="273609" cy="2649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457200" y="1279263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4645030" y="1279263"/>
            <a:ext cx="4041776" cy="53313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4" y="227542"/>
            <a:ext cx="3008315" cy="96837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3" name="Shape 83"/>
          <p:cNvSpPr/>
          <p:nvPr>
            <p:ph type="body" sz="half" idx="13"/>
          </p:nvPr>
        </p:nvSpPr>
        <p:spPr>
          <a:xfrm>
            <a:off x="457204" y="1195918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13191" y="5316610"/>
            <a:ext cx="273609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hyperlink" Target="https://developer.android.com/about/android.html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hyperlink" Target="https://github.com/andresluquerivera/Taller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9961" y="2216305"/>
            <a:ext cx="4473004" cy="1282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446549" y="4793753"/>
            <a:ext cx="239063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GRACIAS</a:t>
            </a:r>
          </a:p>
        </p:txBody>
      </p:sp>
      <p:sp>
        <p:nvSpPr>
          <p:cNvPr id="494" name="Shape 494"/>
          <p:cNvSpPr/>
          <p:nvPr/>
        </p:nvSpPr>
        <p:spPr>
          <a:xfrm>
            <a:off x="6248399" y="5064383"/>
            <a:ext cx="198152" cy="208658"/>
          </a:xfrm>
          <a:prstGeom prst="rect">
            <a:avLst/>
          </a:prstGeom>
          <a:solidFill>
            <a:srgbClr val="E9152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1919" y="5226334"/>
            <a:ext cx="1261099" cy="3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1247426" y="995679"/>
            <a:ext cx="6494494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3800"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ANDRES LUQUE</a:t>
            </a:r>
          </a:p>
        </p:txBody>
      </p:sp>
      <p:sp>
        <p:nvSpPr>
          <p:cNvPr id="451" name="Shape 451"/>
          <p:cNvSpPr/>
          <p:nvPr/>
        </p:nvSpPr>
        <p:spPr>
          <a:xfrm>
            <a:off x="1247427" y="1924083"/>
            <a:ext cx="6592428" cy="847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just" defTabSz="548640">
              <a:defRPr sz="1700"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TRAINER | 7 años de experiencia en proyectos de plataformas móviles | Tech lead | Senior Developer (Java, objc-c).</a:t>
            </a:r>
            <a:endParaRPr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ctrTitle"/>
          </p:nvPr>
        </p:nvSpPr>
        <p:spPr>
          <a:xfrm>
            <a:off x="1778003" y="609600"/>
            <a:ext cx="5963918" cy="11726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Taller Básico de Android</a:t>
            </a:r>
          </a:p>
        </p:txBody>
      </p:sp>
      <p:pic>
        <p:nvPicPr>
          <p:cNvPr id="456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1919" y="5226334"/>
            <a:ext cx="1261099" cy="3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Shape 457"/>
          <p:cNvSpPr/>
          <p:nvPr/>
        </p:nvSpPr>
        <p:spPr>
          <a:xfrm>
            <a:off x="2473961" y="1925120"/>
            <a:ext cx="4572001" cy="176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buSzPct val="100000"/>
              <a:buFont typeface="Wingdings"/>
              <a:buChar char="▪"/>
              <a:defRPr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 Android?</a:t>
            </a:r>
            <a:endParaRPr>
              <a:latin typeface="Franklin Gothic Book"/>
              <a:ea typeface="Franklin Gothic Book"/>
              <a:cs typeface="Franklin Gothic Book"/>
              <a:sym typeface="Franklin Gothic Book"/>
            </a:endParaRPr>
          </a:p>
          <a:p>
            <a:pPr algn="ctr">
              <a:buSzPct val="100000"/>
              <a:buFont typeface="Wingdings"/>
              <a:buChar char="▪"/>
              <a:defRPr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Estructura de un proyecto</a:t>
            </a:r>
            <a:endParaRPr>
              <a:latin typeface="Franklin Gothic Book"/>
              <a:ea typeface="Franklin Gothic Book"/>
              <a:cs typeface="Franklin Gothic Book"/>
              <a:sym typeface="Franklin Gothic Book"/>
            </a:endParaRPr>
          </a:p>
          <a:p>
            <a:pPr algn="ctr">
              <a:buSzPct val="100000"/>
              <a:buFont typeface="Wingdings"/>
              <a:buChar char="▪"/>
              <a:defRPr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Componentes básicos</a:t>
            </a:r>
          </a:p>
          <a:p>
            <a:pPr algn="ctr">
              <a:buSzPct val="100000"/>
              <a:buFont typeface="Wingdings"/>
              <a:buChar char="▪"/>
              <a:defRPr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Nuestra primera App</a:t>
            </a:r>
          </a:p>
          <a:p>
            <a:pPr algn="ctr">
              <a:buSzPct val="100000"/>
              <a:buFont typeface="Wingdings"/>
              <a:buChar char="▪"/>
              <a:defRPr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Debugging y descarte de errores</a:t>
            </a:r>
          </a:p>
        </p:txBody>
      </p:sp>
      <p:pic>
        <p:nvPicPr>
          <p:cNvPr id="458" name="image4.png" descr="Z:\Materiales 2016\Logos\Logo fondo transparente I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066" y="5130989"/>
            <a:ext cx="1501952" cy="479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title"/>
          </p:nvPr>
        </p:nvSpPr>
        <p:spPr>
          <a:xfrm>
            <a:off x="2054225" y="1751529"/>
            <a:ext cx="7404735" cy="1172646"/>
          </a:xfrm>
          <a:prstGeom prst="rect">
            <a:avLst/>
          </a:prstGeom>
        </p:spPr>
        <p:txBody>
          <a:bodyPr/>
          <a:lstStyle/>
          <a:p>
            <a:pPr algn="l">
              <a:defRPr sz="1600"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Un sistema operativo basado en un núcleo Linux.</a:t>
            </a:r>
          </a:p>
          <a:p>
            <a:pPr algn="l">
              <a:defRPr sz="1600">
                <a:latin typeface="Futura Std Bold"/>
                <a:ea typeface="Futura Std Bold"/>
                <a:cs typeface="Futura Std Bold"/>
                <a:sym typeface="Futura Std Bold"/>
              </a:defRPr>
            </a:pPr>
          </a:p>
          <a:p>
            <a:pPr algn="l">
              <a:defRPr sz="1600"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https://developer.android.com/about/android.html</a:t>
            </a:r>
          </a:p>
        </p:txBody>
      </p:sp>
      <p:pic>
        <p:nvPicPr>
          <p:cNvPr id="463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1919" y="5226334"/>
            <a:ext cx="1261099" cy="3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Shape 464"/>
          <p:cNvSpPr/>
          <p:nvPr/>
        </p:nvSpPr>
        <p:spPr>
          <a:xfrm>
            <a:off x="3905915" y="872728"/>
            <a:ext cx="132981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Android</a:t>
            </a:r>
          </a:p>
        </p:txBody>
      </p:sp>
      <p:pic>
        <p:nvPicPr>
          <p:cNvPr id="465" name="image4.png" descr="Z:\Materiales 2016\Logos\Logo fondo transparente I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066" y="5130989"/>
            <a:ext cx="1501952" cy="479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WhatIsAndroid7_w670_h35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6979" y="2760085"/>
            <a:ext cx="4027686" cy="2104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1919" y="5226334"/>
            <a:ext cx="1261099" cy="3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Shape 469"/>
          <p:cNvSpPr/>
          <p:nvPr/>
        </p:nvSpPr>
        <p:spPr>
          <a:xfrm>
            <a:off x="2775615" y="872728"/>
            <a:ext cx="417600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Estructura de un proyecto</a:t>
            </a:r>
          </a:p>
        </p:txBody>
      </p:sp>
      <p:pic>
        <p:nvPicPr>
          <p:cNvPr id="470" name="image4.png" descr="Z:\Materiales 2016\Logos\Logo fondo transparente 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1066" y="5130989"/>
            <a:ext cx="1501952" cy="479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estructur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5154" y="1603596"/>
            <a:ext cx="4876925" cy="3438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title"/>
          </p:nvPr>
        </p:nvSpPr>
        <p:spPr>
          <a:xfrm>
            <a:off x="923925" y="1751529"/>
            <a:ext cx="7404735" cy="1172646"/>
          </a:xfrm>
          <a:prstGeom prst="rect">
            <a:avLst/>
          </a:prstGeom>
        </p:spPr>
        <p:txBody>
          <a:bodyPr/>
          <a:lstStyle/>
          <a:p>
            <a:pPr algn="l" defTabSz="425195">
              <a:defRPr sz="1488"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- Activity</a:t>
            </a:r>
            <a:br/>
            <a:r>
              <a:t>- Service</a:t>
            </a:r>
            <a:br/>
            <a:r>
              <a:t>- Content Provider</a:t>
            </a:r>
          </a:p>
          <a:p>
            <a:pPr algn="l" defTabSz="425195">
              <a:defRPr sz="1488"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- Broadcast Receiver</a:t>
            </a:r>
            <a:br/>
          </a:p>
        </p:txBody>
      </p:sp>
      <p:pic>
        <p:nvPicPr>
          <p:cNvPr id="474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1919" y="5226334"/>
            <a:ext cx="1261099" cy="3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Shape 475"/>
          <p:cNvSpPr/>
          <p:nvPr/>
        </p:nvSpPr>
        <p:spPr>
          <a:xfrm>
            <a:off x="2775615" y="872728"/>
            <a:ext cx="36226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Componentes básicos</a:t>
            </a:r>
          </a:p>
        </p:txBody>
      </p:sp>
      <p:pic>
        <p:nvPicPr>
          <p:cNvPr id="476" name="image4.png" descr="Z:\Materiales 2016\Logos\Logo fondo transparente 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1066" y="5130989"/>
            <a:ext cx="1501952" cy="479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title"/>
          </p:nvPr>
        </p:nvSpPr>
        <p:spPr>
          <a:xfrm>
            <a:off x="923925" y="1751529"/>
            <a:ext cx="7404735" cy="1172646"/>
          </a:xfrm>
          <a:prstGeom prst="rect">
            <a:avLst/>
          </a:prstGeom>
        </p:spPr>
        <p:txBody>
          <a:bodyPr/>
          <a:lstStyle/>
          <a:p>
            <a:pPr algn="l">
              <a:defRPr sz="1600"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- Ciclo de vida de una actividad</a:t>
            </a:r>
          </a:p>
          <a:p>
            <a:pPr algn="l">
              <a:defRPr sz="1600">
                <a:latin typeface="Futura Std Bold"/>
                <a:ea typeface="Futura Std Bold"/>
                <a:cs typeface="Futura Std Bold"/>
                <a:sym typeface="Futura Std Bold"/>
              </a:defRPr>
            </a:pPr>
          </a:p>
          <a:p>
            <a:pPr algn="l">
              <a:defRPr sz="1600">
                <a:latin typeface="Futura Std Bold"/>
                <a:ea typeface="Futura Std Bold"/>
                <a:cs typeface="Futura Std Bold"/>
                <a:sym typeface="Futura Std Bold"/>
              </a:defRPr>
            </a:pPr>
            <a:br/>
          </a:p>
        </p:txBody>
      </p:sp>
      <p:pic>
        <p:nvPicPr>
          <p:cNvPr id="479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1919" y="5226334"/>
            <a:ext cx="1261099" cy="3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Shape 480"/>
          <p:cNvSpPr/>
          <p:nvPr/>
        </p:nvSpPr>
        <p:spPr>
          <a:xfrm>
            <a:off x="2775615" y="872728"/>
            <a:ext cx="36226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Componentes básicos</a:t>
            </a:r>
          </a:p>
        </p:txBody>
      </p:sp>
      <p:pic>
        <p:nvPicPr>
          <p:cNvPr id="481" name="image4.png" descr="Z:\Materiales 2016\Logos\Logo fondo transparente 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1066" y="5130989"/>
            <a:ext cx="1501952" cy="479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basic-lifecyc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3382" y="2068339"/>
            <a:ext cx="6603650" cy="2942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xfrm>
            <a:off x="923925" y="1751529"/>
            <a:ext cx="7404735" cy="1172646"/>
          </a:xfrm>
          <a:prstGeom prst="rect">
            <a:avLst/>
          </a:prstGeom>
        </p:spPr>
        <p:txBody>
          <a:bodyPr/>
          <a:lstStyle/>
          <a:p>
            <a:pPr algn="l">
              <a:defRPr sz="1600"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https://github.com/andresluquerivera/Taller/</a:t>
            </a:r>
          </a:p>
        </p:txBody>
      </p:sp>
      <p:pic>
        <p:nvPicPr>
          <p:cNvPr id="485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1919" y="5226334"/>
            <a:ext cx="1261099" cy="3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>
            <a:off x="2775615" y="872728"/>
            <a:ext cx="336548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Futura Std Bold"/>
                <a:ea typeface="Futura Std Bold"/>
                <a:cs typeface="Futura Std Bold"/>
                <a:sym typeface="Futura Std Bold"/>
              </a:defRPr>
            </a:lvl1pPr>
          </a:lstStyle>
          <a:p>
            <a:pPr/>
            <a:r>
              <a:t>Nuestra primera App</a:t>
            </a:r>
          </a:p>
        </p:txBody>
      </p:sp>
      <p:pic>
        <p:nvPicPr>
          <p:cNvPr id="487" name="image4.png" descr="Z:\Materiales 2016\Logos\Logo fondo transparente I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066" y="5130989"/>
            <a:ext cx="1501952" cy="479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image1.png" descr="\\lim-ws00178\RR.HH\Materiales 2016\Logos\Logo fondo transparente II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1919" y="5226334"/>
            <a:ext cx="1261099" cy="361552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Shape 490"/>
          <p:cNvSpPr/>
          <p:nvPr/>
        </p:nvSpPr>
        <p:spPr>
          <a:xfrm>
            <a:off x="440575" y="771524"/>
            <a:ext cx="4329316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>
                <a:latin typeface="Futura Std Bold"/>
                <a:ea typeface="Futura Std Bold"/>
                <a:cs typeface="Futura Std Bold"/>
                <a:sym typeface="Futura Std Bold"/>
              </a:defRPr>
            </a:pPr>
            <a:r>
              <a:t>LET</a:t>
            </a:r>
            <a:r>
              <a:rPr sz="4400"/>
              <a:t>´</a:t>
            </a:r>
            <a:r>
              <a:t>S MAKE AWESOME HAPPEN.</a:t>
            </a:r>
          </a:p>
        </p:txBody>
      </p:sp>
      <p:pic>
        <p:nvPicPr>
          <p:cNvPr id="491" name="image4.png" descr="Z:\Materiales 2016\Logos\Logo fondo transparente I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1066" y="5130989"/>
            <a:ext cx="1501952" cy="479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