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3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52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FD7-6B79-4EF0-92E6-ECFE43D5286D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07E-BBA2-4552-B06F-1685FA69E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89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FD7-6B79-4EF0-92E6-ECFE43D5286D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07E-BBA2-4552-B06F-1685FA69E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0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FD7-6B79-4EF0-92E6-ECFE43D5286D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07E-BBA2-4552-B06F-1685FA69E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23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FD7-6B79-4EF0-92E6-ECFE43D5286D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07E-BBA2-4552-B06F-1685FA69E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81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FD7-6B79-4EF0-92E6-ECFE43D5286D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07E-BBA2-4552-B06F-1685FA69E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81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FD7-6B79-4EF0-92E6-ECFE43D5286D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07E-BBA2-4552-B06F-1685FA69E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FD7-6B79-4EF0-92E6-ECFE43D5286D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07E-BBA2-4552-B06F-1685FA69E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2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FD7-6B79-4EF0-92E6-ECFE43D5286D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07E-BBA2-4552-B06F-1685FA69E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72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FD7-6B79-4EF0-92E6-ECFE43D5286D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07E-BBA2-4552-B06F-1685FA69E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2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FD7-6B79-4EF0-92E6-ECFE43D5286D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07E-BBA2-4552-B06F-1685FA69E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09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FD7-6B79-4EF0-92E6-ECFE43D5286D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07E-BBA2-4552-B06F-1685FA69E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43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2FD7-6B79-4EF0-92E6-ECFE43D5286D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D07E-BBA2-4552-B06F-1685FA69E6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61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18704" y="980728"/>
            <a:ext cx="7416824" cy="504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C:\Users\Andres\Documents\OA\Proyecto OACA\img\fondo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7099"/>
            <a:ext cx="5688632" cy="367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835696" y="1340768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+mj-lt"/>
              </a:rPr>
              <a:t>Conceptos Básicos</a:t>
            </a:r>
            <a:endParaRPr lang="es-E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1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980728"/>
            <a:ext cx="7416824" cy="504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835696" y="1340768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+mj-lt"/>
              </a:rPr>
              <a:t>Estequiometria</a:t>
            </a:r>
            <a:endParaRPr lang="es-ES" sz="4000" dirty="0">
              <a:latin typeface="+mj-lt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187624" y="2276872"/>
            <a:ext cx="640871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 la actualidad, el término </a:t>
            </a:r>
            <a:r>
              <a:rPr lang="es-ES" sz="2400" dirty="0" smtClean="0"/>
              <a:t>Estequiometria se emplea </a:t>
            </a:r>
            <a:r>
              <a:rPr lang="es-ES" sz="2400" dirty="0"/>
              <a:t>en relación al estudio de la </a:t>
            </a:r>
            <a:r>
              <a:rPr lang="es-ES" sz="2400" dirty="0" smtClean="0"/>
              <a:t>información cuantitativa </a:t>
            </a:r>
            <a:r>
              <a:rPr lang="es-ES" sz="2400" dirty="0"/>
              <a:t>que se deduce a partir de símbolos </a:t>
            </a:r>
            <a:r>
              <a:rPr lang="es-ES" sz="2400" dirty="0" smtClean="0"/>
              <a:t>y las </a:t>
            </a:r>
            <a:r>
              <a:rPr lang="es-ES" sz="2400" dirty="0"/>
              <a:t>formulas en las </a:t>
            </a:r>
            <a:r>
              <a:rPr lang="es-ES" sz="2400" dirty="0" smtClean="0"/>
              <a:t>ecuaciones </a:t>
            </a:r>
            <a:r>
              <a:rPr lang="es-ES" sz="2400" dirty="0"/>
              <a:t>químicas</a:t>
            </a:r>
            <a:r>
              <a:rPr lang="es-ES" sz="2400" dirty="0" smtClean="0"/>
              <a:t>.</a:t>
            </a:r>
          </a:p>
          <a:p>
            <a:r>
              <a:rPr lang="en-US" sz="1100" dirty="0" smtClean="0"/>
              <a:t>(</a:t>
            </a:r>
            <a:r>
              <a:rPr lang="fr-FR" sz="1100" dirty="0"/>
              <a:t>Q. B. Judith Dora </a:t>
            </a:r>
            <a:r>
              <a:rPr lang="fr-FR" sz="1100" dirty="0" err="1"/>
              <a:t>Sánchez</a:t>
            </a:r>
            <a:r>
              <a:rPr lang="fr-FR" sz="1100" dirty="0"/>
              <a:t> </a:t>
            </a:r>
            <a:r>
              <a:rPr lang="fr-FR" sz="1100" dirty="0" err="1" smtClean="0"/>
              <a:t>Echeverría,Quimica</a:t>
            </a:r>
            <a:r>
              <a:rPr lang="fr-FR" sz="1100" dirty="0" smtClean="0"/>
              <a:t> II, p.23</a:t>
            </a:r>
            <a:r>
              <a:rPr lang="en-US" sz="1100" dirty="0" smtClean="0"/>
              <a:t>)</a:t>
            </a:r>
            <a:endParaRPr lang="es-E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004" y="4077072"/>
            <a:ext cx="2615952" cy="175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8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980728"/>
            <a:ext cx="7416824" cy="504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1196752"/>
            <a:ext cx="6120680" cy="1143000"/>
          </a:xfrm>
        </p:spPr>
        <p:txBody>
          <a:bodyPr/>
          <a:lstStyle/>
          <a:p>
            <a:r>
              <a:rPr lang="es-ES" dirty="0" smtClean="0"/>
              <a:t>MOL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2204864"/>
            <a:ext cx="6840760" cy="3096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smtClean="0"/>
              <a:t> </a:t>
            </a:r>
            <a:r>
              <a:rPr lang="es-ES" sz="2400" dirty="0"/>
              <a:t>Es la unidad fundamental empleada en química, y </a:t>
            </a:r>
            <a:r>
              <a:rPr lang="es-ES" sz="2400" dirty="0" smtClean="0"/>
              <a:t>se  define </a:t>
            </a:r>
            <a:r>
              <a:rPr lang="es-ES" sz="2400" dirty="0"/>
              <a:t>como</a:t>
            </a:r>
            <a:r>
              <a:rPr lang="es-ES" sz="2400" dirty="0" smtClean="0"/>
              <a:t>: Cantidad </a:t>
            </a:r>
            <a:r>
              <a:rPr lang="es-ES" sz="2400" dirty="0"/>
              <a:t>de una sustancia que contiene 6.02 x 1023 </a:t>
            </a:r>
            <a:r>
              <a:rPr lang="es-ES" sz="2400" dirty="0" smtClean="0"/>
              <a:t>unidades fundamentales. </a:t>
            </a:r>
            <a:endParaRPr lang="es-ES" sz="2400" dirty="0" smtClean="0"/>
          </a:p>
          <a:p>
            <a:pPr marL="0" indent="0">
              <a:buNone/>
            </a:pPr>
            <a:r>
              <a:rPr lang="en-US" sz="1100" dirty="0"/>
              <a:t>(</a:t>
            </a:r>
            <a:r>
              <a:rPr lang="fr-FR" sz="1100" dirty="0"/>
              <a:t>Q. B. Judith Dora </a:t>
            </a:r>
            <a:r>
              <a:rPr lang="fr-FR" sz="1100" dirty="0" err="1"/>
              <a:t>Sánchez</a:t>
            </a:r>
            <a:r>
              <a:rPr lang="fr-FR" sz="1100" dirty="0"/>
              <a:t> </a:t>
            </a:r>
            <a:r>
              <a:rPr lang="fr-FR" sz="1100" dirty="0" err="1"/>
              <a:t>Echeverría,Quimica</a:t>
            </a:r>
            <a:r>
              <a:rPr lang="fr-FR" sz="1100" dirty="0"/>
              <a:t> II, </a:t>
            </a:r>
            <a:r>
              <a:rPr lang="fr-FR" sz="1100" dirty="0" smtClean="0"/>
              <a:t>p.25</a:t>
            </a:r>
            <a:r>
              <a:rPr lang="en-US" sz="1100" dirty="0" smtClean="0"/>
              <a:t>)</a:t>
            </a:r>
            <a:endParaRPr lang="es-ES" sz="1100" dirty="0"/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1 mol = masa molar en g</a:t>
            </a:r>
          </a:p>
          <a:p>
            <a:r>
              <a:rPr lang="es-ES" sz="2400" dirty="0"/>
              <a:t>1 mol = 6.02 x 1023 unidades fundamentales.</a:t>
            </a:r>
          </a:p>
        </p:txBody>
      </p:sp>
    </p:spTree>
    <p:extLst>
      <p:ext uri="{BB962C8B-B14F-4D97-AF65-F5344CB8AC3E}">
        <p14:creationId xmlns:p14="http://schemas.microsoft.com/office/powerpoint/2010/main" val="12252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980728"/>
            <a:ext cx="7416824" cy="504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1196752"/>
            <a:ext cx="6120680" cy="1143000"/>
          </a:xfrm>
        </p:spPr>
        <p:txBody>
          <a:bodyPr/>
          <a:lstStyle/>
          <a:p>
            <a:r>
              <a:rPr lang="es-ES" dirty="0" smtClean="0"/>
              <a:t>MOL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2204864"/>
            <a:ext cx="6840760" cy="3096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err="1" smtClean="0"/>
              <a:t>Ejemplo</a:t>
            </a:r>
            <a:r>
              <a:rPr lang="pt-BR" sz="2400" dirty="0" smtClean="0"/>
              <a:t>:</a:t>
            </a:r>
          </a:p>
          <a:p>
            <a:pPr marL="0" indent="0" algn="ctr">
              <a:buNone/>
            </a:pPr>
            <a:r>
              <a:rPr lang="pt-BR" sz="2400" b="1" dirty="0" smtClean="0"/>
              <a:t>N2 </a:t>
            </a:r>
            <a:r>
              <a:rPr lang="pt-BR" sz="2400" b="1" dirty="0"/>
              <a:t>(g) + 3H2 (g</a:t>
            </a:r>
            <a:r>
              <a:rPr lang="pt-BR" sz="2400" b="1" dirty="0" smtClean="0"/>
              <a:t>) 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pt-BR" sz="2400" b="1" dirty="0" smtClean="0"/>
              <a:t> </a:t>
            </a:r>
            <a:r>
              <a:rPr lang="pt-BR" sz="2400" b="1" dirty="0"/>
              <a:t>2NH3 (g</a:t>
            </a:r>
            <a:r>
              <a:rPr lang="pt-BR" sz="2400" b="1" dirty="0" smtClean="0"/>
              <a:t>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es-ES" sz="2400" dirty="0"/>
              <a:t>Una mol de nitrógeno se combina con 3 moles de hidrógeno y forman </a:t>
            </a:r>
            <a:r>
              <a:rPr lang="es-ES" sz="2400" dirty="0" smtClean="0"/>
              <a:t>dos  moles </a:t>
            </a:r>
            <a:r>
              <a:rPr lang="es-ES" sz="2400" dirty="0"/>
              <a:t>de amoniaco.</a:t>
            </a:r>
          </a:p>
        </p:txBody>
      </p:sp>
    </p:spTree>
    <p:extLst>
      <p:ext uri="{BB962C8B-B14F-4D97-AF65-F5344CB8AC3E}">
        <p14:creationId xmlns:p14="http://schemas.microsoft.com/office/powerpoint/2010/main" val="13695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980728"/>
            <a:ext cx="7416824" cy="504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58516" y="1124744"/>
            <a:ext cx="5693804" cy="65293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Numero</a:t>
            </a:r>
            <a:r>
              <a:rPr lang="en-US" dirty="0" smtClean="0"/>
              <a:t> de Avogadro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7006" y="1916832"/>
            <a:ext cx="7197402" cy="38492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Es </a:t>
            </a:r>
            <a:r>
              <a:rPr lang="es-ES" sz="2400" dirty="0"/>
              <a:t>el número de </a:t>
            </a:r>
            <a:r>
              <a:rPr lang="es-ES" sz="2400" dirty="0" smtClean="0"/>
              <a:t>partículas que </a:t>
            </a:r>
            <a:r>
              <a:rPr lang="es-ES" sz="2400" dirty="0"/>
              <a:t>contiene un mol de cualquier sustancia. Este número </a:t>
            </a:r>
            <a:r>
              <a:rPr lang="es-ES" sz="2400" dirty="0" smtClean="0"/>
              <a:t>es igual </a:t>
            </a:r>
            <a:r>
              <a:rPr lang="es-ES" sz="2400" dirty="0"/>
              <a:t>a </a:t>
            </a:r>
            <a:r>
              <a:rPr lang="es-ES" sz="2400" dirty="0" smtClean="0"/>
              <a:t>6.02X10^23 </a:t>
            </a:r>
            <a:r>
              <a:rPr lang="es-ES" sz="2400" dirty="0"/>
              <a:t>unidades elementales (átomos, </a:t>
            </a:r>
            <a:r>
              <a:rPr lang="es-ES" sz="2400" dirty="0" smtClean="0"/>
              <a:t>moléculas, iones, etc</a:t>
            </a:r>
            <a:r>
              <a:rPr lang="es-ES" sz="2400" dirty="0" smtClean="0"/>
              <a:t>.).</a:t>
            </a:r>
            <a:endParaRPr lang="es-ES" sz="2400" dirty="0"/>
          </a:p>
          <a:p>
            <a:pPr marL="0" indent="0">
              <a:buNone/>
            </a:pPr>
            <a:r>
              <a:rPr lang="en-US" sz="1100" dirty="0"/>
              <a:t>(</a:t>
            </a:r>
            <a:r>
              <a:rPr lang="fr-FR" sz="1100" dirty="0"/>
              <a:t>Q. B. Judith Dora </a:t>
            </a:r>
            <a:r>
              <a:rPr lang="fr-FR" sz="1100" dirty="0" err="1"/>
              <a:t>Sánchez</a:t>
            </a:r>
            <a:r>
              <a:rPr lang="fr-FR" sz="1100" dirty="0"/>
              <a:t> </a:t>
            </a:r>
            <a:r>
              <a:rPr lang="fr-FR" sz="1100" dirty="0" err="1"/>
              <a:t>Echeverría,Quimica</a:t>
            </a:r>
            <a:r>
              <a:rPr lang="fr-FR" sz="1100" dirty="0"/>
              <a:t> II, </a:t>
            </a:r>
            <a:r>
              <a:rPr lang="fr-FR" sz="1100" dirty="0" smtClean="0"/>
              <a:t>p.26</a:t>
            </a:r>
            <a:r>
              <a:rPr lang="en-US" sz="1100" dirty="0" smtClean="0"/>
              <a:t>)</a:t>
            </a:r>
            <a:endParaRPr lang="es-ES" sz="11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521" y="3933056"/>
            <a:ext cx="30289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0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945704"/>
            <a:ext cx="7416824" cy="504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58516" y="1124744"/>
            <a:ext cx="5693804" cy="652934"/>
          </a:xfrm>
        </p:spPr>
        <p:txBody>
          <a:bodyPr>
            <a:noAutofit/>
          </a:bodyPr>
          <a:lstStyle/>
          <a:p>
            <a:r>
              <a:rPr lang="es-ES" sz="4000" dirty="0" smtClean="0"/>
              <a:t>Volumen</a:t>
            </a:r>
            <a:r>
              <a:rPr lang="pt-BR" sz="4000" dirty="0" smtClean="0"/>
              <a:t> </a:t>
            </a:r>
            <a:r>
              <a:rPr lang="pt-BR" sz="4000" dirty="0"/>
              <a:t>molecular gramo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7006" y="1916832"/>
            <a:ext cx="7197402" cy="38492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/>
              <a:t>Para las sustancias gaseosas en condiciones estándar NTP ( 1 </a:t>
            </a:r>
            <a:r>
              <a:rPr lang="es-ES" sz="2400" dirty="0" smtClean="0"/>
              <a:t>atmósfera de </a:t>
            </a:r>
            <a:r>
              <a:rPr lang="es-ES" sz="2400" dirty="0"/>
              <a:t>presión, y 0 </a:t>
            </a:r>
            <a:r>
              <a:rPr lang="es-ES" sz="2400" dirty="0" err="1"/>
              <a:t>oC</a:t>
            </a:r>
            <a:r>
              <a:rPr lang="es-ES" sz="2400" dirty="0"/>
              <a:t> ), un mol de cualquier sustancia gaseosa ocupa </a:t>
            </a:r>
            <a:r>
              <a:rPr lang="es-ES" sz="2400" dirty="0" smtClean="0"/>
              <a:t>un volumen </a:t>
            </a:r>
            <a:r>
              <a:rPr lang="es-ES" sz="2400" dirty="0"/>
              <a:t>igual a 22.415 litros. A ello se le denomina volumen molar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s-ES" sz="2400" b="1" dirty="0"/>
              <a:t>N2 (g) + 3H2(g</a:t>
            </a:r>
            <a:r>
              <a:rPr lang="es-ES" sz="2400" b="1" dirty="0" smtClean="0"/>
              <a:t>)</a:t>
            </a:r>
            <a:r>
              <a:rPr lang="es-ES" sz="2400" b="1" dirty="0" smtClean="0">
                <a:sym typeface="Wingdings" panose="05000000000000000000" pitchFamily="2" charset="2"/>
              </a:rPr>
              <a:t></a:t>
            </a:r>
            <a:r>
              <a:rPr lang="es-ES" sz="2400" b="1" dirty="0" smtClean="0"/>
              <a:t> </a:t>
            </a:r>
            <a:r>
              <a:rPr lang="es-ES" sz="2400" b="1" dirty="0"/>
              <a:t>2NH3(g</a:t>
            </a:r>
            <a:r>
              <a:rPr lang="es-ES" sz="2400" b="1" dirty="0" smtClean="0"/>
              <a:t>)</a:t>
            </a:r>
          </a:p>
          <a:p>
            <a:pPr marL="0" indent="0" algn="ctr">
              <a:buNone/>
            </a:pPr>
            <a:endParaRPr lang="es-ES" sz="2400" b="1" dirty="0"/>
          </a:p>
          <a:p>
            <a:pPr marL="0" indent="0">
              <a:buNone/>
            </a:pPr>
            <a:r>
              <a:rPr lang="es-ES" sz="2400" dirty="0"/>
              <a:t>22.415 litros de N2 se combinan con 3 x (22.415 ) litros de H2 y forman 2 </a:t>
            </a:r>
            <a:r>
              <a:rPr lang="es-ES" sz="2400" dirty="0" smtClean="0"/>
              <a:t>x(22.415)litros </a:t>
            </a:r>
            <a:r>
              <a:rPr lang="es-ES" sz="2400" dirty="0"/>
              <a:t>de NH3, si la reacción se efectúa en condiciones estándar (NTP</a:t>
            </a:r>
            <a:r>
              <a:rPr lang="es-ES" sz="2400" dirty="0" smtClean="0"/>
              <a:t>).</a:t>
            </a:r>
          </a:p>
          <a:p>
            <a:pPr marL="0" indent="0">
              <a:buNone/>
            </a:pPr>
            <a:r>
              <a:rPr lang="en-US" sz="1200" dirty="0"/>
              <a:t>(</a:t>
            </a:r>
            <a:r>
              <a:rPr lang="fr-FR" sz="1200" dirty="0"/>
              <a:t>Q. B. Judith Dora </a:t>
            </a:r>
            <a:r>
              <a:rPr lang="fr-FR" sz="1200" dirty="0" err="1"/>
              <a:t>Sánchez</a:t>
            </a:r>
            <a:r>
              <a:rPr lang="fr-FR" sz="1200" dirty="0"/>
              <a:t> </a:t>
            </a:r>
            <a:r>
              <a:rPr lang="fr-FR" sz="1200" dirty="0" err="1"/>
              <a:t>Echeverría,Quimica</a:t>
            </a:r>
            <a:r>
              <a:rPr lang="fr-FR" sz="1200" dirty="0"/>
              <a:t> II, </a:t>
            </a:r>
            <a:r>
              <a:rPr lang="fr-FR" sz="1200" dirty="0" smtClean="0"/>
              <a:t>p.27</a:t>
            </a:r>
            <a:r>
              <a:rPr lang="en-US" sz="1200" dirty="0" smtClean="0"/>
              <a:t>)</a:t>
            </a:r>
            <a:endParaRPr lang="es-ES" sz="12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230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284</Words>
  <Application>Microsoft Office PowerPoint</Application>
  <PresentationFormat>Presentación en pantalla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MOL</vt:lpstr>
      <vt:lpstr>MOL</vt:lpstr>
      <vt:lpstr>Numero de Avogadro</vt:lpstr>
      <vt:lpstr>Volumen molecular gramo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</dc:creator>
  <cp:lastModifiedBy>Andres</cp:lastModifiedBy>
  <cp:revision>10</cp:revision>
  <dcterms:created xsi:type="dcterms:W3CDTF">2017-04-13T20:44:16Z</dcterms:created>
  <dcterms:modified xsi:type="dcterms:W3CDTF">2017-04-14T18:02:20Z</dcterms:modified>
</cp:coreProperties>
</file>