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1" r:id="rId3"/>
    <p:sldId id="263" r:id="rId4"/>
    <p:sldId id="264" r:id="rId5"/>
    <p:sldId id="267" r:id="rId6"/>
    <p:sldId id="265" r:id="rId7"/>
    <p:sldId id="266" r:id="rId8"/>
    <p:sldId id="268" r:id="rId9"/>
    <p:sldId id="271" r:id="rId10"/>
    <p:sldId id="269" r:id="rId11"/>
    <p:sldId id="272" r:id="rId12"/>
    <p:sldId id="273" r:id="rId13"/>
    <p:sldId id="270" r:id="rId14"/>
    <p:sldId id="276" r:id="rId15"/>
    <p:sldId id="274" r:id="rId16"/>
    <p:sldId id="275" r:id="rId17"/>
    <p:sldId id="277" r:id="rId18"/>
    <p:sldId id="278"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Monday, September 14, 2020</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100320453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E8352ED3-3C46-4C9A-9738-67B2D875E7E2}" type="datetime2">
              <a:rPr lang="en-US" smtClean="0"/>
              <a:pPr/>
              <a:t>Monday, September 14, 2020</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910618133"/>
      </p:ext>
    </p:extLst>
  </p:cSld>
  <p:clrMap bg1="lt1" tx1="dk1" bg2="lt2" tx2="dk2" accent1="accent1" accent2="accent2" accent3="accent3" accent4="accent4" accent5="accent5" accent6="accent6" hlink="hlink" folHlink="folHlink"/>
  <p:sldLayoutIdLst>
    <p:sldLayoutId id="2147483675" r:id="rId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B3B2C43-5E36-4768-8319-6752D24B4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B044326E-7BB3-4929-BE33-05CA64DB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731CF4E0-AA2D-43CA-A528-C52FB1582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C038E8-52DE-4466-A185-57D9E82D8101}"/>
              </a:ext>
            </a:extLst>
          </p:cNvPr>
          <p:cNvSpPr>
            <a:spLocks noGrp="1"/>
          </p:cNvSpPr>
          <p:nvPr>
            <p:ph type="ctrTitle"/>
          </p:nvPr>
        </p:nvSpPr>
        <p:spPr>
          <a:xfrm>
            <a:off x="5989319" y="576263"/>
            <a:ext cx="5054196" cy="2967606"/>
          </a:xfrm>
        </p:spPr>
        <p:txBody>
          <a:bodyPr anchor="b">
            <a:normAutofit/>
          </a:bodyPr>
          <a:lstStyle/>
          <a:p>
            <a:pPr algn="l"/>
            <a:r>
              <a:rPr lang="es-US" sz="4800" dirty="0" err="1"/>
              <a:t>Predicting</a:t>
            </a:r>
            <a:r>
              <a:rPr lang="es-US" sz="4800" dirty="0"/>
              <a:t> </a:t>
            </a:r>
            <a:r>
              <a:rPr lang="es-US" sz="4800" dirty="0" err="1"/>
              <a:t>Vehicle</a:t>
            </a:r>
            <a:r>
              <a:rPr lang="es-US" sz="4800" dirty="0"/>
              <a:t> </a:t>
            </a:r>
            <a:r>
              <a:rPr lang="es-US" sz="4800" dirty="0" err="1"/>
              <a:t>Collision</a:t>
            </a:r>
            <a:r>
              <a:rPr lang="es-US" sz="4800" dirty="0"/>
              <a:t> </a:t>
            </a:r>
            <a:r>
              <a:rPr lang="es-US" sz="4800" dirty="0" err="1"/>
              <a:t>Severity</a:t>
            </a:r>
            <a:endParaRPr lang="en-US" sz="4800" dirty="0"/>
          </a:p>
        </p:txBody>
      </p:sp>
      <p:sp>
        <p:nvSpPr>
          <p:cNvPr id="3" name="Subtitle 2">
            <a:extLst>
              <a:ext uri="{FF2B5EF4-FFF2-40B4-BE49-F238E27FC236}">
                <a16:creationId xmlns:a16="http://schemas.microsoft.com/office/drawing/2014/main" id="{81428BEE-9F5F-4419-B48F-8048354A1310}"/>
              </a:ext>
            </a:extLst>
          </p:cNvPr>
          <p:cNvSpPr>
            <a:spLocks noGrp="1"/>
          </p:cNvSpPr>
          <p:nvPr>
            <p:ph type="subTitle" idx="1"/>
          </p:nvPr>
        </p:nvSpPr>
        <p:spPr>
          <a:xfrm>
            <a:off x="5989319" y="3764975"/>
            <a:ext cx="5054196" cy="2192683"/>
          </a:xfrm>
        </p:spPr>
        <p:txBody>
          <a:bodyPr>
            <a:normAutofit/>
          </a:bodyPr>
          <a:lstStyle/>
          <a:p>
            <a:pPr algn="l"/>
            <a:r>
              <a:rPr lang="es-US" sz="2200"/>
              <a:t>Andres Michel</a:t>
            </a:r>
            <a:endParaRPr lang="en-US" sz="2200"/>
          </a:p>
        </p:txBody>
      </p:sp>
      <p:pic>
        <p:nvPicPr>
          <p:cNvPr id="4" name="Picture 3">
            <a:extLst>
              <a:ext uri="{FF2B5EF4-FFF2-40B4-BE49-F238E27FC236}">
                <a16:creationId xmlns:a16="http://schemas.microsoft.com/office/drawing/2014/main" id="{3E988522-239A-431B-996B-1CB0E15FEE5D}"/>
              </a:ext>
            </a:extLst>
          </p:cNvPr>
          <p:cNvPicPr>
            <a:picLocks noChangeAspect="1"/>
          </p:cNvPicPr>
          <p:nvPr/>
        </p:nvPicPr>
        <p:blipFill rotWithShape="1">
          <a:blip r:embed="rId2"/>
          <a:srcRect l="19581" r="28818" b="-1"/>
          <a:stretch/>
        </p:blipFill>
        <p:spPr>
          <a:xfrm>
            <a:off x="-6472" y="10"/>
            <a:ext cx="5486394" cy="6857982"/>
          </a:xfrm>
          <a:prstGeom prst="rect">
            <a:avLst/>
          </a:prstGeom>
        </p:spPr>
      </p:pic>
      <p:sp>
        <p:nvSpPr>
          <p:cNvPr id="15" name="Rectangle 14">
            <a:extLst>
              <a:ext uri="{FF2B5EF4-FFF2-40B4-BE49-F238E27FC236}">
                <a16:creationId xmlns:a16="http://schemas.microsoft.com/office/drawing/2014/main" id="{3B083774-A903-4B1B-BC6A-94C1F048E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79921" y="0"/>
            <a:ext cx="287517" cy="6857992"/>
          </a:xfrm>
          <a:prstGeom prst="rect">
            <a:avLst/>
          </a:prstGeom>
          <a:solidFill>
            <a:srgbClr val="C493BB">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7" name="Straight Connector 16">
            <a:extLst>
              <a:ext uri="{FF2B5EF4-FFF2-40B4-BE49-F238E27FC236}">
                <a16:creationId xmlns:a16="http://schemas.microsoft.com/office/drawing/2014/main" id="{5D5FB189-1F48-4A47-B036-6AF7E11A8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504676" y="-14198"/>
            <a:ext cx="0" cy="6858000"/>
          </a:xfrm>
          <a:prstGeom prst="line">
            <a:avLst/>
          </a:prstGeom>
          <a:ln w="9525" cap="rnd">
            <a:solidFill>
              <a:srgbClr val="C493BB"/>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B335DD-3163-4EC5-8B6B-2AB53E64D1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C493B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43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D5C4-839F-4731-8B8D-9DC9DD4E2AF2}"/>
              </a:ext>
            </a:extLst>
          </p:cNvPr>
          <p:cNvSpPr>
            <a:spLocks noGrp="1"/>
          </p:cNvSpPr>
          <p:nvPr>
            <p:ph type="ctrTitle"/>
          </p:nvPr>
        </p:nvSpPr>
        <p:spPr>
          <a:xfrm>
            <a:off x="1458686" y="698446"/>
            <a:ext cx="9144000" cy="803782"/>
          </a:xfrm>
        </p:spPr>
        <p:txBody>
          <a:bodyPr>
            <a:normAutofit fontScale="90000"/>
          </a:bodyPr>
          <a:lstStyle/>
          <a:p>
            <a:r>
              <a:rPr lang="es-US" dirty="0" err="1"/>
              <a:t>Exploratory</a:t>
            </a:r>
            <a:r>
              <a:rPr lang="es-US" dirty="0"/>
              <a:t> Data </a:t>
            </a:r>
            <a:r>
              <a:rPr lang="es-US" dirty="0" err="1"/>
              <a:t>Analysis</a:t>
            </a:r>
            <a:endParaRPr lang="en-US" dirty="0"/>
          </a:p>
        </p:txBody>
      </p:sp>
      <p:sp>
        <p:nvSpPr>
          <p:cNvPr id="3" name="Subtitle 2">
            <a:extLst>
              <a:ext uri="{FF2B5EF4-FFF2-40B4-BE49-F238E27FC236}">
                <a16:creationId xmlns:a16="http://schemas.microsoft.com/office/drawing/2014/main" id="{BAE0D9BD-B25A-466C-B142-40E9E6A6F426}"/>
              </a:ext>
            </a:extLst>
          </p:cNvPr>
          <p:cNvSpPr>
            <a:spLocks noGrp="1"/>
          </p:cNvSpPr>
          <p:nvPr>
            <p:ph type="subTitle" idx="1"/>
          </p:nvPr>
        </p:nvSpPr>
        <p:spPr>
          <a:xfrm>
            <a:off x="1524000" y="1772816"/>
            <a:ext cx="9144000" cy="3826178"/>
          </a:xfrm>
        </p:spPr>
        <p:txBody>
          <a:bodyPr/>
          <a:lstStyle/>
          <a:p>
            <a:pPr algn="just"/>
            <a:r>
              <a:rPr lang="en-US" dirty="0"/>
              <a:t>This is also true for weather conditions and road conditions:</a:t>
            </a:r>
          </a:p>
          <a:p>
            <a:pPr algn="just"/>
            <a:endParaRPr lang="en-US" dirty="0"/>
          </a:p>
        </p:txBody>
      </p:sp>
      <p:pic>
        <p:nvPicPr>
          <p:cNvPr id="4" name="Picture 3">
            <a:extLst>
              <a:ext uri="{FF2B5EF4-FFF2-40B4-BE49-F238E27FC236}">
                <a16:creationId xmlns:a16="http://schemas.microsoft.com/office/drawing/2014/main" id="{84034412-A97F-4430-8312-FB303F45A248}"/>
              </a:ext>
            </a:extLst>
          </p:cNvPr>
          <p:cNvPicPr>
            <a:picLocks noChangeAspect="1"/>
          </p:cNvPicPr>
          <p:nvPr/>
        </p:nvPicPr>
        <p:blipFill>
          <a:blip r:embed="rId2"/>
          <a:stretch>
            <a:fillRect/>
          </a:stretch>
        </p:blipFill>
        <p:spPr>
          <a:xfrm>
            <a:off x="1735808" y="2323739"/>
            <a:ext cx="4900967" cy="4282030"/>
          </a:xfrm>
          <a:prstGeom prst="rect">
            <a:avLst/>
          </a:prstGeom>
        </p:spPr>
      </p:pic>
      <p:pic>
        <p:nvPicPr>
          <p:cNvPr id="5" name="Picture 4">
            <a:extLst>
              <a:ext uri="{FF2B5EF4-FFF2-40B4-BE49-F238E27FC236}">
                <a16:creationId xmlns:a16="http://schemas.microsoft.com/office/drawing/2014/main" id="{16C113E6-76C0-462B-B5E8-BAA2555A77A4}"/>
              </a:ext>
            </a:extLst>
          </p:cNvPr>
          <p:cNvPicPr>
            <a:picLocks noChangeAspect="1"/>
          </p:cNvPicPr>
          <p:nvPr/>
        </p:nvPicPr>
        <p:blipFill>
          <a:blip r:embed="rId3"/>
          <a:stretch>
            <a:fillRect/>
          </a:stretch>
        </p:blipFill>
        <p:spPr>
          <a:xfrm>
            <a:off x="6636775" y="2252153"/>
            <a:ext cx="4669262" cy="4355467"/>
          </a:xfrm>
          <a:prstGeom prst="rect">
            <a:avLst/>
          </a:prstGeom>
        </p:spPr>
      </p:pic>
    </p:spTree>
    <p:extLst>
      <p:ext uri="{BB962C8B-B14F-4D97-AF65-F5344CB8AC3E}">
        <p14:creationId xmlns:p14="http://schemas.microsoft.com/office/powerpoint/2010/main" val="1792821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12">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14">
            <a:extLst>
              <a:ext uri="{FF2B5EF4-FFF2-40B4-BE49-F238E27FC236}">
                <a16:creationId xmlns:a16="http://schemas.microsoft.com/office/drawing/2014/main" id="{B28EC6A1-D299-4AFF-AD16-9ADC9A31F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AE0D9BD-B25A-466C-B142-40E9E6A6F426}"/>
              </a:ext>
            </a:extLst>
          </p:cNvPr>
          <p:cNvSpPr>
            <a:spLocks noGrp="1"/>
          </p:cNvSpPr>
          <p:nvPr>
            <p:ph type="subTitle" idx="1"/>
          </p:nvPr>
        </p:nvSpPr>
        <p:spPr>
          <a:xfrm>
            <a:off x="422899" y="2664541"/>
            <a:ext cx="3922908" cy="3293117"/>
          </a:xfrm>
        </p:spPr>
        <p:txBody>
          <a:bodyPr>
            <a:normAutofit/>
          </a:bodyPr>
          <a:lstStyle/>
          <a:p>
            <a:pPr algn="l"/>
            <a:r>
              <a:rPr lang="en-US" dirty="0"/>
              <a:t>We also identified a declining trend in the total number of Collisions during the past 5 years.</a:t>
            </a:r>
          </a:p>
          <a:p>
            <a:pPr algn="l"/>
            <a:endParaRPr lang="en-US" dirty="0"/>
          </a:p>
        </p:txBody>
      </p:sp>
      <p:pic>
        <p:nvPicPr>
          <p:cNvPr id="6" name="Picture 5">
            <a:extLst>
              <a:ext uri="{FF2B5EF4-FFF2-40B4-BE49-F238E27FC236}">
                <a16:creationId xmlns:a16="http://schemas.microsoft.com/office/drawing/2014/main" id="{06F20A02-C66B-45A6-A51C-E1A4603351C4}"/>
              </a:ext>
            </a:extLst>
          </p:cNvPr>
          <p:cNvPicPr>
            <a:picLocks noChangeAspect="1"/>
          </p:cNvPicPr>
          <p:nvPr/>
        </p:nvPicPr>
        <p:blipFill>
          <a:blip r:embed="rId2"/>
          <a:stretch>
            <a:fillRect/>
          </a:stretch>
        </p:blipFill>
        <p:spPr>
          <a:xfrm>
            <a:off x="4593221" y="1034320"/>
            <a:ext cx="6899909" cy="5137879"/>
          </a:xfrm>
          <a:prstGeom prst="rect">
            <a:avLst/>
          </a:prstGeom>
        </p:spPr>
      </p:pic>
      <p:sp>
        <p:nvSpPr>
          <p:cNvPr id="26" name="Rectangle 16">
            <a:extLst>
              <a:ext uri="{FF2B5EF4-FFF2-40B4-BE49-F238E27FC236}">
                <a16:creationId xmlns:a16="http://schemas.microsoft.com/office/drawing/2014/main" id="{285EE6CD-C61E-4F22-9787-1ADF1D3EB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93126" y="699894"/>
            <a:ext cx="698873" cy="5466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chemeClr val="accent5"/>
              </a:solidFill>
              <a:effectLst/>
              <a:uFillTx/>
              <a:latin typeface="Helvetica Neue Medium"/>
              <a:ea typeface="Helvetica Neue Medium"/>
              <a:cs typeface="Helvetica Neue Medium"/>
              <a:sym typeface="Helvetica Neue Medium"/>
            </a:endParaRPr>
          </a:p>
        </p:txBody>
      </p:sp>
      <p:cxnSp>
        <p:nvCxnSpPr>
          <p:cNvPr id="27" name="Straight Connector 18">
            <a:extLst>
              <a:ext uri="{FF2B5EF4-FFF2-40B4-BE49-F238E27FC236}">
                <a16:creationId xmlns:a16="http://schemas.microsoft.com/office/drawing/2014/main" id="{D060C424-AE6E-4E63-BB6C-303952196E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C493BB"/>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0">
            <a:extLst>
              <a:ext uri="{FF2B5EF4-FFF2-40B4-BE49-F238E27FC236}">
                <a16:creationId xmlns:a16="http://schemas.microsoft.com/office/drawing/2014/main" id="{A3A5461B-0FE0-4F7B-B087-D898AA1536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C493B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49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D5C4-839F-4731-8B8D-9DC9DD4E2AF2}"/>
              </a:ext>
            </a:extLst>
          </p:cNvPr>
          <p:cNvSpPr>
            <a:spLocks noGrp="1"/>
          </p:cNvSpPr>
          <p:nvPr>
            <p:ph type="ctrTitle"/>
          </p:nvPr>
        </p:nvSpPr>
        <p:spPr>
          <a:xfrm>
            <a:off x="1458686" y="698446"/>
            <a:ext cx="9144000" cy="803782"/>
          </a:xfrm>
        </p:spPr>
        <p:txBody>
          <a:bodyPr>
            <a:normAutofit fontScale="90000"/>
          </a:bodyPr>
          <a:lstStyle/>
          <a:p>
            <a:r>
              <a:rPr lang="es-US" dirty="0" err="1"/>
              <a:t>Exploratory</a:t>
            </a:r>
            <a:r>
              <a:rPr lang="es-US" dirty="0"/>
              <a:t> Data </a:t>
            </a:r>
            <a:r>
              <a:rPr lang="es-US" dirty="0" err="1"/>
              <a:t>Analysis</a:t>
            </a:r>
            <a:endParaRPr lang="en-US" dirty="0"/>
          </a:p>
        </p:txBody>
      </p:sp>
      <p:sp>
        <p:nvSpPr>
          <p:cNvPr id="3" name="Subtitle 2">
            <a:extLst>
              <a:ext uri="{FF2B5EF4-FFF2-40B4-BE49-F238E27FC236}">
                <a16:creationId xmlns:a16="http://schemas.microsoft.com/office/drawing/2014/main" id="{BAE0D9BD-B25A-466C-B142-40E9E6A6F426}"/>
              </a:ext>
            </a:extLst>
          </p:cNvPr>
          <p:cNvSpPr>
            <a:spLocks noGrp="1"/>
          </p:cNvSpPr>
          <p:nvPr>
            <p:ph type="subTitle" idx="1"/>
          </p:nvPr>
        </p:nvSpPr>
        <p:spPr>
          <a:xfrm>
            <a:off x="1524000" y="1772816"/>
            <a:ext cx="9144000" cy="3826178"/>
          </a:xfrm>
        </p:spPr>
        <p:txBody>
          <a:bodyPr/>
          <a:lstStyle/>
          <a:p>
            <a:pPr algn="just"/>
            <a:r>
              <a:rPr lang="en-US" dirty="0"/>
              <a:t>Also a high number of accidents occurring in October:</a:t>
            </a:r>
          </a:p>
          <a:p>
            <a:pPr algn="just"/>
            <a:endParaRPr lang="en-US" dirty="0"/>
          </a:p>
        </p:txBody>
      </p:sp>
      <p:pic>
        <p:nvPicPr>
          <p:cNvPr id="6" name="Picture 5">
            <a:extLst>
              <a:ext uri="{FF2B5EF4-FFF2-40B4-BE49-F238E27FC236}">
                <a16:creationId xmlns:a16="http://schemas.microsoft.com/office/drawing/2014/main" id="{9B9512DB-5D36-4DDD-9AB5-4510E7A2FE15}"/>
              </a:ext>
            </a:extLst>
          </p:cNvPr>
          <p:cNvPicPr>
            <a:picLocks noChangeAspect="1"/>
          </p:cNvPicPr>
          <p:nvPr/>
        </p:nvPicPr>
        <p:blipFill>
          <a:blip r:embed="rId2"/>
          <a:stretch>
            <a:fillRect/>
          </a:stretch>
        </p:blipFill>
        <p:spPr>
          <a:xfrm>
            <a:off x="3204833" y="2283531"/>
            <a:ext cx="6204637" cy="4425582"/>
          </a:xfrm>
          <a:prstGeom prst="rect">
            <a:avLst/>
          </a:prstGeom>
        </p:spPr>
      </p:pic>
    </p:spTree>
    <p:extLst>
      <p:ext uri="{BB962C8B-B14F-4D97-AF65-F5344CB8AC3E}">
        <p14:creationId xmlns:p14="http://schemas.microsoft.com/office/powerpoint/2010/main" val="324716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D5C4-839F-4731-8B8D-9DC9DD4E2AF2}"/>
              </a:ext>
            </a:extLst>
          </p:cNvPr>
          <p:cNvSpPr>
            <a:spLocks noGrp="1"/>
          </p:cNvSpPr>
          <p:nvPr>
            <p:ph type="ctrTitle"/>
          </p:nvPr>
        </p:nvSpPr>
        <p:spPr>
          <a:xfrm>
            <a:off x="1458686" y="698446"/>
            <a:ext cx="9144000" cy="803782"/>
          </a:xfrm>
        </p:spPr>
        <p:txBody>
          <a:bodyPr>
            <a:normAutofit fontScale="90000"/>
          </a:bodyPr>
          <a:lstStyle/>
          <a:p>
            <a:r>
              <a:rPr lang="en-US" dirty="0"/>
              <a:t>Feature selection </a:t>
            </a:r>
          </a:p>
        </p:txBody>
      </p:sp>
      <p:sp>
        <p:nvSpPr>
          <p:cNvPr id="3" name="Subtitle 2">
            <a:extLst>
              <a:ext uri="{FF2B5EF4-FFF2-40B4-BE49-F238E27FC236}">
                <a16:creationId xmlns:a16="http://schemas.microsoft.com/office/drawing/2014/main" id="{BAE0D9BD-B25A-466C-B142-40E9E6A6F426}"/>
              </a:ext>
            </a:extLst>
          </p:cNvPr>
          <p:cNvSpPr>
            <a:spLocks noGrp="1"/>
          </p:cNvSpPr>
          <p:nvPr>
            <p:ph type="subTitle" idx="1"/>
          </p:nvPr>
        </p:nvSpPr>
        <p:spPr>
          <a:xfrm>
            <a:off x="1524000" y="1772816"/>
            <a:ext cx="9144000" cy="3826178"/>
          </a:xfrm>
        </p:spPr>
        <p:txBody>
          <a:bodyPr/>
          <a:lstStyle/>
          <a:p>
            <a:pPr algn="just"/>
            <a:r>
              <a:rPr lang="en-US" dirty="0"/>
              <a:t>After concluding with the exploratory analysis we ended up with a set of features as follows, where </a:t>
            </a:r>
            <a:r>
              <a:rPr lang="en-US" dirty="0" err="1"/>
              <a:t>PPerVeh</a:t>
            </a:r>
            <a:r>
              <a:rPr lang="en-US" dirty="0"/>
              <a:t> stands for the number of people per vehicle:</a:t>
            </a:r>
          </a:p>
        </p:txBody>
      </p:sp>
      <p:pic>
        <p:nvPicPr>
          <p:cNvPr id="4" name="Picture 3">
            <a:extLst>
              <a:ext uri="{FF2B5EF4-FFF2-40B4-BE49-F238E27FC236}">
                <a16:creationId xmlns:a16="http://schemas.microsoft.com/office/drawing/2014/main" id="{CE81160D-585A-46B3-A563-C08201440AFE}"/>
              </a:ext>
            </a:extLst>
          </p:cNvPr>
          <p:cNvPicPr>
            <a:picLocks noChangeAspect="1"/>
          </p:cNvPicPr>
          <p:nvPr/>
        </p:nvPicPr>
        <p:blipFill>
          <a:blip r:embed="rId2"/>
          <a:stretch>
            <a:fillRect/>
          </a:stretch>
        </p:blipFill>
        <p:spPr>
          <a:xfrm>
            <a:off x="1458686" y="2955086"/>
            <a:ext cx="10215663" cy="2643908"/>
          </a:xfrm>
          <a:prstGeom prst="rect">
            <a:avLst/>
          </a:prstGeom>
        </p:spPr>
      </p:pic>
      <p:sp>
        <p:nvSpPr>
          <p:cNvPr id="5" name="Subtitle 2">
            <a:extLst>
              <a:ext uri="{FF2B5EF4-FFF2-40B4-BE49-F238E27FC236}">
                <a16:creationId xmlns:a16="http://schemas.microsoft.com/office/drawing/2014/main" id="{41DED8F8-A8A3-4199-9EF7-2DE5F9A27857}"/>
              </a:ext>
            </a:extLst>
          </p:cNvPr>
          <p:cNvSpPr txBox="1">
            <a:spLocks/>
          </p:cNvSpPr>
          <p:nvPr/>
        </p:nvSpPr>
        <p:spPr>
          <a:xfrm>
            <a:off x="1458685" y="5312228"/>
            <a:ext cx="10073951" cy="1153886"/>
          </a:xfrm>
          <a:prstGeom prst="rect">
            <a:avLst/>
          </a:prstGeom>
        </p:spPr>
        <p:txBody>
          <a:bodyPr vert="horz" lIns="91440" tIns="45720" rIns="91440" bIns="45720" rtlCol="0">
            <a:normAutofit/>
          </a:bodyPr>
          <a:lstStyle>
            <a:lvl1pPr marL="0" indent="0" algn="ctr" defTabSz="914400" rtl="0" eaLnBrk="1" latinLnBrk="0" hangingPunct="1">
              <a:lnSpc>
                <a:spcPts val="3200"/>
              </a:lnSpc>
              <a:spcBef>
                <a:spcPts val="1000"/>
              </a:spcBef>
              <a:buClr>
                <a:schemeClr val="accent2"/>
              </a:buClr>
              <a:buFont typeface="Wingdings 2" panose="05020102010507070707" pitchFamily="18" charset="2"/>
              <a:buNone/>
              <a:defRPr sz="2400" kern="1200" baseline="0">
                <a:solidFill>
                  <a:schemeClr val="tx2"/>
                </a:solidFill>
                <a:latin typeface="+mn-lt"/>
                <a:ea typeface="+mn-ea"/>
                <a:cs typeface="+mn-cs"/>
              </a:defRPr>
            </a:lvl1pPr>
            <a:lvl2pPr marL="457200" indent="0" algn="ctr" defTabSz="914400" rtl="0" eaLnBrk="1" latinLnBrk="0" hangingPunct="1">
              <a:lnSpc>
                <a:spcPct val="100000"/>
              </a:lnSpc>
              <a:spcBef>
                <a:spcPts val="500"/>
              </a:spcBef>
              <a:buClr>
                <a:schemeClr val="accent2"/>
              </a:buClr>
              <a:buFont typeface="Wingdings 2" panose="05020102010507070707" pitchFamily="18" charset="2"/>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buClr>
                <a:schemeClr val="accent2"/>
              </a:buClr>
              <a:buFont typeface="Wingdings 2" panose="05020102010507070707" pitchFamily="18" charset="2"/>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buClr>
                <a:schemeClr val="accent2"/>
              </a:buClr>
              <a:buFont typeface="Wingdings 2" panose="05020102010507070707" pitchFamily="18"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US" dirty="0"/>
              <a:t>C</a:t>
            </a:r>
            <a:r>
              <a:rPr lang="en-US" dirty="0" err="1"/>
              <a:t>ategorical</a:t>
            </a:r>
            <a:r>
              <a:rPr lang="en-US" dirty="0"/>
              <a:t> variables were processed with one-hot encoding in order to be used in the model training phase.</a:t>
            </a:r>
          </a:p>
        </p:txBody>
      </p:sp>
    </p:spTree>
    <p:extLst>
      <p:ext uri="{BB962C8B-B14F-4D97-AF65-F5344CB8AC3E}">
        <p14:creationId xmlns:p14="http://schemas.microsoft.com/office/powerpoint/2010/main" val="3253051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D5C4-839F-4731-8B8D-9DC9DD4E2AF2}"/>
              </a:ext>
            </a:extLst>
          </p:cNvPr>
          <p:cNvSpPr>
            <a:spLocks noGrp="1"/>
          </p:cNvSpPr>
          <p:nvPr>
            <p:ph type="ctrTitle"/>
          </p:nvPr>
        </p:nvSpPr>
        <p:spPr>
          <a:xfrm>
            <a:off x="1458686" y="698446"/>
            <a:ext cx="9144000" cy="803782"/>
          </a:xfrm>
        </p:spPr>
        <p:txBody>
          <a:bodyPr>
            <a:normAutofit fontScale="90000"/>
          </a:bodyPr>
          <a:lstStyle/>
          <a:p>
            <a:r>
              <a:rPr lang="en-US" dirty="0"/>
              <a:t>Test and training set selection</a:t>
            </a:r>
          </a:p>
        </p:txBody>
      </p:sp>
      <p:sp>
        <p:nvSpPr>
          <p:cNvPr id="3" name="Subtitle 2">
            <a:extLst>
              <a:ext uri="{FF2B5EF4-FFF2-40B4-BE49-F238E27FC236}">
                <a16:creationId xmlns:a16="http://schemas.microsoft.com/office/drawing/2014/main" id="{BAE0D9BD-B25A-466C-B142-40E9E6A6F426}"/>
              </a:ext>
            </a:extLst>
          </p:cNvPr>
          <p:cNvSpPr>
            <a:spLocks noGrp="1"/>
          </p:cNvSpPr>
          <p:nvPr>
            <p:ph type="subTitle" idx="1"/>
          </p:nvPr>
        </p:nvSpPr>
        <p:spPr>
          <a:xfrm>
            <a:off x="1524000" y="1772816"/>
            <a:ext cx="9144000" cy="3826178"/>
          </a:xfrm>
        </p:spPr>
        <p:txBody>
          <a:bodyPr/>
          <a:lstStyle/>
          <a:p>
            <a:pPr algn="just"/>
            <a:r>
              <a:rPr lang="en-US" dirty="0"/>
              <a:t>For the dataset splitting, we used the </a:t>
            </a:r>
            <a:r>
              <a:rPr lang="en-US" dirty="0" err="1"/>
              <a:t>Sklearn</a:t>
            </a:r>
            <a:r>
              <a:rPr lang="en-US" dirty="0"/>
              <a:t> train-test-split library, as it simplifies our task to randomly splitting the data into both train and test sets.</a:t>
            </a:r>
          </a:p>
        </p:txBody>
      </p:sp>
      <p:pic>
        <p:nvPicPr>
          <p:cNvPr id="5" name="Picture 4">
            <a:extLst>
              <a:ext uri="{FF2B5EF4-FFF2-40B4-BE49-F238E27FC236}">
                <a16:creationId xmlns:a16="http://schemas.microsoft.com/office/drawing/2014/main" id="{C55F8649-CE75-4C24-B622-35DCDE9FB480}"/>
              </a:ext>
            </a:extLst>
          </p:cNvPr>
          <p:cNvPicPr>
            <a:picLocks noChangeAspect="1"/>
          </p:cNvPicPr>
          <p:nvPr/>
        </p:nvPicPr>
        <p:blipFill>
          <a:blip r:embed="rId2"/>
          <a:stretch>
            <a:fillRect/>
          </a:stretch>
        </p:blipFill>
        <p:spPr>
          <a:xfrm>
            <a:off x="2164639" y="3238483"/>
            <a:ext cx="8503361" cy="2360511"/>
          </a:xfrm>
          <a:prstGeom prst="rect">
            <a:avLst/>
          </a:prstGeom>
        </p:spPr>
      </p:pic>
    </p:spTree>
    <p:extLst>
      <p:ext uri="{BB962C8B-B14F-4D97-AF65-F5344CB8AC3E}">
        <p14:creationId xmlns:p14="http://schemas.microsoft.com/office/powerpoint/2010/main" val="3284138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D5C4-839F-4731-8B8D-9DC9DD4E2AF2}"/>
              </a:ext>
            </a:extLst>
          </p:cNvPr>
          <p:cNvSpPr>
            <a:spLocks noGrp="1"/>
          </p:cNvSpPr>
          <p:nvPr>
            <p:ph type="ctrTitle"/>
          </p:nvPr>
        </p:nvSpPr>
        <p:spPr>
          <a:xfrm>
            <a:off x="1458686" y="698446"/>
            <a:ext cx="9144000" cy="803782"/>
          </a:xfrm>
        </p:spPr>
        <p:txBody>
          <a:bodyPr>
            <a:normAutofit fontScale="90000"/>
          </a:bodyPr>
          <a:lstStyle/>
          <a:p>
            <a:r>
              <a:rPr lang="en-US" dirty="0"/>
              <a:t>Predictive Modeling</a:t>
            </a:r>
          </a:p>
        </p:txBody>
      </p:sp>
      <p:sp>
        <p:nvSpPr>
          <p:cNvPr id="3" name="Subtitle 2">
            <a:extLst>
              <a:ext uri="{FF2B5EF4-FFF2-40B4-BE49-F238E27FC236}">
                <a16:creationId xmlns:a16="http://schemas.microsoft.com/office/drawing/2014/main" id="{BAE0D9BD-B25A-466C-B142-40E9E6A6F426}"/>
              </a:ext>
            </a:extLst>
          </p:cNvPr>
          <p:cNvSpPr>
            <a:spLocks noGrp="1"/>
          </p:cNvSpPr>
          <p:nvPr>
            <p:ph type="subTitle" idx="1"/>
          </p:nvPr>
        </p:nvSpPr>
        <p:spPr>
          <a:xfrm>
            <a:off x="1524000" y="1772816"/>
            <a:ext cx="9144000" cy="3826178"/>
          </a:xfrm>
        </p:spPr>
        <p:txBody>
          <a:bodyPr/>
          <a:lstStyle/>
          <a:p>
            <a:pPr algn="just"/>
            <a:r>
              <a:rPr lang="en-US" dirty="0"/>
              <a:t>In order to predicting the chances of a Severe collision to occur, we decided to use classification algorithms. We had a particular interest in trying out the Logistic regression approach as it allowed us to actually calculate probabilities. However, we also tried out several other models 8 such as SVM, Decision Trees and KNN, in order to make a comparison between the outcome of these models.</a:t>
            </a:r>
          </a:p>
        </p:txBody>
      </p:sp>
    </p:spTree>
    <p:extLst>
      <p:ext uri="{BB962C8B-B14F-4D97-AF65-F5344CB8AC3E}">
        <p14:creationId xmlns:p14="http://schemas.microsoft.com/office/powerpoint/2010/main" val="3735162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D5C4-839F-4731-8B8D-9DC9DD4E2AF2}"/>
              </a:ext>
            </a:extLst>
          </p:cNvPr>
          <p:cNvSpPr>
            <a:spLocks noGrp="1"/>
          </p:cNvSpPr>
          <p:nvPr>
            <p:ph type="ctrTitle"/>
          </p:nvPr>
        </p:nvSpPr>
        <p:spPr>
          <a:xfrm>
            <a:off x="1458686" y="698446"/>
            <a:ext cx="9144000" cy="803782"/>
          </a:xfrm>
        </p:spPr>
        <p:txBody>
          <a:bodyPr>
            <a:normAutofit fontScale="90000"/>
          </a:bodyPr>
          <a:lstStyle/>
          <a:p>
            <a:r>
              <a:rPr lang="es-US" dirty="0"/>
              <a:t>RESULTS</a:t>
            </a:r>
            <a:endParaRPr lang="en-US" dirty="0"/>
          </a:p>
        </p:txBody>
      </p:sp>
      <p:pic>
        <p:nvPicPr>
          <p:cNvPr id="6" name="Picture 5">
            <a:extLst>
              <a:ext uri="{FF2B5EF4-FFF2-40B4-BE49-F238E27FC236}">
                <a16:creationId xmlns:a16="http://schemas.microsoft.com/office/drawing/2014/main" id="{229A86BD-FCD7-4B4C-90AE-37770A245B49}"/>
              </a:ext>
            </a:extLst>
          </p:cNvPr>
          <p:cNvPicPr>
            <a:picLocks noChangeAspect="1"/>
          </p:cNvPicPr>
          <p:nvPr/>
        </p:nvPicPr>
        <p:blipFill>
          <a:blip r:embed="rId2"/>
          <a:stretch>
            <a:fillRect/>
          </a:stretch>
        </p:blipFill>
        <p:spPr>
          <a:xfrm>
            <a:off x="2699568" y="2036020"/>
            <a:ext cx="7186455" cy="2782990"/>
          </a:xfrm>
          <a:prstGeom prst="rect">
            <a:avLst/>
          </a:prstGeom>
        </p:spPr>
      </p:pic>
    </p:spTree>
    <p:extLst>
      <p:ext uri="{BB962C8B-B14F-4D97-AF65-F5344CB8AC3E}">
        <p14:creationId xmlns:p14="http://schemas.microsoft.com/office/powerpoint/2010/main" val="1967319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D5C4-839F-4731-8B8D-9DC9DD4E2AF2}"/>
              </a:ext>
            </a:extLst>
          </p:cNvPr>
          <p:cNvSpPr>
            <a:spLocks noGrp="1"/>
          </p:cNvSpPr>
          <p:nvPr>
            <p:ph type="ctrTitle"/>
          </p:nvPr>
        </p:nvSpPr>
        <p:spPr>
          <a:xfrm>
            <a:off x="1458686" y="698446"/>
            <a:ext cx="9144000" cy="803782"/>
          </a:xfrm>
        </p:spPr>
        <p:txBody>
          <a:bodyPr>
            <a:normAutofit fontScale="90000"/>
          </a:bodyPr>
          <a:lstStyle/>
          <a:p>
            <a:r>
              <a:rPr lang="es-US" dirty="0"/>
              <a:t>RESULTS</a:t>
            </a:r>
            <a:endParaRPr lang="en-US" dirty="0"/>
          </a:p>
        </p:txBody>
      </p:sp>
      <p:pic>
        <p:nvPicPr>
          <p:cNvPr id="3" name="Picture 2">
            <a:extLst>
              <a:ext uri="{FF2B5EF4-FFF2-40B4-BE49-F238E27FC236}">
                <a16:creationId xmlns:a16="http://schemas.microsoft.com/office/drawing/2014/main" id="{44A635E0-D01A-441C-A8A1-C70BE50871B6}"/>
              </a:ext>
            </a:extLst>
          </p:cNvPr>
          <p:cNvPicPr>
            <a:picLocks noChangeAspect="1"/>
          </p:cNvPicPr>
          <p:nvPr/>
        </p:nvPicPr>
        <p:blipFill>
          <a:blip r:embed="rId2"/>
          <a:stretch>
            <a:fillRect/>
          </a:stretch>
        </p:blipFill>
        <p:spPr>
          <a:xfrm>
            <a:off x="3049361" y="1868897"/>
            <a:ext cx="5962650" cy="4162425"/>
          </a:xfrm>
          <a:prstGeom prst="rect">
            <a:avLst/>
          </a:prstGeom>
        </p:spPr>
      </p:pic>
    </p:spTree>
    <p:extLst>
      <p:ext uri="{BB962C8B-B14F-4D97-AF65-F5344CB8AC3E}">
        <p14:creationId xmlns:p14="http://schemas.microsoft.com/office/powerpoint/2010/main" val="1752472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06FC-F713-493A-A491-74077966B778}"/>
              </a:ext>
            </a:extLst>
          </p:cNvPr>
          <p:cNvSpPr>
            <a:spLocks noGrp="1"/>
          </p:cNvSpPr>
          <p:nvPr>
            <p:ph type="ctrTitle"/>
          </p:nvPr>
        </p:nvSpPr>
        <p:spPr>
          <a:xfrm>
            <a:off x="1524000" y="1006357"/>
            <a:ext cx="9144000" cy="831774"/>
          </a:xfrm>
        </p:spPr>
        <p:txBody>
          <a:bodyPr/>
          <a:lstStyle/>
          <a:p>
            <a:r>
              <a:rPr lang="es-US" dirty="0" err="1"/>
              <a:t>Discussion</a:t>
            </a:r>
            <a:endParaRPr lang="en-US" dirty="0"/>
          </a:p>
        </p:txBody>
      </p:sp>
      <p:sp>
        <p:nvSpPr>
          <p:cNvPr id="3" name="Subtitle 2">
            <a:extLst>
              <a:ext uri="{FF2B5EF4-FFF2-40B4-BE49-F238E27FC236}">
                <a16:creationId xmlns:a16="http://schemas.microsoft.com/office/drawing/2014/main" id="{934A7F93-8456-42A9-8B68-CBC57BDC42C9}"/>
              </a:ext>
            </a:extLst>
          </p:cNvPr>
          <p:cNvSpPr>
            <a:spLocks noGrp="1"/>
          </p:cNvSpPr>
          <p:nvPr>
            <p:ph type="subTitle" idx="1"/>
          </p:nvPr>
        </p:nvSpPr>
        <p:spPr>
          <a:xfrm>
            <a:off x="1524000" y="2313992"/>
            <a:ext cx="9144000" cy="3285002"/>
          </a:xfrm>
        </p:spPr>
        <p:txBody>
          <a:bodyPr/>
          <a:lstStyle/>
          <a:p>
            <a:pPr marL="342900" indent="-342900" algn="just">
              <a:buFont typeface="Arial" panose="020B0604020202020204" pitchFamily="34" charset="0"/>
              <a:buChar char="•"/>
            </a:pPr>
            <a:r>
              <a:rPr lang="en-US" dirty="0"/>
              <a:t>Throughout the implementation and execution of several algorithms we had some issues regarding performance, this was particularly true for KNN and SVM algorithms.</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in order to reduce variance bias we could’ve implemented the K-fold cross validation method, however due to the performance it was not attempted.</a:t>
            </a:r>
          </a:p>
        </p:txBody>
      </p:sp>
    </p:spTree>
    <p:extLst>
      <p:ext uri="{BB962C8B-B14F-4D97-AF65-F5344CB8AC3E}">
        <p14:creationId xmlns:p14="http://schemas.microsoft.com/office/powerpoint/2010/main" val="2834766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06FC-F713-493A-A491-74077966B778}"/>
              </a:ext>
            </a:extLst>
          </p:cNvPr>
          <p:cNvSpPr>
            <a:spLocks noGrp="1"/>
          </p:cNvSpPr>
          <p:nvPr>
            <p:ph type="ctrTitle"/>
          </p:nvPr>
        </p:nvSpPr>
        <p:spPr>
          <a:xfrm>
            <a:off x="1524000" y="1006357"/>
            <a:ext cx="9144000" cy="831774"/>
          </a:xfrm>
        </p:spPr>
        <p:txBody>
          <a:bodyPr/>
          <a:lstStyle/>
          <a:p>
            <a:r>
              <a:rPr lang="es-US" dirty="0" err="1"/>
              <a:t>Discussion</a:t>
            </a:r>
            <a:endParaRPr lang="en-US" dirty="0"/>
          </a:p>
        </p:txBody>
      </p:sp>
      <p:sp>
        <p:nvSpPr>
          <p:cNvPr id="3" name="Subtitle 2">
            <a:extLst>
              <a:ext uri="{FF2B5EF4-FFF2-40B4-BE49-F238E27FC236}">
                <a16:creationId xmlns:a16="http://schemas.microsoft.com/office/drawing/2014/main" id="{934A7F93-8456-42A9-8B68-CBC57BDC42C9}"/>
              </a:ext>
            </a:extLst>
          </p:cNvPr>
          <p:cNvSpPr>
            <a:spLocks noGrp="1"/>
          </p:cNvSpPr>
          <p:nvPr>
            <p:ph type="subTitle" idx="1"/>
          </p:nvPr>
        </p:nvSpPr>
        <p:spPr>
          <a:xfrm>
            <a:off x="1524000" y="2313992"/>
            <a:ext cx="9144000" cy="3285002"/>
          </a:xfrm>
        </p:spPr>
        <p:txBody>
          <a:bodyPr/>
          <a:lstStyle/>
          <a:p>
            <a:pPr marL="342900" indent="-342900" algn="just">
              <a:buFont typeface="Arial" panose="020B0604020202020204" pitchFamily="34" charset="0"/>
              <a:buChar char="•"/>
            </a:pPr>
            <a:r>
              <a:rPr lang="en-US" dirty="0"/>
              <a:t>I believe the model can be further improved, and surely this will produce much better predictive capabilities.</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This would require a better understanding of the SPD codes being used, and possibly to further reduce the scope of the predictive outcome, meaning make it more specific, in order to have a better predictive model.</a:t>
            </a:r>
          </a:p>
        </p:txBody>
      </p:sp>
    </p:spTree>
    <p:extLst>
      <p:ext uri="{BB962C8B-B14F-4D97-AF65-F5344CB8AC3E}">
        <p14:creationId xmlns:p14="http://schemas.microsoft.com/office/powerpoint/2010/main" val="3093682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D5C4-839F-4731-8B8D-9DC9DD4E2AF2}"/>
              </a:ext>
            </a:extLst>
          </p:cNvPr>
          <p:cNvSpPr>
            <a:spLocks noGrp="1"/>
          </p:cNvSpPr>
          <p:nvPr>
            <p:ph type="ctrTitle"/>
          </p:nvPr>
        </p:nvSpPr>
        <p:spPr>
          <a:xfrm>
            <a:off x="1458686" y="698446"/>
            <a:ext cx="9144000" cy="803782"/>
          </a:xfrm>
        </p:spPr>
        <p:txBody>
          <a:bodyPr>
            <a:normAutofit fontScale="90000"/>
          </a:bodyPr>
          <a:lstStyle/>
          <a:p>
            <a:r>
              <a:rPr lang="es-US" dirty="0" err="1"/>
              <a:t>Abstract</a:t>
            </a:r>
            <a:endParaRPr lang="en-US" dirty="0"/>
          </a:p>
        </p:txBody>
      </p:sp>
      <p:sp>
        <p:nvSpPr>
          <p:cNvPr id="3" name="Subtitle 2">
            <a:extLst>
              <a:ext uri="{FF2B5EF4-FFF2-40B4-BE49-F238E27FC236}">
                <a16:creationId xmlns:a16="http://schemas.microsoft.com/office/drawing/2014/main" id="{BAE0D9BD-B25A-466C-B142-40E9E6A6F426}"/>
              </a:ext>
            </a:extLst>
          </p:cNvPr>
          <p:cNvSpPr>
            <a:spLocks noGrp="1"/>
          </p:cNvSpPr>
          <p:nvPr>
            <p:ph type="subTitle" idx="1"/>
          </p:nvPr>
        </p:nvSpPr>
        <p:spPr>
          <a:xfrm>
            <a:off x="1524000" y="1772816"/>
            <a:ext cx="9144000" cy="3826178"/>
          </a:xfrm>
        </p:spPr>
        <p:txBody>
          <a:bodyPr/>
          <a:lstStyle/>
          <a:p>
            <a:pPr algn="just"/>
            <a:r>
              <a:rPr lang="en-US" dirty="0"/>
              <a:t>Vehicle collisions are a leading cause of death both in the World and in the U.S. Therefore, being able to understand the variables directly related to an increase in the odds of having a Severe car crash, over a non Severe one is of high importance. </a:t>
            </a:r>
          </a:p>
        </p:txBody>
      </p:sp>
    </p:spTree>
    <p:extLst>
      <p:ext uri="{BB962C8B-B14F-4D97-AF65-F5344CB8AC3E}">
        <p14:creationId xmlns:p14="http://schemas.microsoft.com/office/powerpoint/2010/main" val="60087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06FC-F713-493A-A491-74077966B778}"/>
              </a:ext>
            </a:extLst>
          </p:cNvPr>
          <p:cNvSpPr>
            <a:spLocks noGrp="1"/>
          </p:cNvSpPr>
          <p:nvPr>
            <p:ph type="ctrTitle"/>
          </p:nvPr>
        </p:nvSpPr>
        <p:spPr>
          <a:xfrm>
            <a:off x="1524000" y="1006357"/>
            <a:ext cx="9144000" cy="831774"/>
          </a:xfrm>
        </p:spPr>
        <p:txBody>
          <a:bodyPr/>
          <a:lstStyle/>
          <a:p>
            <a:r>
              <a:rPr lang="es-US" dirty="0" err="1"/>
              <a:t>Conclusion</a:t>
            </a:r>
            <a:endParaRPr lang="en-US" dirty="0"/>
          </a:p>
        </p:txBody>
      </p:sp>
      <p:sp>
        <p:nvSpPr>
          <p:cNvPr id="3" name="Subtitle 2">
            <a:extLst>
              <a:ext uri="{FF2B5EF4-FFF2-40B4-BE49-F238E27FC236}">
                <a16:creationId xmlns:a16="http://schemas.microsoft.com/office/drawing/2014/main" id="{934A7F93-8456-42A9-8B68-CBC57BDC42C9}"/>
              </a:ext>
            </a:extLst>
          </p:cNvPr>
          <p:cNvSpPr>
            <a:spLocks noGrp="1"/>
          </p:cNvSpPr>
          <p:nvPr>
            <p:ph type="subTitle" idx="1"/>
          </p:nvPr>
        </p:nvSpPr>
        <p:spPr>
          <a:xfrm>
            <a:off x="1524000" y="2313992"/>
            <a:ext cx="9144000" cy="3285002"/>
          </a:xfrm>
        </p:spPr>
        <p:txBody>
          <a:bodyPr/>
          <a:lstStyle/>
          <a:p>
            <a:pPr algn="just"/>
            <a:r>
              <a:rPr lang="en-US" dirty="0"/>
              <a:t>Working with real world data is complex problem. The mastery of a Data scientist is mostly determined by his ability to produce useful information, from a large data set, to be used by the models. Meaning that the hard work of cleaning, preparing and making sense of the data is most of what is required to build a useful, reliable predictive model.</a:t>
            </a:r>
          </a:p>
        </p:txBody>
      </p:sp>
    </p:spTree>
    <p:extLst>
      <p:ext uri="{BB962C8B-B14F-4D97-AF65-F5344CB8AC3E}">
        <p14:creationId xmlns:p14="http://schemas.microsoft.com/office/powerpoint/2010/main" val="3719618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D5C4-839F-4731-8B8D-9DC9DD4E2AF2}"/>
              </a:ext>
            </a:extLst>
          </p:cNvPr>
          <p:cNvSpPr>
            <a:spLocks noGrp="1"/>
          </p:cNvSpPr>
          <p:nvPr>
            <p:ph type="ctrTitle"/>
          </p:nvPr>
        </p:nvSpPr>
        <p:spPr>
          <a:xfrm>
            <a:off x="1458686" y="698446"/>
            <a:ext cx="9144000" cy="803782"/>
          </a:xfrm>
        </p:spPr>
        <p:txBody>
          <a:bodyPr>
            <a:normAutofit fontScale="90000"/>
          </a:bodyPr>
          <a:lstStyle/>
          <a:p>
            <a:r>
              <a:rPr lang="es-US" dirty="0" err="1"/>
              <a:t>Introduction</a:t>
            </a:r>
            <a:endParaRPr lang="en-US" dirty="0"/>
          </a:p>
        </p:txBody>
      </p:sp>
      <p:sp>
        <p:nvSpPr>
          <p:cNvPr id="3" name="Subtitle 2">
            <a:extLst>
              <a:ext uri="{FF2B5EF4-FFF2-40B4-BE49-F238E27FC236}">
                <a16:creationId xmlns:a16="http://schemas.microsoft.com/office/drawing/2014/main" id="{BAE0D9BD-B25A-466C-B142-40E9E6A6F426}"/>
              </a:ext>
            </a:extLst>
          </p:cNvPr>
          <p:cNvSpPr>
            <a:spLocks noGrp="1"/>
          </p:cNvSpPr>
          <p:nvPr>
            <p:ph type="subTitle" idx="1"/>
          </p:nvPr>
        </p:nvSpPr>
        <p:spPr>
          <a:xfrm>
            <a:off x="1524000" y="1772816"/>
            <a:ext cx="9144000" cy="3826178"/>
          </a:xfrm>
        </p:spPr>
        <p:txBody>
          <a:bodyPr>
            <a:normAutofit fontScale="70000" lnSpcReduction="20000"/>
          </a:bodyPr>
          <a:lstStyle/>
          <a:p>
            <a:pPr algn="just"/>
            <a:r>
              <a:rPr lang="en-US" dirty="0"/>
              <a:t>During 2019, almost </a:t>
            </a:r>
            <a:r>
              <a:rPr lang="en-US" b="1" dirty="0"/>
              <a:t>40 thousand </a:t>
            </a:r>
            <a:r>
              <a:rPr lang="en-US" dirty="0"/>
              <a:t>people lost their lives to car crashes solely in the U.S. and even though in recent years the mortality rate has been declining, it is still a leading cause of death. The odds of dying in a car crash in the US are of one in </a:t>
            </a:r>
            <a:r>
              <a:rPr lang="en-US" b="1" dirty="0"/>
              <a:t>103</a:t>
            </a:r>
            <a:r>
              <a:rPr lang="en-US" dirty="0"/>
              <a:t>.</a:t>
            </a:r>
          </a:p>
          <a:p>
            <a:pPr algn="just"/>
            <a:endParaRPr lang="en-US" dirty="0"/>
          </a:p>
          <a:p>
            <a:pPr algn="just"/>
            <a:r>
              <a:rPr lang="en-US" dirty="0"/>
              <a:t>Being able to identify and predict when car crashes will occur, allows people to avoid certain roads, take extra precautions when driving under certain weather conditions and even alert authorities and manufacturers of trends and risk factors that could translate into policies and design improvements to help save lives.</a:t>
            </a:r>
            <a:endParaRPr lang="en-US" b="1" dirty="0"/>
          </a:p>
        </p:txBody>
      </p:sp>
    </p:spTree>
    <p:extLst>
      <p:ext uri="{BB962C8B-B14F-4D97-AF65-F5344CB8AC3E}">
        <p14:creationId xmlns:p14="http://schemas.microsoft.com/office/powerpoint/2010/main" val="2120170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D5C4-839F-4731-8B8D-9DC9DD4E2AF2}"/>
              </a:ext>
            </a:extLst>
          </p:cNvPr>
          <p:cNvSpPr>
            <a:spLocks noGrp="1"/>
          </p:cNvSpPr>
          <p:nvPr>
            <p:ph type="ctrTitle"/>
          </p:nvPr>
        </p:nvSpPr>
        <p:spPr>
          <a:xfrm>
            <a:off x="1458686" y="698446"/>
            <a:ext cx="9144000" cy="803782"/>
          </a:xfrm>
        </p:spPr>
        <p:txBody>
          <a:bodyPr>
            <a:normAutofit fontScale="90000"/>
          </a:bodyPr>
          <a:lstStyle/>
          <a:p>
            <a:r>
              <a:rPr lang="es-US" dirty="0"/>
              <a:t>Data</a:t>
            </a:r>
            <a:endParaRPr lang="en-US" dirty="0"/>
          </a:p>
        </p:txBody>
      </p:sp>
      <p:sp>
        <p:nvSpPr>
          <p:cNvPr id="3" name="Subtitle 2">
            <a:extLst>
              <a:ext uri="{FF2B5EF4-FFF2-40B4-BE49-F238E27FC236}">
                <a16:creationId xmlns:a16="http://schemas.microsoft.com/office/drawing/2014/main" id="{BAE0D9BD-B25A-466C-B142-40E9E6A6F426}"/>
              </a:ext>
            </a:extLst>
          </p:cNvPr>
          <p:cNvSpPr>
            <a:spLocks noGrp="1"/>
          </p:cNvSpPr>
          <p:nvPr>
            <p:ph type="subTitle" idx="1"/>
          </p:nvPr>
        </p:nvSpPr>
        <p:spPr>
          <a:xfrm>
            <a:off x="1524000" y="1772816"/>
            <a:ext cx="9144000" cy="3826178"/>
          </a:xfrm>
        </p:spPr>
        <p:txBody>
          <a:bodyPr/>
          <a:lstStyle/>
          <a:p>
            <a:pPr algn="just"/>
            <a:r>
              <a:rPr lang="en-US" dirty="0"/>
              <a:t>We’ll be using the Seattle GIS collision data, provided by the City of Seattle. All data was obtained by SPD and recorded by Traffic Records. This includes all types of collisions. Collisions will display at the intersection or mid-block of a segment. Time frame: 2004 to Present. </a:t>
            </a:r>
          </a:p>
        </p:txBody>
      </p:sp>
    </p:spTree>
    <p:extLst>
      <p:ext uri="{BB962C8B-B14F-4D97-AF65-F5344CB8AC3E}">
        <p14:creationId xmlns:p14="http://schemas.microsoft.com/office/powerpoint/2010/main" val="4160335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D5C4-839F-4731-8B8D-9DC9DD4E2AF2}"/>
              </a:ext>
            </a:extLst>
          </p:cNvPr>
          <p:cNvSpPr>
            <a:spLocks noGrp="1"/>
          </p:cNvSpPr>
          <p:nvPr>
            <p:ph type="ctrTitle"/>
          </p:nvPr>
        </p:nvSpPr>
        <p:spPr>
          <a:xfrm>
            <a:off x="1458686" y="698446"/>
            <a:ext cx="9144000" cy="803782"/>
          </a:xfrm>
        </p:spPr>
        <p:txBody>
          <a:bodyPr>
            <a:normAutofit fontScale="90000"/>
          </a:bodyPr>
          <a:lstStyle/>
          <a:p>
            <a:r>
              <a:rPr lang="es-US" dirty="0"/>
              <a:t>Data</a:t>
            </a:r>
            <a:endParaRPr lang="en-US" dirty="0"/>
          </a:p>
        </p:txBody>
      </p:sp>
      <p:sp>
        <p:nvSpPr>
          <p:cNvPr id="3" name="Subtitle 2">
            <a:extLst>
              <a:ext uri="{FF2B5EF4-FFF2-40B4-BE49-F238E27FC236}">
                <a16:creationId xmlns:a16="http://schemas.microsoft.com/office/drawing/2014/main" id="{BAE0D9BD-B25A-466C-B142-40E9E6A6F426}"/>
              </a:ext>
            </a:extLst>
          </p:cNvPr>
          <p:cNvSpPr>
            <a:spLocks noGrp="1"/>
          </p:cNvSpPr>
          <p:nvPr>
            <p:ph type="subTitle" idx="1"/>
          </p:nvPr>
        </p:nvSpPr>
        <p:spPr>
          <a:xfrm>
            <a:off x="1524000" y="1772816"/>
            <a:ext cx="9144000" cy="3826178"/>
          </a:xfrm>
        </p:spPr>
        <p:txBody>
          <a:bodyPr/>
          <a:lstStyle/>
          <a:p>
            <a:pPr algn="just"/>
            <a:r>
              <a:rPr lang="en-US" dirty="0"/>
              <a:t>The data consists of 37 attributes and 194,673 rows (or accidents), with information ranging from Incident ID to Weather and Light conditions. Thus, in order to work with the data we’ve proceeded to clean it up, removing rows with missing data and removing redundant columns. After cleansing the data, we ended up with 182,660 rows. </a:t>
            </a:r>
          </a:p>
        </p:txBody>
      </p:sp>
    </p:spTree>
    <p:extLst>
      <p:ext uri="{BB962C8B-B14F-4D97-AF65-F5344CB8AC3E}">
        <p14:creationId xmlns:p14="http://schemas.microsoft.com/office/powerpoint/2010/main" val="2424726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D5C4-839F-4731-8B8D-9DC9DD4E2AF2}"/>
              </a:ext>
            </a:extLst>
          </p:cNvPr>
          <p:cNvSpPr>
            <a:spLocks noGrp="1"/>
          </p:cNvSpPr>
          <p:nvPr>
            <p:ph type="ctrTitle"/>
          </p:nvPr>
        </p:nvSpPr>
        <p:spPr>
          <a:xfrm>
            <a:off x="1458686" y="698446"/>
            <a:ext cx="9144000" cy="803782"/>
          </a:xfrm>
        </p:spPr>
        <p:txBody>
          <a:bodyPr>
            <a:normAutofit fontScale="90000"/>
          </a:bodyPr>
          <a:lstStyle/>
          <a:p>
            <a:r>
              <a:rPr lang="en-US" dirty="0"/>
              <a:t>Data preparation</a:t>
            </a:r>
          </a:p>
        </p:txBody>
      </p:sp>
      <p:sp>
        <p:nvSpPr>
          <p:cNvPr id="3" name="Subtitle 2">
            <a:extLst>
              <a:ext uri="{FF2B5EF4-FFF2-40B4-BE49-F238E27FC236}">
                <a16:creationId xmlns:a16="http://schemas.microsoft.com/office/drawing/2014/main" id="{BAE0D9BD-B25A-466C-B142-40E9E6A6F426}"/>
              </a:ext>
            </a:extLst>
          </p:cNvPr>
          <p:cNvSpPr>
            <a:spLocks noGrp="1"/>
          </p:cNvSpPr>
          <p:nvPr>
            <p:ph type="subTitle" idx="1"/>
          </p:nvPr>
        </p:nvSpPr>
        <p:spPr>
          <a:xfrm>
            <a:off x="1524000" y="1772816"/>
            <a:ext cx="9144000" cy="3826178"/>
          </a:xfrm>
        </p:spPr>
        <p:txBody>
          <a:bodyPr/>
          <a:lstStyle/>
          <a:p>
            <a:pPr algn="just"/>
            <a:r>
              <a:rPr lang="es-US" dirty="0"/>
              <a:t>A</a:t>
            </a:r>
            <a:r>
              <a:rPr lang="en-US" dirty="0" err="1"/>
              <a:t>ctivites</a:t>
            </a:r>
            <a:r>
              <a:rPr lang="en-US" dirty="0"/>
              <a:t> related to Data preparation:</a:t>
            </a:r>
          </a:p>
          <a:p>
            <a:pPr algn="just"/>
            <a:endParaRPr lang="en-US" dirty="0"/>
          </a:p>
          <a:p>
            <a:pPr marL="342900" indent="-342900" algn="just">
              <a:buFont typeface="Arial" panose="020B0604020202020204" pitchFamily="34" charset="0"/>
              <a:buChar char="•"/>
            </a:pPr>
            <a:r>
              <a:rPr lang="en-US" dirty="0"/>
              <a:t>Clean Data set: </a:t>
            </a:r>
            <a:r>
              <a:rPr lang="en-US" sz="1800" dirty="0"/>
              <a:t>remove non-useful attributes and empty values.</a:t>
            </a:r>
          </a:p>
          <a:p>
            <a:pPr marL="342900" indent="-342900" algn="just">
              <a:buFont typeface="Arial" panose="020B0604020202020204" pitchFamily="34" charset="0"/>
              <a:buChar char="•"/>
            </a:pPr>
            <a:r>
              <a:rPr lang="en-US" dirty="0"/>
              <a:t>Prepare Data set: </a:t>
            </a:r>
            <a:r>
              <a:rPr lang="en-US" sz="1800" dirty="0"/>
              <a:t>Encode categorical variables, change data types</a:t>
            </a:r>
          </a:p>
          <a:p>
            <a:pPr marL="342900" indent="-342900" algn="just">
              <a:buFont typeface="Arial" panose="020B0604020202020204" pitchFamily="34" charset="0"/>
              <a:buChar char="•"/>
            </a:pPr>
            <a:r>
              <a:rPr lang="en-US" dirty="0"/>
              <a:t>Feature selection: </a:t>
            </a:r>
            <a:r>
              <a:rPr lang="en-US" sz="1800" dirty="0"/>
              <a:t>Select the relevant features</a:t>
            </a:r>
          </a:p>
          <a:p>
            <a:pPr algn="just"/>
            <a:endParaRPr lang="en-US" dirty="0"/>
          </a:p>
          <a:p>
            <a:pPr algn="just"/>
            <a:endParaRPr lang="en-US" dirty="0"/>
          </a:p>
        </p:txBody>
      </p:sp>
    </p:spTree>
    <p:extLst>
      <p:ext uri="{BB962C8B-B14F-4D97-AF65-F5344CB8AC3E}">
        <p14:creationId xmlns:p14="http://schemas.microsoft.com/office/powerpoint/2010/main" val="614002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D5C4-839F-4731-8B8D-9DC9DD4E2AF2}"/>
              </a:ext>
            </a:extLst>
          </p:cNvPr>
          <p:cNvSpPr>
            <a:spLocks noGrp="1"/>
          </p:cNvSpPr>
          <p:nvPr>
            <p:ph type="ctrTitle"/>
          </p:nvPr>
        </p:nvSpPr>
        <p:spPr>
          <a:xfrm>
            <a:off x="1458686" y="698446"/>
            <a:ext cx="9144000" cy="803782"/>
          </a:xfrm>
        </p:spPr>
        <p:txBody>
          <a:bodyPr>
            <a:normAutofit fontScale="90000"/>
          </a:bodyPr>
          <a:lstStyle/>
          <a:p>
            <a:r>
              <a:rPr lang="es-US" dirty="0" err="1"/>
              <a:t>Exploratory</a:t>
            </a:r>
            <a:r>
              <a:rPr lang="es-US" dirty="0"/>
              <a:t> Data </a:t>
            </a:r>
            <a:r>
              <a:rPr lang="es-US" dirty="0" err="1"/>
              <a:t>Analysis</a:t>
            </a:r>
            <a:endParaRPr lang="en-US" dirty="0"/>
          </a:p>
        </p:txBody>
      </p:sp>
      <p:sp>
        <p:nvSpPr>
          <p:cNvPr id="3" name="Subtitle 2">
            <a:extLst>
              <a:ext uri="{FF2B5EF4-FFF2-40B4-BE49-F238E27FC236}">
                <a16:creationId xmlns:a16="http://schemas.microsoft.com/office/drawing/2014/main" id="{BAE0D9BD-B25A-466C-B142-40E9E6A6F426}"/>
              </a:ext>
            </a:extLst>
          </p:cNvPr>
          <p:cNvSpPr>
            <a:spLocks noGrp="1"/>
          </p:cNvSpPr>
          <p:nvPr>
            <p:ph type="subTitle" idx="1"/>
          </p:nvPr>
        </p:nvSpPr>
        <p:spPr>
          <a:xfrm>
            <a:off x="1524000" y="1772816"/>
            <a:ext cx="9144000" cy="3826178"/>
          </a:xfrm>
        </p:spPr>
        <p:txBody>
          <a:bodyPr/>
          <a:lstStyle/>
          <a:p>
            <a:pPr algn="just"/>
            <a:r>
              <a:rPr lang="en-US" dirty="0"/>
              <a:t>In this section we performed a series of analysis, mainly visuals, to understand the </a:t>
            </a:r>
            <a:r>
              <a:rPr lang="en-US" dirty="0" err="1"/>
              <a:t>behaviour</a:t>
            </a:r>
            <a:r>
              <a:rPr lang="en-US" dirty="0"/>
              <a:t> of the data depending on certain parameters. For instance, we did several </a:t>
            </a:r>
            <a:r>
              <a:rPr lang="en-US" dirty="0" err="1"/>
              <a:t>groupBy</a:t>
            </a:r>
            <a:r>
              <a:rPr lang="en-US" dirty="0"/>
              <a:t>() functions, in order to make some of the plots shown below, as this helped us to understand how each attribute had an influence in the severity of an accident</a:t>
            </a:r>
          </a:p>
        </p:txBody>
      </p:sp>
    </p:spTree>
    <p:extLst>
      <p:ext uri="{BB962C8B-B14F-4D97-AF65-F5344CB8AC3E}">
        <p14:creationId xmlns:p14="http://schemas.microsoft.com/office/powerpoint/2010/main" val="28614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E42119-878B-4A86-B09C-2C668FBA2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7BAC2A1-7B06-4D44-A105-3FEBE5ABF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D8BC5CF3-F657-4FA8-9F22-6B38CF646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 y="685800"/>
            <a:ext cx="295465" cy="5486400"/>
          </a:xfrm>
          <a:prstGeom prst="rect">
            <a:avLst/>
          </a:prstGeom>
          <a:solidFill>
            <a:srgbClr val="C493BB">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E377A14D-EFA9-4E27-B5EE-87E822E93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AE0D9BD-B25A-466C-B142-40E9E6A6F426}"/>
              </a:ext>
            </a:extLst>
          </p:cNvPr>
          <p:cNvSpPr>
            <a:spLocks noGrp="1"/>
          </p:cNvSpPr>
          <p:nvPr>
            <p:ph type="subTitle" idx="1"/>
          </p:nvPr>
        </p:nvSpPr>
        <p:spPr>
          <a:xfrm>
            <a:off x="6048103" y="3764975"/>
            <a:ext cx="4911634" cy="2192683"/>
          </a:xfrm>
        </p:spPr>
        <p:txBody>
          <a:bodyPr>
            <a:normAutofit/>
          </a:bodyPr>
          <a:lstStyle/>
          <a:p>
            <a:pPr algn="l"/>
            <a:r>
              <a:rPr lang="en-US" sz="2200"/>
              <a:t>We proceeded to make some sense of the data by trying to identify the seasonality of the severe collisions.</a:t>
            </a:r>
          </a:p>
        </p:txBody>
      </p:sp>
      <p:cxnSp>
        <p:nvCxnSpPr>
          <p:cNvPr id="17" name="Straight Connector 16">
            <a:extLst>
              <a:ext uri="{FF2B5EF4-FFF2-40B4-BE49-F238E27FC236}">
                <a16:creationId xmlns:a16="http://schemas.microsoft.com/office/drawing/2014/main" id="{A3ABB528-3326-46B1-A869-B1368B8227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C493BB"/>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D25A9F-B5F0-4862-A336-1733E754ED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C493BB"/>
            </a:solidFill>
            <a:prstDash val="dash"/>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1E94DB0-3ABA-4F6A-AA6A-6B803DDFDD6D}"/>
              </a:ext>
            </a:extLst>
          </p:cNvPr>
          <p:cNvPicPr>
            <a:picLocks noChangeAspect="1"/>
          </p:cNvPicPr>
          <p:nvPr/>
        </p:nvPicPr>
        <p:blipFill>
          <a:blip r:embed="rId2"/>
          <a:stretch>
            <a:fillRect/>
          </a:stretch>
        </p:blipFill>
        <p:spPr>
          <a:xfrm>
            <a:off x="295460" y="1770041"/>
            <a:ext cx="5360611" cy="3547655"/>
          </a:xfrm>
          <a:prstGeom prst="rect">
            <a:avLst/>
          </a:prstGeom>
        </p:spPr>
      </p:pic>
      <p:sp>
        <p:nvSpPr>
          <p:cNvPr id="12" name="Title 1">
            <a:extLst>
              <a:ext uri="{FF2B5EF4-FFF2-40B4-BE49-F238E27FC236}">
                <a16:creationId xmlns:a16="http://schemas.microsoft.com/office/drawing/2014/main" id="{6095858F-3FC3-4BEA-8153-1715DF979D5E}"/>
              </a:ext>
            </a:extLst>
          </p:cNvPr>
          <p:cNvSpPr txBox="1">
            <a:spLocks/>
          </p:cNvSpPr>
          <p:nvPr/>
        </p:nvSpPr>
        <p:spPr>
          <a:xfrm>
            <a:off x="1458686" y="698446"/>
            <a:ext cx="9144000" cy="80378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5200" kern="1200">
                <a:solidFill>
                  <a:schemeClr val="tx2"/>
                </a:solidFill>
                <a:latin typeface="+mj-lt"/>
                <a:ea typeface="+mj-ea"/>
                <a:cs typeface="+mj-cs"/>
              </a:defRPr>
            </a:lvl1pPr>
          </a:lstStyle>
          <a:p>
            <a:r>
              <a:rPr lang="es-US"/>
              <a:t>Exploratory Data Analysis</a:t>
            </a:r>
            <a:endParaRPr lang="en-US" dirty="0"/>
          </a:p>
        </p:txBody>
      </p:sp>
    </p:spTree>
    <p:extLst>
      <p:ext uri="{BB962C8B-B14F-4D97-AF65-F5344CB8AC3E}">
        <p14:creationId xmlns:p14="http://schemas.microsoft.com/office/powerpoint/2010/main" val="89204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AE0D9BD-B25A-466C-B142-40E9E6A6F426}"/>
              </a:ext>
            </a:extLst>
          </p:cNvPr>
          <p:cNvSpPr>
            <a:spLocks noGrp="1"/>
          </p:cNvSpPr>
          <p:nvPr>
            <p:ph type="subTitle" idx="1"/>
          </p:nvPr>
        </p:nvSpPr>
        <p:spPr>
          <a:xfrm>
            <a:off x="2979175" y="4974814"/>
            <a:ext cx="7803581" cy="1326664"/>
          </a:xfrm>
        </p:spPr>
        <p:txBody>
          <a:bodyPr>
            <a:normAutofit fontScale="85000" lnSpcReduction="10000"/>
          </a:bodyPr>
          <a:lstStyle/>
          <a:p>
            <a:pPr algn="l"/>
            <a:r>
              <a:rPr lang="en-US" sz="2000" dirty="0"/>
              <a:t>we can identify a common trend, as more collisions are registered during Friday, and less on Sunday. Same can be said from Hour of day, where most accidents occur during midnight as well as in the afternoon.</a:t>
            </a:r>
            <a:endParaRPr lang="en-US" sz="2200" dirty="0"/>
          </a:p>
        </p:txBody>
      </p:sp>
      <p:sp>
        <p:nvSpPr>
          <p:cNvPr id="12" name="Title 1">
            <a:extLst>
              <a:ext uri="{FF2B5EF4-FFF2-40B4-BE49-F238E27FC236}">
                <a16:creationId xmlns:a16="http://schemas.microsoft.com/office/drawing/2014/main" id="{6095858F-3FC3-4BEA-8153-1715DF979D5E}"/>
              </a:ext>
            </a:extLst>
          </p:cNvPr>
          <p:cNvSpPr txBox="1">
            <a:spLocks/>
          </p:cNvSpPr>
          <p:nvPr/>
        </p:nvSpPr>
        <p:spPr>
          <a:xfrm>
            <a:off x="1458686" y="698446"/>
            <a:ext cx="9144000" cy="80378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5200" kern="1200">
                <a:solidFill>
                  <a:schemeClr val="tx2"/>
                </a:solidFill>
                <a:latin typeface="+mj-lt"/>
                <a:ea typeface="+mj-ea"/>
                <a:cs typeface="+mj-cs"/>
              </a:defRPr>
            </a:lvl1pPr>
          </a:lstStyle>
          <a:p>
            <a:r>
              <a:rPr lang="es-US"/>
              <a:t>Exploratory Data Analysis</a:t>
            </a:r>
            <a:endParaRPr lang="en-US" dirty="0"/>
          </a:p>
        </p:txBody>
      </p:sp>
      <p:pic>
        <p:nvPicPr>
          <p:cNvPr id="2" name="Picture 1">
            <a:extLst>
              <a:ext uri="{FF2B5EF4-FFF2-40B4-BE49-F238E27FC236}">
                <a16:creationId xmlns:a16="http://schemas.microsoft.com/office/drawing/2014/main" id="{B0BCC197-7F81-491D-A8B5-AB1265C5B6EB}"/>
              </a:ext>
            </a:extLst>
          </p:cNvPr>
          <p:cNvPicPr>
            <a:picLocks noChangeAspect="1"/>
          </p:cNvPicPr>
          <p:nvPr/>
        </p:nvPicPr>
        <p:blipFill>
          <a:blip r:embed="rId2"/>
          <a:stretch>
            <a:fillRect/>
          </a:stretch>
        </p:blipFill>
        <p:spPr>
          <a:xfrm>
            <a:off x="3156156" y="1656889"/>
            <a:ext cx="6826352" cy="3317925"/>
          </a:xfrm>
          <a:prstGeom prst="rect">
            <a:avLst/>
          </a:prstGeom>
        </p:spPr>
      </p:pic>
    </p:spTree>
    <p:extLst>
      <p:ext uri="{BB962C8B-B14F-4D97-AF65-F5344CB8AC3E}">
        <p14:creationId xmlns:p14="http://schemas.microsoft.com/office/powerpoint/2010/main" val="314017919"/>
      </p:ext>
    </p:extLst>
  </p:cSld>
  <p:clrMapOvr>
    <a:masterClrMapping/>
  </p:clrMapOvr>
</p:sld>
</file>

<file path=ppt/theme/theme1.xml><?xml version="1.0" encoding="utf-8"?>
<a:theme xmlns:a="http://schemas.openxmlformats.org/drawingml/2006/main" name="OffsetVTI">
  <a:themeElements>
    <a:clrScheme name="AnalogousFromLightSeedRightStep">
      <a:dk1>
        <a:srgbClr val="000000"/>
      </a:dk1>
      <a:lt1>
        <a:srgbClr val="FFFFFF"/>
      </a:lt1>
      <a:dk2>
        <a:srgbClr val="3C3822"/>
      </a:dk2>
      <a:lt2>
        <a:srgbClr val="E2E8E3"/>
      </a:lt2>
      <a:accent1>
        <a:srgbClr val="C493BB"/>
      </a:accent1>
      <a:accent2>
        <a:srgbClr val="BA7F96"/>
      </a:accent2>
      <a:accent3>
        <a:srgbClr val="C69796"/>
      </a:accent3>
      <a:accent4>
        <a:srgbClr val="BA997F"/>
      </a:accent4>
      <a:accent5>
        <a:srgbClr val="AAA481"/>
      </a:accent5>
      <a:accent6>
        <a:srgbClr val="9BAA74"/>
      </a:accent6>
      <a:hlink>
        <a:srgbClr val="568E61"/>
      </a:hlink>
      <a:folHlink>
        <a:srgbClr val="828282"/>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8</TotalTime>
  <Words>849</Words>
  <Application>Microsoft Office PowerPoint</Application>
  <PresentationFormat>Widescreen</PresentationFormat>
  <Paragraphs>48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Helvetica Neue Medium</vt:lpstr>
      <vt:lpstr>Univers</vt:lpstr>
      <vt:lpstr>Univers Light</vt:lpstr>
      <vt:lpstr>Wingdings 2</vt:lpstr>
      <vt:lpstr>OffsetVTI</vt:lpstr>
      <vt:lpstr>Predicting Vehicle Collision Severity</vt:lpstr>
      <vt:lpstr>Abstract</vt:lpstr>
      <vt:lpstr>Introduction</vt:lpstr>
      <vt:lpstr>Data</vt:lpstr>
      <vt:lpstr>Data</vt:lpstr>
      <vt:lpstr>Data preparation</vt:lpstr>
      <vt:lpstr>Exploratory Data Analysis</vt:lpstr>
      <vt:lpstr>PowerPoint Presentation</vt:lpstr>
      <vt:lpstr>PowerPoint Presentation</vt:lpstr>
      <vt:lpstr>Exploratory Data Analysis</vt:lpstr>
      <vt:lpstr>PowerPoint Presentation</vt:lpstr>
      <vt:lpstr>Exploratory Data Analysis</vt:lpstr>
      <vt:lpstr>Feature selection </vt:lpstr>
      <vt:lpstr>Test and training set selection</vt:lpstr>
      <vt:lpstr>Predictive Modeling</vt:lpstr>
      <vt:lpstr>RESULTS</vt:lpstr>
      <vt:lpstr>RESULTS</vt:lpstr>
      <vt:lpstr>Discussion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Vehicle Collision Severity</dc:title>
  <dc:creator>andres michel</dc:creator>
  <cp:lastModifiedBy>andres michel</cp:lastModifiedBy>
  <cp:revision>2</cp:revision>
  <dcterms:created xsi:type="dcterms:W3CDTF">2020-09-15T00:31:42Z</dcterms:created>
  <dcterms:modified xsi:type="dcterms:W3CDTF">2020-09-15T00:39:52Z</dcterms:modified>
</cp:coreProperties>
</file>