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7" r:id="rId9"/>
    <p:sldId id="265" r:id="rId10"/>
    <p:sldId id="266" r:id="rId11"/>
    <p:sldId id="26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3BAA61-02B4-4559-9FDE-8FFF583E8E4F}"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s-ES"/>
        </a:p>
      </dgm:t>
    </dgm:pt>
    <dgm:pt modelId="{738B63F4-BC54-4967-8433-795A43433DE4}">
      <dgm:prSet phldrT="[Texto]"/>
      <dgm:spPr/>
      <dgm:t>
        <a:bodyPr/>
        <a:lstStyle/>
        <a:p>
          <a:r>
            <a:rPr lang="en-US" noProof="0" dirty="0" smtClean="0"/>
            <a:t>SOURCE</a:t>
          </a:r>
          <a:endParaRPr lang="en-US" noProof="0" dirty="0"/>
        </a:p>
      </dgm:t>
    </dgm:pt>
    <dgm:pt modelId="{8DE33DE4-C2FA-4C43-858C-0B11F3E98BD7}" type="parTrans" cxnId="{B1EF4958-30F4-428E-B29D-2DE4F9600EBC}">
      <dgm:prSet/>
      <dgm:spPr/>
      <dgm:t>
        <a:bodyPr/>
        <a:lstStyle/>
        <a:p>
          <a:endParaRPr lang="en-US" noProof="0" dirty="0"/>
        </a:p>
      </dgm:t>
    </dgm:pt>
    <dgm:pt modelId="{3EB5E1F8-7867-4B5C-BCDC-A5BA473EF284}" type="sibTrans" cxnId="{B1EF4958-30F4-428E-B29D-2DE4F9600EBC}">
      <dgm:prSet/>
      <dgm:spPr/>
      <dgm:t>
        <a:bodyPr/>
        <a:lstStyle/>
        <a:p>
          <a:endParaRPr lang="en-US" noProof="0" dirty="0"/>
        </a:p>
      </dgm:t>
    </dgm:pt>
    <dgm:pt modelId="{60FC66DA-78D0-4D9D-9973-48BFA4C82DE3}">
      <dgm:prSet phldrT="[Texto]"/>
      <dgm:spPr/>
      <dgm:t>
        <a:bodyPr/>
        <a:lstStyle/>
        <a:p>
          <a:r>
            <a:rPr lang="en-US" noProof="0" dirty="0" smtClean="0"/>
            <a:t>Car accident data registered by the Seattle, WA jurisdiction since 2004 until now</a:t>
          </a:r>
          <a:endParaRPr lang="en-US" noProof="0" dirty="0"/>
        </a:p>
      </dgm:t>
    </dgm:pt>
    <dgm:pt modelId="{D047321F-95E9-4D13-AA92-843F3844EB21}" type="parTrans" cxnId="{E77B5552-ECD8-4A71-A868-DB2E7D7056D4}">
      <dgm:prSet/>
      <dgm:spPr/>
      <dgm:t>
        <a:bodyPr/>
        <a:lstStyle/>
        <a:p>
          <a:endParaRPr lang="en-US" noProof="0" dirty="0"/>
        </a:p>
      </dgm:t>
    </dgm:pt>
    <dgm:pt modelId="{00CB555F-A39B-4ABC-9321-487702FC2A64}" type="sibTrans" cxnId="{E77B5552-ECD8-4A71-A868-DB2E7D7056D4}">
      <dgm:prSet/>
      <dgm:spPr/>
      <dgm:t>
        <a:bodyPr/>
        <a:lstStyle/>
        <a:p>
          <a:endParaRPr lang="en-US" noProof="0" dirty="0"/>
        </a:p>
      </dgm:t>
    </dgm:pt>
    <dgm:pt modelId="{2FEFF3A5-2F32-471D-8CAB-F5FDD74614FD}">
      <dgm:prSet phldrT="[Texto]"/>
      <dgm:spPr/>
      <dgm:t>
        <a:bodyPr/>
        <a:lstStyle/>
        <a:p>
          <a:r>
            <a:rPr lang="en-US" noProof="0" dirty="0" smtClean="0"/>
            <a:t>CLEANING</a:t>
          </a:r>
          <a:endParaRPr lang="en-US" noProof="0" dirty="0"/>
        </a:p>
      </dgm:t>
    </dgm:pt>
    <dgm:pt modelId="{0E1FFB1F-5DB0-417B-AB8F-11E6AADA1938}" type="parTrans" cxnId="{D9466FE0-A092-4D59-946E-697661459535}">
      <dgm:prSet/>
      <dgm:spPr/>
      <dgm:t>
        <a:bodyPr/>
        <a:lstStyle/>
        <a:p>
          <a:endParaRPr lang="en-US" noProof="0" dirty="0"/>
        </a:p>
      </dgm:t>
    </dgm:pt>
    <dgm:pt modelId="{6B97DBBB-F6BA-48A0-BF5F-53D79D5F7EA5}" type="sibTrans" cxnId="{D9466FE0-A092-4D59-946E-697661459535}">
      <dgm:prSet/>
      <dgm:spPr/>
      <dgm:t>
        <a:bodyPr/>
        <a:lstStyle/>
        <a:p>
          <a:endParaRPr lang="en-US" noProof="0" dirty="0"/>
        </a:p>
      </dgm:t>
    </dgm:pt>
    <dgm:pt modelId="{A012BC0F-3407-49D6-8C2E-0FEF70FBDB6B}">
      <dgm:prSet phldrT="[Texto]"/>
      <dgm:spPr/>
      <dgm:t>
        <a:bodyPr/>
        <a:lstStyle/>
        <a:p>
          <a:r>
            <a:rPr lang="en-US" noProof="0" dirty="0" smtClean="0"/>
            <a:t>1) Identify target variable: ‘Car Accident Severity’</a:t>
          </a:r>
          <a:endParaRPr lang="en-US" noProof="0" dirty="0"/>
        </a:p>
      </dgm:t>
    </dgm:pt>
    <dgm:pt modelId="{97085E94-AFA2-4B3C-AF04-831095365C04}" type="parTrans" cxnId="{65F04090-6311-4E0D-9FA4-54372DDB0A70}">
      <dgm:prSet/>
      <dgm:spPr/>
      <dgm:t>
        <a:bodyPr/>
        <a:lstStyle/>
        <a:p>
          <a:endParaRPr lang="en-US" noProof="0" dirty="0"/>
        </a:p>
      </dgm:t>
    </dgm:pt>
    <dgm:pt modelId="{5D1961E1-5CEB-4966-809D-D9AB569B1FB8}" type="sibTrans" cxnId="{65F04090-6311-4E0D-9FA4-54372DDB0A70}">
      <dgm:prSet/>
      <dgm:spPr/>
      <dgm:t>
        <a:bodyPr/>
        <a:lstStyle/>
        <a:p>
          <a:endParaRPr lang="en-US" noProof="0" dirty="0"/>
        </a:p>
      </dgm:t>
    </dgm:pt>
    <dgm:pt modelId="{C41804B6-B2DA-44D4-81D4-6EB14E32E976}">
      <dgm:prSet phldrT="[Texto]"/>
      <dgm:spPr/>
      <dgm:t>
        <a:bodyPr/>
        <a:lstStyle/>
        <a:p>
          <a:r>
            <a:rPr lang="en-US" noProof="0" dirty="0" smtClean="0"/>
            <a:t>2) Identify independent variables:</a:t>
          </a:r>
        </a:p>
        <a:p>
          <a:r>
            <a:rPr lang="en-US" noProof="0" dirty="0" smtClean="0"/>
            <a:t>Environmental features: ‘Weather’, ‘Lighting Conditions’, and ‘Road Conditions’</a:t>
          </a:r>
        </a:p>
      </dgm:t>
    </dgm:pt>
    <dgm:pt modelId="{C7F375A1-0B82-47F5-9CC3-6017B53E4472}" type="parTrans" cxnId="{2DA377F5-5782-4E31-9947-4BEF11A26DAE}">
      <dgm:prSet/>
      <dgm:spPr/>
      <dgm:t>
        <a:bodyPr/>
        <a:lstStyle/>
        <a:p>
          <a:endParaRPr lang="en-US" noProof="0" dirty="0"/>
        </a:p>
      </dgm:t>
    </dgm:pt>
    <dgm:pt modelId="{51B17786-0C3B-489B-A041-EA866F24667B}" type="sibTrans" cxnId="{2DA377F5-5782-4E31-9947-4BEF11A26DAE}">
      <dgm:prSet/>
      <dgm:spPr/>
      <dgm:t>
        <a:bodyPr/>
        <a:lstStyle/>
        <a:p>
          <a:endParaRPr lang="en-US" noProof="0" dirty="0"/>
        </a:p>
      </dgm:t>
    </dgm:pt>
    <dgm:pt modelId="{26690FCA-E21E-429D-AD30-93BD39D60CD1}">
      <dgm:prSet/>
      <dgm:spPr/>
      <dgm:t>
        <a:bodyPr/>
        <a:lstStyle/>
        <a:p>
          <a:r>
            <a:rPr lang="en-US" noProof="0" dirty="0" smtClean="0"/>
            <a:t>Administered by the SDOT (Seattle Department of Transportation) and the organization Traffic Records Group</a:t>
          </a:r>
          <a:endParaRPr lang="en-US" noProof="0" dirty="0"/>
        </a:p>
      </dgm:t>
    </dgm:pt>
    <dgm:pt modelId="{97BBC8A8-ED1A-49B2-AEF3-883AB0EA3A92}" type="parTrans" cxnId="{D249D604-CDB5-450E-BB8B-EEA3151C1D09}">
      <dgm:prSet/>
      <dgm:spPr/>
      <dgm:t>
        <a:bodyPr/>
        <a:lstStyle/>
        <a:p>
          <a:endParaRPr lang="en-US" noProof="0" dirty="0"/>
        </a:p>
      </dgm:t>
    </dgm:pt>
    <dgm:pt modelId="{944271F7-070F-43D9-B0D4-158441CF2B7B}" type="sibTrans" cxnId="{D249D604-CDB5-450E-BB8B-EEA3151C1D09}">
      <dgm:prSet/>
      <dgm:spPr/>
      <dgm:t>
        <a:bodyPr/>
        <a:lstStyle/>
        <a:p>
          <a:endParaRPr lang="en-US" noProof="0" dirty="0"/>
        </a:p>
      </dgm:t>
    </dgm:pt>
    <dgm:pt modelId="{AE8774C0-D62E-4FF4-823C-DEAFDFE2D925}">
      <dgm:prSet/>
      <dgm:spPr/>
      <dgm:t>
        <a:bodyPr/>
        <a:lstStyle/>
        <a:p>
          <a:r>
            <a:rPr lang="en-US" noProof="0" dirty="0" smtClean="0"/>
            <a:t>Open to public</a:t>
          </a:r>
          <a:endParaRPr lang="en-US" noProof="0" dirty="0"/>
        </a:p>
      </dgm:t>
    </dgm:pt>
    <dgm:pt modelId="{A6CA0107-A8CA-4F9E-B394-D7F931E4D6C5}" type="parTrans" cxnId="{0242A48D-87A2-4418-9229-BB607C4A28AF}">
      <dgm:prSet/>
      <dgm:spPr/>
      <dgm:t>
        <a:bodyPr/>
        <a:lstStyle/>
        <a:p>
          <a:endParaRPr lang="en-US" noProof="0" dirty="0"/>
        </a:p>
      </dgm:t>
    </dgm:pt>
    <dgm:pt modelId="{9C0D89C1-224C-4CAF-9F0E-EDA254DD196B}" type="sibTrans" cxnId="{0242A48D-87A2-4418-9229-BB607C4A28AF}">
      <dgm:prSet/>
      <dgm:spPr/>
      <dgm:t>
        <a:bodyPr/>
        <a:lstStyle/>
        <a:p>
          <a:endParaRPr lang="en-US" noProof="0" dirty="0"/>
        </a:p>
      </dgm:t>
    </dgm:pt>
    <dgm:pt modelId="{EDD82A23-BA56-4466-996C-7201BBDE0550}">
      <dgm:prSet phldrT="[Texto]"/>
      <dgm:spPr/>
      <dgm:t>
        <a:bodyPr/>
        <a:lstStyle/>
        <a:p>
          <a:r>
            <a:rPr lang="en-US" noProof="0" dirty="0" smtClean="0"/>
            <a:t>3) Drop missing data, and data labeled as ‘unknown’ or ‘other’</a:t>
          </a:r>
        </a:p>
        <a:p>
          <a:r>
            <a:rPr lang="en-US" noProof="0" dirty="0" smtClean="0"/>
            <a:t>Final dataset: 169,949 car accidents</a:t>
          </a:r>
        </a:p>
      </dgm:t>
    </dgm:pt>
    <dgm:pt modelId="{3509D23F-C6CF-4ED4-A231-17417392E672}" type="parTrans" cxnId="{D410FBBB-0DD3-4AEC-99B6-73701E87521F}">
      <dgm:prSet/>
      <dgm:spPr/>
      <dgm:t>
        <a:bodyPr/>
        <a:lstStyle/>
        <a:p>
          <a:endParaRPr lang="en-US" noProof="0" dirty="0"/>
        </a:p>
      </dgm:t>
    </dgm:pt>
    <dgm:pt modelId="{DB186093-61C1-4363-9E93-14ADD62CC404}" type="sibTrans" cxnId="{D410FBBB-0DD3-4AEC-99B6-73701E87521F}">
      <dgm:prSet/>
      <dgm:spPr/>
      <dgm:t>
        <a:bodyPr/>
        <a:lstStyle/>
        <a:p>
          <a:endParaRPr lang="en-US" noProof="0" dirty="0"/>
        </a:p>
      </dgm:t>
    </dgm:pt>
    <dgm:pt modelId="{C5B78C36-F195-423F-B696-DD053643C077}" type="pres">
      <dgm:prSet presAssocID="{0E3BAA61-02B4-4559-9FDE-8FFF583E8E4F}" presName="Name0" presStyleCnt="0">
        <dgm:presLayoutVars>
          <dgm:dir/>
          <dgm:animLvl val="lvl"/>
          <dgm:resizeHandles val="exact"/>
        </dgm:presLayoutVars>
      </dgm:prSet>
      <dgm:spPr/>
    </dgm:pt>
    <dgm:pt modelId="{DEE642BF-7694-4D63-9C11-23673828516B}" type="pres">
      <dgm:prSet presAssocID="{2FEFF3A5-2F32-471D-8CAB-F5FDD74614FD}" presName="boxAndChildren" presStyleCnt="0"/>
      <dgm:spPr/>
    </dgm:pt>
    <dgm:pt modelId="{C49CEE38-26C8-40C1-953D-04C4F7F74AD3}" type="pres">
      <dgm:prSet presAssocID="{2FEFF3A5-2F32-471D-8CAB-F5FDD74614FD}" presName="parentTextBox" presStyleLbl="node1" presStyleIdx="0" presStyleCnt="2"/>
      <dgm:spPr/>
    </dgm:pt>
    <dgm:pt modelId="{EAA40EF1-4BF9-4297-945C-378199930DEE}" type="pres">
      <dgm:prSet presAssocID="{2FEFF3A5-2F32-471D-8CAB-F5FDD74614FD}" presName="entireBox" presStyleLbl="node1" presStyleIdx="0" presStyleCnt="2"/>
      <dgm:spPr/>
    </dgm:pt>
    <dgm:pt modelId="{943E447D-2525-4D49-A227-66416730BC27}" type="pres">
      <dgm:prSet presAssocID="{2FEFF3A5-2F32-471D-8CAB-F5FDD74614FD}" presName="descendantBox" presStyleCnt="0"/>
      <dgm:spPr/>
    </dgm:pt>
    <dgm:pt modelId="{92E8EFE6-598B-4BCF-8890-9ACE2999D0AD}" type="pres">
      <dgm:prSet presAssocID="{A012BC0F-3407-49D6-8C2E-0FEF70FBDB6B}" presName="childTextBox" presStyleLbl="fgAccFollowNode1" presStyleIdx="0" presStyleCnt="6">
        <dgm:presLayoutVars>
          <dgm:bulletEnabled val="1"/>
        </dgm:presLayoutVars>
      </dgm:prSet>
      <dgm:spPr/>
      <dgm:t>
        <a:bodyPr/>
        <a:lstStyle/>
        <a:p>
          <a:endParaRPr lang="es-ES"/>
        </a:p>
      </dgm:t>
    </dgm:pt>
    <dgm:pt modelId="{E9C72A5C-5988-4531-84B8-14D9CBDF1187}" type="pres">
      <dgm:prSet presAssocID="{C41804B6-B2DA-44D4-81D4-6EB14E32E976}" presName="childTextBox" presStyleLbl="fgAccFollowNode1" presStyleIdx="1" presStyleCnt="6">
        <dgm:presLayoutVars>
          <dgm:bulletEnabled val="1"/>
        </dgm:presLayoutVars>
      </dgm:prSet>
      <dgm:spPr/>
    </dgm:pt>
    <dgm:pt modelId="{81251014-1512-41A5-8CE2-DD8492C40BBC}" type="pres">
      <dgm:prSet presAssocID="{EDD82A23-BA56-4466-996C-7201BBDE0550}" presName="childTextBox" presStyleLbl="fgAccFollowNode1" presStyleIdx="2" presStyleCnt="6">
        <dgm:presLayoutVars>
          <dgm:bulletEnabled val="1"/>
        </dgm:presLayoutVars>
      </dgm:prSet>
      <dgm:spPr/>
    </dgm:pt>
    <dgm:pt modelId="{FA075635-DCD1-4A60-98E4-123CD9C6EB9B}" type="pres">
      <dgm:prSet presAssocID="{3EB5E1F8-7867-4B5C-BCDC-A5BA473EF284}" presName="sp" presStyleCnt="0"/>
      <dgm:spPr/>
    </dgm:pt>
    <dgm:pt modelId="{506DD707-A20E-40FA-BF87-060603980942}" type="pres">
      <dgm:prSet presAssocID="{738B63F4-BC54-4967-8433-795A43433DE4}" presName="arrowAndChildren" presStyleCnt="0"/>
      <dgm:spPr/>
    </dgm:pt>
    <dgm:pt modelId="{C9A15EC6-CDE2-4BAB-9D0F-B9BDA323DC19}" type="pres">
      <dgm:prSet presAssocID="{738B63F4-BC54-4967-8433-795A43433DE4}" presName="parentTextArrow" presStyleLbl="node1" presStyleIdx="0" presStyleCnt="2"/>
      <dgm:spPr/>
      <dgm:t>
        <a:bodyPr/>
        <a:lstStyle/>
        <a:p>
          <a:endParaRPr lang="es-ES"/>
        </a:p>
      </dgm:t>
    </dgm:pt>
    <dgm:pt modelId="{A046208C-8FF9-41DE-818A-9DCBE20AFDD4}" type="pres">
      <dgm:prSet presAssocID="{738B63F4-BC54-4967-8433-795A43433DE4}" presName="arrow" presStyleLbl="node1" presStyleIdx="1" presStyleCnt="2"/>
      <dgm:spPr/>
      <dgm:t>
        <a:bodyPr/>
        <a:lstStyle/>
        <a:p>
          <a:endParaRPr lang="es-ES"/>
        </a:p>
      </dgm:t>
    </dgm:pt>
    <dgm:pt modelId="{584EFFF0-9519-45A1-AAE6-4E16DA3B0CD4}" type="pres">
      <dgm:prSet presAssocID="{738B63F4-BC54-4967-8433-795A43433DE4}" presName="descendantArrow" presStyleCnt="0"/>
      <dgm:spPr/>
    </dgm:pt>
    <dgm:pt modelId="{3AD279AC-2A96-48BC-A6D7-A6D5176A9216}" type="pres">
      <dgm:prSet presAssocID="{60FC66DA-78D0-4D9D-9973-48BFA4C82DE3}" presName="childTextArrow" presStyleLbl="fgAccFollowNode1" presStyleIdx="3" presStyleCnt="6">
        <dgm:presLayoutVars>
          <dgm:bulletEnabled val="1"/>
        </dgm:presLayoutVars>
      </dgm:prSet>
      <dgm:spPr/>
      <dgm:t>
        <a:bodyPr/>
        <a:lstStyle/>
        <a:p>
          <a:endParaRPr lang="es-ES"/>
        </a:p>
      </dgm:t>
    </dgm:pt>
    <dgm:pt modelId="{551A4544-BA8B-47D0-8F88-AF5ACFA3643D}" type="pres">
      <dgm:prSet presAssocID="{26690FCA-E21E-429D-AD30-93BD39D60CD1}" presName="childTextArrow" presStyleLbl="fgAccFollowNode1" presStyleIdx="4" presStyleCnt="6">
        <dgm:presLayoutVars>
          <dgm:bulletEnabled val="1"/>
        </dgm:presLayoutVars>
      </dgm:prSet>
      <dgm:spPr/>
    </dgm:pt>
    <dgm:pt modelId="{68DD2329-FFBF-4771-B8D8-BA0380F5F1D8}" type="pres">
      <dgm:prSet presAssocID="{AE8774C0-D62E-4FF4-823C-DEAFDFE2D925}" presName="childTextArrow" presStyleLbl="fgAccFollowNode1" presStyleIdx="5" presStyleCnt="6">
        <dgm:presLayoutVars>
          <dgm:bulletEnabled val="1"/>
        </dgm:presLayoutVars>
      </dgm:prSet>
      <dgm:spPr/>
    </dgm:pt>
  </dgm:ptLst>
  <dgm:cxnLst>
    <dgm:cxn modelId="{0242A48D-87A2-4418-9229-BB607C4A28AF}" srcId="{738B63F4-BC54-4967-8433-795A43433DE4}" destId="{AE8774C0-D62E-4FF4-823C-DEAFDFE2D925}" srcOrd="2" destOrd="0" parTransId="{A6CA0107-A8CA-4F9E-B394-D7F931E4D6C5}" sibTransId="{9C0D89C1-224C-4CAF-9F0E-EDA254DD196B}"/>
    <dgm:cxn modelId="{B1EF4958-30F4-428E-B29D-2DE4F9600EBC}" srcId="{0E3BAA61-02B4-4559-9FDE-8FFF583E8E4F}" destId="{738B63F4-BC54-4967-8433-795A43433DE4}" srcOrd="0" destOrd="0" parTransId="{8DE33DE4-C2FA-4C43-858C-0B11F3E98BD7}" sibTransId="{3EB5E1F8-7867-4B5C-BCDC-A5BA473EF284}"/>
    <dgm:cxn modelId="{E77B5552-ECD8-4A71-A868-DB2E7D7056D4}" srcId="{738B63F4-BC54-4967-8433-795A43433DE4}" destId="{60FC66DA-78D0-4D9D-9973-48BFA4C82DE3}" srcOrd="0" destOrd="0" parTransId="{D047321F-95E9-4D13-AA92-843F3844EB21}" sibTransId="{00CB555F-A39B-4ABC-9321-487702FC2A64}"/>
    <dgm:cxn modelId="{092AF66B-1C4A-4CD2-96B3-AEE31A93E429}" type="presOf" srcId="{2FEFF3A5-2F32-471D-8CAB-F5FDD74614FD}" destId="{C49CEE38-26C8-40C1-953D-04C4F7F74AD3}" srcOrd="0" destOrd="0" presId="urn:microsoft.com/office/officeart/2005/8/layout/process4"/>
    <dgm:cxn modelId="{BE74E98D-469E-4D5B-BC1C-7E640BE5BCCD}" type="presOf" srcId="{26690FCA-E21E-429D-AD30-93BD39D60CD1}" destId="{551A4544-BA8B-47D0-8F88-AF5ACFA3643D}" srcOrd="0" destOrd="0" presId="urn:microsoft.com/office/officeart/2005/8/layout/process4"/>
    <dgm:cxn modelId="{79B49702-510B-4C7D-9D4F-4D1A10385E36}" type="presOf" srcId="{0E3BAA61-02B4-4559-9FDE-8FFF583E8E4F}" destId="{C5B78C36-F195-423F-B696-DD053643C077}" srcOrd="0" destOrd="0" presId="urn:microsoft.com/office/officeart/2005/8/layout/process4"/>
    <dgm:cxn modelId="{D249D604-CDB5-450E-BB8B-EEA3151C1D09}" srcId="{738B63F4-BC54-4967-8433-795A43433DE4}" destId="{26690FCA-E21E-429D-AD30-93BD39D60CD1}" srcOrd="1" destOrd="0" parTransId="{97BBC8A8-ED1A-49B2-AEF3-883AB0EA3A92}" sibTransId="{944271F7-070F-43D9-B0D4-158441CF2B7B}"/>
    <dgm:cxn modelId="{65F04090-6311-4E0D-9FA4-54372DDB0A70}" srcId="{2FEFF3A5-2F32-471D-8CAB-F5FDD74614FD}" destId="{A012BC0F-3407-49D6-8C2E-0FEF70FBDB6B}" srcOrd="0" destOrd="0" parTransId="{97085E94-AFA2-4B3C-AF04-831095365C04}" sibTransId="{5D1961E1-5CEB-4966-809D-D9AB569B1FB8}"/>
    <dgm:cxn modelId="{974FED3E-6FFD-485D-B260-9C80B1B4A7D3}" type="presOf" srcId="{EDD82A23-BA56-4466-996C-7201BBDE0550}" destId="{81251014-1512-41A5-8CE2-DD8492C40BBC}" srcOrd="0" destOrd="0" presId="urn:microsoft.com/office/officeart/2005/8/layout/process4"/>
    <dgm:cxn modelId="{1BE8275A-9266-4AC8-8183-B6207589CFF7}" type="presOf" srcId="{C41804B6-B2DA-44D4-81D4-6EB14E32E976}" destId="{E9C72A5C-5988-4531-84B8-14D9CBDF1187}" srcOrd="0" destOrd="0" presId="urn:microsoft.com/office/officeart/2005/8/layout/process4"/>
    <dgm:cxn modelId="{084B8EBB-3178-4576-80EC-A18C76EAE287}" type="presOf" srcId="{AE8774C0-D62E-4FF4-823C-DEAFDFE2D925}" destId="{68DD2329-FFBF-4771-B8D8-BA0380F5F1D8}" srcOrd="0" destOrd="0" presId="urn:microsoft.com/office/officeart/2005/8/layout/process4"/>
    <dgm:cxn modelId="{75AFF501-C699-47C2-8745-5CA26DFBD71B}" type="presOf" srcId="{2FEFF3A5-2F32-471D-8CAB-F5FDD74614FD}" destId="{EAA40EF1-4BF9-4297-945C-378199930DEE}" srcOrd="1" destOrd="0" presId="urn:microsoft.com/office/officeart/2005/8/layout/process4"/>
    <dgm:cxn modelId="{D410FBBB-0DD3-4AEC-99B6-73701E87521F}" srcId="{2FEFF3A5-2F32-471D-8CAB-F5FDD74614FD}" destId="{EDD82A23-BA56-4466-996C-7201BBDE0550}" srcOrd="2" destOrd="0" parTransId="{3509D23F-C6CF-4ED4-A231-17417392E672}" sibTransId="{DB186093-61C1-4363-9E93-14ADD62CC404}"/>
    <dgm:cxn modelId="{314560F0-9C15-431B-8611-466EB0C7CC31}" type="presOf" srcId="{738B63F4-BC54-4967-8433-795A43433DE4}" destId="{A046208C-8FF9-41DE-818A-9DCBE20AFDD4}" srcOrd="1" destOrd="0" presId="urn:microsoft.com/office/officeart/2005/8/layout/process4"/>
    <dgm:cxn modelId="{EAF56537-D7B5-4A77-A394-0744C25D6410}" type="presOf" srcId="{738B63F4-BC54-4967-8433-795A43433DE4}" destId="{C9A15EC6-CDE2-4BAB-9D0F-B9BDA323DC19}" srcOrd="0" destOrd="0" presId="urn:microsoft.com/office/officeart/2005/8/layout/process4"/>
    <dgm:cxn modelId="{D93762A1-6479-4997-A908-F1DB9B1FD51B}" type="presOf" srcId="{60FC66DA-78D0-4D9D-9973-48BFA4C82DE3}" destId="{3AD279AC-2A96-48BC-A6D7-A6D5176A9216}" srcOrd="0" destOrd="0" presId="urn:microsoft.com/office/officeart/2005/8/layout/process4"/>
    <dgm:cxn modelId="{D9466FE0-A092-4D59-946E-697661459535}" srcId="{0E3BAA61-02B4-4559-9FDE-8FFF583E8E4F}" destId="{2FEFF3A5-2F32-471D-8CAB-F5FDD74614FD}" srcOrd="1" destOrd="0" parTransId="{0E1FFB1F-5DB0-417B-AB8F-11E6AADA1938}" sibTransId="{6B97DBBB-F6BA-48A0-BF5F-53D79D5F7EA5}"/>
    <dgm:cxn modelId="{5092FCD3-A627-48B6-9A93-395AE4829CEF}" type="presOf" srcId="{A012BC0F-3407-49D6-8C2E-0FEF70FBDB6B}" destId="{92E8EFE6-598B-4BCF-8890-9ACE2999D0AD}" srcOrd="0" destOrd="0" presId="urn:microsoft.com/office/officeart/2005/8/layout/process4"/>
    <dgm:cxn modelId="{2DA377F5-5782-4E31-9947-4BEF11A26DAE}" srcId="{2FEFF3A5-2F32-471D-8CAB-F5FDD74614FD}" destId="{C41804B6-B2DA-44D4-81D4-6EB14E32E976}" srcOrd="1" destOrd="0" parTransId="{C7F375A1-0B82-47F5-9CC3-6017B53E4472}" sibTransId="{51B17786-0C3B-489B-A041-EA866F24667B}"/>
    <dgm:cxn modelId="{28817DE6-6D00-4AC2-9E99-1F192401AFBE}" type="presParOf" srcId="{C5B78C36-F195-423F-B696-DD053643C077}" destId="{DEE642BF-7694-4D63-9C11-23673828516B}" srcOrd="0" destOrd="0" presId="urn:microsoft.com/office/officeart/2005/8/layout/process4"/>
    <dgm:cxn modelId="{0C5BDA3F-6298-4DE0-80E6-9F298276E23C}" type="presParOf" srcId="{DEE642BF-7694-4D63-9C11-23673828516B}" destId="{C49CEE38-26C8-40C1-953D-04C4F7F74AD3}" srcOrd="0" destOrd="0" presId="urn:microsoft.com/office/officeart/2005/8/layout/process4"/>
    <dgm:cxn modelId="{C36EC01B-8330-4207-A26D-FF9B70011EC7}" type="presParOf" srcId="{DEE642BF-7694-4D63-9C11-23673828516B}" destId="{EAA40EF1-4BF9-4297-945C-378199930DEE}" srcOrd="1" destOrd="0" presId="urn:microsoft.com/office/officeart/2005/8/layout/process4"/>
    <dgm:cxn modelId="{CDA602FF-29C5-4E6E-A6F1-B7D75AD1F5DB}" type="presParOf" srcId="{DEE642BF-7694-4D63-9C11-23673828516B}" destId="{943E447D-2525-4D49-A227-66416730BC27}" srcOrd="2" destOrd="0" presId="urn:microsoft.com/office/officeart/2005/8/layout/process4"/>
    <dgm:cxn modelId="{0D2A39B5-A8EE-460D-A243-175AF2CDBB0E}" type="presParOf" srcId="{943E447D-2525-4D49-A227-66416730BC27}" destId="{92E8EFE6-598B-4BCF-8890-9ACE2999D0AD}" srcOrd="0" destOrd="0" presId="urn:microsoft.com/office/officeart/2005/8/layout/process4"/>
    <dgm:cxn modelId="{C113449A-7150-445B-B4C9-F3A173857F6F}" type="presParOf" srcId="{943E447D-2525-4D49-A227-66416730BC27}" destId="{E9C72A5C-5988-4531-84B8-14D9CBDF1187}" srcOrd="1" destOrd="0" presId="urn:microsoft.com/office/officeart/2005/8/layout/process4"/>
    <dgm:cxn modelId="{2AE4986D-BFE5-4F0B-B99A-7F93969E7EAD}" type="presParOf" srcId="{943E447D-2525-4D49-A227-66416730BC27}" destId="{81251014-1512-41A5-8CE2-DD8492C40BBC}" srcOrd="2" destOrd="0" presId="urn:microsoft.com/office/officeart/2005/8/layout/process4"/>
    <dgm:cxn modelId="{64E7B4E5-EB1B-4171-BD4E-8F9BFDB54590}" type="presParOf" srcId="{C5B78C36-F195-423F-B696-DD053643C077}" destId="{FA075635-DCD1-4A60-98E4-123CD9C6EB9B}" srcOrd="1" destOrd="0" presId="urn:microsoft.com/office/officeart/2005/8/layout/process4"/>
    <dgm:cxn modelId="{6E0D202B-A490-40DE-A40A-2ACF9AFFB909}" type="presParOf" srcId="{C5B78C36-F195-423F-B696-DD053643C077}" destId="{506DD707-A20E-40FA-BF87-060603980942}" srcOrd="2" destOrd="0" presId="urn:microsoft.com/office/officeart/2005/8/layout/process4"/>
    <dgm:cxn modelId="{2D0C8050-7B5E-441D-9E48-31BB319D999C}" type="presParOf" srcId="{506DD707-A20E-40FA-BF87-060603980942}" destId="{C9A15EC6-CDE2-4BAB-9D0F-B9BDA323DC19}" srcOrd="0" destOrd="0" presId="urn:microsoft.com/office/officeart/2005/8/layout/process4"/>
    <dgm:cxn modelId="{A89C23B6-0E40-4DFD-A20B-73459160D40F}" type="presParOf" srcId="{506DD707-A20E-40FA-BF87-060603980942}" destId="{A046208C-8FF9-41DE-818A-9DCBE20AFDD4}" srcOrd="1" destOrd="0" presId="urn:microsoft.com/office/officeart/2005/8/layout/process4"/>
    <dgm:cxn modelId="{FC7B67B3-270B-431A-8175-21388910B7D1}" type="presParOf" srcId="{506DD707-A20E-40FA-BF87-060603980942}" destId="{584EFFF0-9519-45A1-AAE6-4E16DA3B0CD4}" srcOrd="2" destOrd="0" presId="urn:microsoft.com/office/officeart/2005/8/layout/process4"/>
    <dgm:cxn modelId="{065A1A0B-0E34-483F-8E00-406C2FCA7FC4}" type="presParOf" srcId="{584EFFF0-9519-45A1-AAE6-4E16DA3B0CD4}" destId="{3AD279AC-2A96-48BC-A6D7-A6D5176A9216}" srcOrd="0" destOrd="0" presId="urn:microsoft.com/office/officeart/2005/8/layout/process4"/>
    <dgm:cxn modelId="{6C1ADEE2-1002-4A26-8BA5-663658588986}" type="presParOf" srcId="{584EFFF0-9519-45A1-AAE6-4E16DA3B0CD4}" destId="{551A4544-BA8B-47D0-8F88-AF5ACFA3643D}" srcOrd="1" destOrd="0" presId="urn:microsoft.com/office/officeart/2005/8/layout/process4"/>
    <dgm:cxn modelId="{3ADBEC03-C7A0-4E03-8842-BCDC84C82FF8}" type="presParOf" srcId="{584EFFF0-9519-45A1-AAE6-4E16DA3B0CD4}" destId="{68DD2329-FFBF-4771-B8D8-BA0380F5F1D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1A2D7D-F92D-48B3-A313-0F410098A91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FCD5C39A-EDAB-4686-8AD0-27B70ADD45F2}">
      <dgm:prSet phldrT="[Texto]"/>
      <dgm:spPr/>
      <dgm:t>
        <a:bodyPr/>
        <a:lstStyle/>
        <a:p>
          <a:r>
            <a:rPr lang="en-US" dirty="0" smtClean="0"/>
            <a:t>1) visualizing frequencies</a:t>
          </a:r>
          <a:endParaRPr lang="es-ES" dirty="0"/>
        </a:p>
      </dgm:t>
    </dgm:pt>
    <dgm:pt modelId="{E04BACB0-AE38-4EB0-8390-82BEAD0C4C20}" type="parTrans" cxnId="{CBA9ED7F-5C5F-4E1A-86BE-3ED37B6EB558}">
      <dgm:prSet/>
      <dgm:spPr/>
      <dgm:t>
        <a:bodyPr/>
        <a:lstStyle/>
        <a:p>
          <a:endParaRPr lang="es-ES"/>
        </a:p>
      </dgm:t>
    </dgm:pt>
    <dgm:pt modelId="{ACB3FF9F-D973-407D-8A31-654D82EF4735}" type="sibTrans" cxnId="{CBA9ED7F-5C5F-4E1A-86BE-3ED37B6EB558}">
      <dgm:prSet/>
      <dgm:spPr/>
      <dgm:t>
        <a:bodyPr/>
        <a:lstStyle/>
        <a:p>
          <a:endParaRPr lang="es-ES"/>
        </a:p>
      </dgm:t>
    </dgm:pt>
    <dgm:pt modelId="{52416023-387E-41E5-B0D7-45C4D1725F98}">
      <dgm:prSet phldrT="[Texto]"/>
      <dgm:spPr/>
      <dgm:t>
        <a:bodyPr/>
        <a:lstStyle/>
        <a:p>
          <a:r>
            <a:rPr lang="en-US" dirty="0" smtClean="0"/>
            <a:t>a count-plot in to visually recognize frequency distribution</a:t>
          </a:r>
          <a:endParaRPr lang="es-ES" dirty="0"/>
        </a:p>
      </dgm:t>
    </dgm:pt>
    <dgm:pt modelId="{A077EE41-F2A4-459E-B5BC-E790E7667314}" type="parTrans" cxnId="{409DB70F-E580-45EA-A597-9C50AF7A0713}">
      <dgm:prSet/>
      <dgm:spPr/>
      <dgm:t>
        <a:bodyPr/>
        <a:lstStyle/>
        <a:p>
          <a:endParaRPr lang="es-ES"/>
        </a:p>
      </dgm:t>
    </dgm:pt>
    <dgm:pt modelId="{8925DE2A-3930-4444-8B8F-6BC4494A3635}" type="sibTrans" cxnId="{409DB70F-E580-45EA-A597-9C50AF7A0713}">
      <dgm:prSet/>
      <dgm:spPr/>
      <dgm:t>
        <a:bodyPr/>
        <a:lstStyle/>
        <a:p>
          <a:endParaRPr lang="es-ES"/>
        </a:p>
      </dgm:t>
    </dgm:pt>
    <dgm:pt modelId="{2AA18A3A-7A00-4CA5-8234-44CBBCDA65E0}">
      <dgm:prSet phldrT="[Texto]"/>
      <dgm:spPr/>
      <dgm:t>
        <a:bodyPr/>
        <a:lstStyle/>
        <a:p>
          <a:r>
            <a:rPr lang="en-US" dirty="0" smtClean="0"/>
            <a:t>2) applying categorical correlation metrics</a:t>
          </a:r>
          <a:endParaRPr lang="es-ES" dirty="0"/>
        </a:p>
      </dgm:t>
    </dgm:pt>
    <dgm:pt modelId="{E7122FCF-3E9F-479F-849D-8CC3D4E945AC}" type="parTrans" cxnId="{67066CF4-089D-4251-B034-5D37C4340F19}">
      <dgm:prSet/>
      <dgm:spPr/>
      <dgm:t>
        <a:bodyPr/>
        <a:lstStyle/>
        <a:p>
          <a:endParaRPr lang="es-ES"/>
        </a:p>
      </dgm:t>
    </dgm:pt>
    <dgm:pt modelId="{DDE9D264-C568-433D-9BBC-C5D70C6E4D66}" type="sibTrans" cxnId="{67066CF4-089D-4251-B034-5D37C4340F19}">
      <dgm:prSet/>
      <dgm:spPr/>
      <dgm:t>
        <a:bodyPr/>
        <a:lstStyle/>
        <a:p>
          <a:endParaRPr lang="es-ES"/>
        </a:p>
      </dgm:t>
    </dgm:pt>
    <dgm:pt modelId="{FC0C2DB5-C398-4113-9CC4-E9804A7CC3C7}">
      <dgm:prSet phldrT="[Texto]"/>
      <dgm:spPr/>
      <dgm:t>
        <a:bodyPr/>
        <a:lstStyle/>
        <a:p>
          <a:r>
            <a:rPr lang="en-US" dirty="0" smtClean="0"/>
            <a:t>a Chi-square test and a Cramer’s V to obtain association and strength of association</a:t>
          </a:r>
          <a:endParaRPr lang="es-ES" dirty="0"/>
        </a:p>
      </dgm:t>
    </dgm:pt>
    <dgm:pt modelId="{17521907-5475-4D7A-8A2A-3124AE17BA2C}" type="parTrans" cxnId="{D4045BEE-E83C-4CAD-9003-6D73BB7A3161}">
      <dgm:prSet/>
      <dgm:spPr/>
      <dgm:t>
        <a:bodyPr/>
        <a:lstStyle/>
        <a:p>
          <a:endParaRPr lang="es-ES"/>
        </a:p>
      </dgm:t>
    </dgm:pt>
    <dgm:pt modelId="{577B11EE-254D-4BD7-B7DD-BC8B630AD4C8}" type="sibTrans" cxnId="{D4045BEE-E83C-4CAD-9003-6D73BB7A3161}">
      <dgm:prSet/>
      <dgm:spPr/>
      <dgm:t>
        <a:bodyPr/>
        <a:lstStyle/>
        <a:p>
          <a:endParaRPr lang="es-ES"/>
        </a:p>
      </dgm:t>
    </dgm:pt>
    <dgm:pt modelId="{80A3DC67-FAA9-4FFD-9F60-B7D8A5781064}">
      <dgm:prSet/>
      <dgm:spPr/>
      <dgm:t>
        <a:bodyPr/>
        <a:lstStyle/>
        <a:p>
          <a:r>
            <a:rPr lang="en-US" dirty="0" smtClean="0"/>
            <a:t>2) obtaining distribution percentages</a:t>
          </a:r>
          <a:endParaRPr lang="es-ES" dirty="0"/>
        </a:p>
      </dgm:t>
    </dgm:pt>
    <dgm:pt modelId="{F874C404-D464-4B65-B33D-35DCACB2F8E9}" type="parTrans" cxnId="{85B2A7E4-A383-4737-86A4-8E47DF2471A7}">
      <dgm:prSet/>
      <dgm:spPr/>
      <dgm:t>
        <a:bodyPr/>
        <a:lstStyle/>
        <a:p>
          <a:endParaRPr lang="es-ES"/>
        </a:p>
      </dgm:t>
    </dgm:pt>
    <dgm:pt modelId="{8D51EAAD-4857-4E76-9A9B-09F74481440B}" type="sibTrans" cxnId="{85B2A7E4-A383-4737-86A4-8E47DF2471A7}">
      <dgm:prSet/>
      <dgm:spPr/>
      <dgm:t>
        <a:bodyPr/>
        <a:lstStyle/>
        <a:p>
          <a:endParaRPr lang="es-ES"/>
        </a:p>
      </dgm:t>
    </dgm:pt>
    <dgm:pt modelId="{C9565DC2-3EDE-4103-8EBF-C441BB728B6F}">
      <dgm:prSet/>
      <dgm:spPr/>
      <dgm:t>
        <a:bodyPr/>
        <a:lstStyle/>
        <a:p>
          <a:r>
            <a:rPr lang="es-ES" dirty="0" smtClean="0"/>
            <a:t>a </a:t>
          </a:r>
          <a:r>
            <a:rPr lang="es-ES" dirty="0" err="1" smtClean="0"/>
            <a:t>contingency</a:t>
          </a:r>
          <a:r>
            <a:rPr lang="es-ES" dirty="0" smtClean="0"/>
            <a:t> </a:t>
          </a:r>
          <a:r>
            <a:rPr lang="es-ES" dirty="0" err="1" smtClean="0"/>
            <a:t>table</a:t>
          </a:r>
          <a:r>
            <a:rPr lang="es-ES" dirty="0" smtClean="0"/>
            <a:t> to</a:t>
          </a:r>
          <a:r>
            <a:rPr lang="en-US" dirty="0" smtClean="0"/>
            <a:t> demonstrate numerically such distribution</a:t>
          </a:r>
          <a:endParaRPr lang="es-ES" dirty="0"/>
        </a:p>
      </dgm:t>
    </dgm:pt>
    <dgm:pt modelId="{26E15C16-2DD0-4808-89EC-67EAC7AE6B1E}" type="parTrans" cxnId="{F85F925E-A277-4040-BDF5-0A8FA33978AF}">
      <dgm:prSet/>
      <dgm:spPr/>
      <dgm:t>
        <a:bodyPr/>
        <a:lstStyle/>
        <a:p>
          <a:endParaRPr lang="es-ES"/>
        </a:p>
      </dgm:t>
    </dgm:pt>
    <dgm:pt modelId="{EAC10ADB-DC8E-44DE-96AE-77047B1F8DFC}" type="sibTrans" cxnId="{F85F925E-A277-4040-BDF5-0A8FA33978AF}">
      <dgm:prSet/>
      <dgm:spPr/>
      <dgm:t>
        <a:bodyPr/>
        <a:lstStyle/>
        <a:p>
          <a:endParaRPr lang="es-ES"/>
        </a:p>
      </dgm:t>
    </dgm:pt>
    <dgm:pt modelId="{AA9E8A7C-1BAA-4F9D-BEF7-45C521E06CAC}" type="pres">
      <dgm:prSet presAssocID="{CC1A2D7D-F92D-48B3-A313-0F410098A91F}" presName="linear" presStyleCnt="0">
        <dgm:presLayoutVars>
          <dgm:animLvl val="lvl"/>
          <dgm:resizeHandles val="exact"/>
        </dgm:presLayoutVars>
      </dgm:prSet>
      <dgm:spPr/>
    </dgm:pt>
    <dgm:pt modelId="{A6FD8236-A898-4F2F-A396-808A07EC57AF}" type="pres">
      <dgm:prSet presAssocID="{FCD5C39A-EDAB-4686-8AD0-27B70ADD45F2}" presName="parentText" presStyleLbl="node1" presStyleIdx="0" presStyleCnt="3">
        <dgm:presLayoutVars>
          <dgm:chMax val="0"/>
          <dgm:bulletEnabled val="1"/>
        </dgm:presLayoutVars>
      </dgm:prSet>
      <dgm:spPr/>
      <dgm:t>
        <a:bodyPr/>
        <a:lstStyle/>
        <a:p>
          <a:endParaRPr lang="es-ES"/>
        </a:p>
      </dgm:t>
    </dgm:pt>
    <dgm:pt modelId="{90482A5F-F7E6-4A8E-BDB3-19DC835904B3}" type="pres">
      <dgm:prSet presAssocID="{FCD5C39A-EDAB-4686-8AD0-27B70ADD45F2}" presName="childText" presStyleLbl="revTx" presStyleIdx="0" presStyleCnt="3">
        <dgm:presLayoutVars>
          <dgm:bulletEnabled val="1"/>
        </dgm:presLayoutVars>
      </dgm:prSet>
      <dgm:spPr/>
      <dgm:t>
        <a:bodyPr/>
        <a:lstStyle/>
        <a:p>
          <a:endParaRPr lang="es-ES"/>
        </a:p>
      </dgm:t>
    </dgm:pt>
    <dgm:pt modelId="{F88E14A7-21F1-4239-A5CC-723DD69D6BA9}" type="pres">
      <dgm:prSet presAssocID="{80A3DC67-FAA9-4FFD-9F60-B7D8A5781064}" presName="parentText" presStyleLbl="node1" presStyleIdx="1" presStyleCnt="3">
        <dgm:presLayoutVars>
          <dgm:chMax val="0"/>
          <dgm:bulletEnabled val="1"/>
        </dgm:presLayoutVars>
      </dgm:prSet>
      <dgm:spPr/>
      <dgm:t>
        <a:bodyPr/>
        <a:lstStyle/>
        <a:p>
          <a:endParaRPr lang="es-ES"/>
        </a:p>
      </dgm:t>
    </dgm:pt>
    <dgm:pt modelId="{C729C7F3-DCC7-4CD7-B633-08FE3B5DA87E}" type="pres">
      <dgm:prSet presAssocID="{80A3DC67-FAA9-4FFD-9F60-B7D8A5781064}" presName="childText" presStyleLbl="revTx" presStyleIdx="1" presStyleCnt="3">
        <dgm:presLayoutVars>
          <dgm:bulletEnabled val="1"/>
        </dgm:presLayoutVars>
      </dgm:prSet>
      <dgm:spPr/>
      <dgm:t>
        <a:bodyPr/>
        <a:lstStyle/>
        <a:p>
          <a:endParaRPr lang="es-ES"/>
        </a:p>
      </dgm:t>
    </dgm:pt>
    <dgm:pt modelId="{301F5E80-B69D-4537-91FE-99F661F85391}" type="pres">
      <dgm:prSet presAssocID="{2AA18A3A-7A00-4CA5-8234-44CBBCDA65E0}" presName="parentText" presStyleLbl="node1" presStyleIdx="2" presStyleCnt="3">
        <dgm:presLayoutVars>
          <dgm:chMax val="0"/>
          <dgm:bulletEnabled val="1"/>
        </dgm:presLayoutVars>
      </dgm:prSet>
      <dgm:spPr/>
      <dgm:t>
        <a:bodyPr/>
        <a:lstStyle/>
        <a:p>
          <a:endParaRPr lang="es-ES"/>
        </a:p>
      </dgm:t>
    </dgm:pt>
    <dgm:pt modelId="{526F800F-38B1-4B82-9824-CB76F3134B49}" type="pres">
      <dgm:prSet presAssocID="{2AA18A3A-7A00-4CA5-8234-44CBBCDA65E0}" presName="childText" presStyleLbl="revTx" presStyleIdx="2" presStyleCnt="3">
        <dgm:presLayoutVars>
          <dgm:bulletEnabled val="1"/>
        </dgm:presLayoutVars>
      </dgm:prSet>
      <dgm:spPr/>
      <dgm:t>
        <a:bodyPr/>
        <a:lstStyle/>
        <a:p>
          <a:endParaRPr lang="es-ES"/>
        </a:p>
      </dgm:t>
    </dgm:pt>
  </dgm:ptLst>
  <dgm:cxnLst>
    <dgm:cxn modelId="{3864BE7C-1CE3-4185-9757-52D1141FD48D}" type="presOf" srcId="{C9565DC2-3EDE-4103-8EBF-C441BB728B6F}" destId="{C729C7F3-DCC7-4CD7-B633-08FE3B5DA87E}" srcOrd="0" destOrd="0" presId="urn:microsoft.com/office/officeart/2005/8/layout/vList2"/>
    <dgm:cxn modelId="{409DB70F-E580-45EA-A597-9C50AF7A0713}" srcId="{FCD5C39A-EDAB-4686-8AD0-27B70ADD45F2}" destId="{52416023-387E-41E5-B0D7-45C4D1725F98}" srcOrd="0" destOrd="0" parTransId="{A077EE41-F2A4-459E-B5BC-E790E7667314}" sibTransId="{8925DE2A-3930-4444-8B8F-6BC4494A3635}"/>
    <dgm:cxn modelId="{035F4A12-F60A-43AC-948A-00E749090B97}" type="presOf" srcId="{FC0C2DB5-C398-4113-9CC4-E9804A7CC3C7}" destId="{526F800F-38B1-4B82-9824-CB76F3134B49}" srcOrd="0" destOrd="0" presId="urn:microsoft.com/office/officeart/2005/8/layout/vList2"/>
    <dgm:cxn modelId="{A1625260-1C5A-432F-B5B5-64AA83B00123}" type="presOf" srcId="{2AA18A3A-7A00-4CA5-8234-44CBBCDA65E0}" destId="{301F5E80-B69D-4537-91FE-99F661F85391}" srcOrd="0" destOrd="0" presId="urn:microsoft.com/office/officeart/2005/8/layout/vList2"/>
    <dgm:cxn modelId="{40884AAA-8C1C-47A0-828E-B84382FA1354}" type="presOf" srcId="{52416023-387E-41E5-B0D7-45C4D1725F98}" destId="{90482A5F-F7E6-4A8E-BDB3-19DC835904B3}" srcOrd="0" destOrd="0" presId="urn:microsoft.com/office/officeart/2005/8/layout/vList2"/>
    <dgm:cxn modelId="{F85F925E-A277-4040-BDF5-0A8FA33978AF}" srcId="{80A3DC67-FAA9-4FFD-9F60-B7D8A5781064}" destId="{C9565DC2-3EDE-4103-8EBF-C441BB728B6F}" srcOrd="0" destOrd="0" parTransId="{26E15C16-2DD0-4808-89EC-67EAC7AE6B1E}" sibTransId="{EAC10ADB-DC8E-44DE-96AE-77047B1F8DFC}"/>
    <dgm:cxn modelId="{85B2A7E4-A383-4737-86A4-8E47DF2471A7}" srcId="{CC1A2D7D-F92D-48B3-A313-0F410098A91F}" destId="{80A3DC67-FAA9-4FFD-9F60-B7D8A5781064}" srcOrd="1" destOrd="0" parTransId="{F874C404-D464-4B65-B33D-35DCACB2F8E9}" sibTransId="{8D51EAAD-4857-4E76-9A9B-09F74481440B}"/>
    <dgm:cxn modelId="{D4045BEE-E83C-4CAD-9003-6D73BB7A3161}" srcId="{2AA18A3A-7A00-4CA5-8234-44CBBCDA65E0}" destId="{FC0C2DB5-C398-4113-9CC4-E9804A7CC3C7}" srcOrd="0" destOrd="0" parTransId="{17521907-5475-4D7A-8A2A-3124AE17BA2C}" sibTransId="{577B11EE-254D-4BD7-B7DD-BC8B630AD4C8}"/>
    <dgm:cxn modelId="{1A218F54-57FE-4899-9865-5E651D275413}" type="presOf" srcId="{FCD5C39A-EDAB-4686-8AD0-27B70ADD45F2}" destId="{A6FD8236-A898-4F2F-A396-808A07EC57AF}" srcOrd="0" destOrd="0" presId="urn:microsoft.com/office/officeart/2005/8/layout/vList2"/>
    <dgm:cxn modelId="{40BE513F-D5AD-4B25-864E-ED7EDB2E55B0}" type="presOf" srcId="{80A3DC67-FAA9-4FFD-9F60-B7D8A5781064}" destId="{F88E14A7-21F1-4239-A5CC-723DD69D6BA9}" srcOrd="0" destOrd="0" presId="urn:microsoft.com/office/officeart/2005/8/layout/vList2"/>
    <dgm:cxn modelId="{D762D633-6ECC-4511-952E-4E31E42D2055}" type="presOf" srcId="{CC1A2D7D-F92D-48B3-A313-0F410098A91F}" destId="{AA9E8A7C-1BAA-4F9D-BEF7-45C521E06CAC}" srcOrd="0" destOrd="0" presId="urn:microsoft.com/office/officeart/2005/8/layout/vList2"/>
    <dgm:cxn modelId="{CBA9ED7F-5C5F-4E1A-86BE-3ED37B6EB558}" srcId="{CC1A2D7D-F92D-48B3-A313-0F410098A91F}" destId="{FCD5C39A-EDAB-4686-8AD0-27B70ADD45F2}" srcOrd="0" destOrd="0" parTransId="{E04BACB0-AE38-4EB0-8390-82BEAD0C4C20}" sibTransId="{ACB3FF9F-D973-407D-8A31-654D82EF4735}"/>
    <dgm:cxn modelId="{67066CF4-089D-4251-B034-5D37C4340F19}" srcId="{CC1A2D7D-F92D-48B3-A313-0F410098A91F}" destId="{2AA18A3A-7A00-4CA5-8234-44CBBCDA65E0}" srcOrd="2" destOrd="0" parTransId="{E7122FCF-3E9F-479F-849D-8CC3D4E945AC}" sibTransId="{DDE9D264-C568-433D-9BBC-C5D70C6E4D66}"/>
    <dgm:cxn modelId="{039A972C-617C-41EC-8337-7974A4104F3F}" type="presParOf" srcId="{AA9E8A7C-1BAA-4F9D-BEF7-45C521E06CAC}" destId="{A6FD8236-A898-4F2F-A396-808A07EC57AF}" srcOrd="0" destOrd="0" presId="urn:microsoft.com/office/officeart/2005/8/layout/vList2"/>
    <dgm:cxn modelId="{26EE3F72-B85C-4C04-9151-5EA8F39C6F4B}" type="presParOf" srcId="{AA9E8A7C-1BAA-4F9D-BEF7-45C521E06CAC}" destId="{90482A5F-F7E6-4A8E-BDB3-19DC835904B3}" srcOrd="1" destOrd="0" presId="urn:microsoft.com/office/officeart/2005/8/layout/vList2"/>
    <dgm:cxn modelId="{6EACCE94-BED9-46B8-9F7F-516A6EFEFD1B}" type="presParOf" srcId="{AA9E8A7C-1BAA-4F9D-BEF7-45C521E06CAC}" destId="{F88E14A7-21F1-4239-A5CC-723DD69D6BA9}" srcOrd="2" destOrd="0" presId="urn:microsoft.com/office/officeart/2005/8/layout/vList2"/>
    <dgm:cxn modelId="{5142FB44-1765-4823-8211-6CA4E2C7CB8C}" type="presParOf" srcId="{AA9E8A7C-1BAA-4F9D-BEF7-45C521E06CAC}" destId="{C729C7F3-DCC7-4CD7-B633-08FE3B5DA87E}" srcOrd="3" destOrd="0" presId="urn:microsoft.com/office/officeart/2005/8/layout/vList2"/>
    <dgm:cxn modelId="{CF867F2F-70E8-4610-87C1-026C86617D42}" type="presParOf" srcId="{AA9E8A7C-1BAA-4F9D-BEF7-45C521E06CAC}" destId="{301F5E80-B69D-4537-91FE-99F661F85391}" srcOrd="4" destOrd="0" presId="urn:microsoft.com/office/officeart/2005/8/layout/vList2"/>
    <dgm:cxn modelId="{7DE6183C-DE44-48DA-A98B-A1B30D5AC066}" type="presParOf" srcId="{AA9E8A7C-1BAA-4F9D-BEF7-45C521E06CAC}" destId="{526F800F-38B1-4B82-9824-CB76F3134B4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1A2D7D-F92D-48B3-A313-0F410098A91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s-ES"/>
        </a:p>
      </dgm:t>
    </dgm:pt>
    <dgm:pt modelId="{9B4FC62D-1484-481E-B808-D0EEB56F8B66}">
      <dgm:prSet/>
      <dgm:spPr/>
      <dgm:t>
        <a:bodyPr/>
        <a:lstStyle/>
        <a:p>
          <a:r>
            <a:rPr lang="en-US" dirty="0" smtClean="0"/>
            <a:t>a) visualizing frequencies</a:t>
          </a:r>
          <a:endParaRPr lang="en-US" dirty="0"/>
        </a:p>
      </dgm:t>
    </dgm:pt>
    <dgm:pt modelId="{5AEF7D9E-6FD6-4761-8300-AFA6619C8BFB}" type="parTrans" cxnId="{B03A630C-A638-48D8-9C01-BD1550C73FE2}">
      <dgm:prSet/>
      <dgm:spPr/>
      <dgm:t>
        <a:bodyPr/>
        <a:lstStyle/>
        <a:p>
          <a:endParaRPr lang="es-ES"/>
        </a:p>
      </dgm:t>
    </dgm:pt>
    <dgm:pt modelId="{AAD70329-BBBF-48C3-9A6C-9BB24A7DB497}" type="sibTrans" cxnId="{B03A630C-A638-48D8-9C01-BD1550C73FE2}">
      <dgm:prSet/>
      <dgm:spPr/>
      <dgm:t>
        <a:bodyPr/>
        <a:lstStyle/>
        <a:p>
          <a:endParaRPr lang="es-ES"/>
        </a:p>
      </dgm:t>
    </dgm:pt>
    <dgm:pt modelId="{133568DE-CDC6-427A-8876-71534F2E2C4A}">
      <dgm:prSet/>
      <dgm:spPr/>
      <dgm:t>
        <a:bodyPr/>
        <a:lstStyle/>
        <a:p>
          <a:r>
            <a:rPr lang="en-US" dirty="0" smtClean="0"/>
            <a:t>b) obtaining distribution percentages</a:t>
          </a:r>
          <a:endParaRPr lang="en-US" dirty="0"/>
        </a:p>
      </dgm:t>
    </dgm:pt>
    <dgm:pt modelId="{547512BE-2F32-421E-B6B8-DA8A392970A7}" type="parTrans" cxnId="{43D3A341-C7F5-4C03-B567-CF65DCEA6334}">
      <dgm:prSet/>
      <dgm:spPr/>
      <dgm:t>
        <a:bodyPr/>
        <a:lstStyle/>
        <a:p>
          <a:endParaRPr lang="es-ES"/>
        </a:p>
      </dgm:t>
    </dgm:pt>
    <dgm:pt modelId="{2602060F-0A36-4C44-81C6-46178AA548BB}" type="sibTrans" cxnId="{43D3A341-C7F5-4C03-B567-CF65DCEA6334}">
      <dgm:prSet/>
      <dgm:spPr/>
      <dgm:t>
        <a:bodyPr/>
        <a:lstStyle/>
        <a:p>
          <a:endParaRPr lang="es-ES"/>
        </a:p>
      </dgm:t>
    </dgm:pt>
    <dgm:pt modelId="{AB58F98C-5778-4F49-8CA7-3EE6C9BA3AB7}">
      <dgm:prSet/>
      <dgm:spPr/>
      <dgm:t>
        <a:bodyPr/>
        <a:lstStyle/>
        <a:p>
          <a:r>
            <a:rPr lang="en-US" dirty="0" smtClean="0"/>
            <a:t> Almost all of the data is distributed under one label.</a:t>
          </a:r>
          <a:endParaRPr lang="en-US" dirty="0"/>
        </a:p>
      </dgm:t>
    </dgm:pt>
    <dgm:pt modelId="{BF65A5B6-598C-43CF-A7A0-6DC47E13DC37}" type="parTrans" cxnId="{3F965F5D-38C6-41D6-B153-25F319A9A1C0}">
      <dgm:prSet/>
      <dgm:spPr/>
      <dgm:t>
        <a:bodyPr/>
        <a:lstStyle/>
        <a:p>
          <a:endParaRPr lang="es-ES"/>
        </a:p>
      </dgm:t>
    </dgm:pt>
    <dgm:pt modelId="{82C6C10B-8A1E-4CFF-AE88-967037B704C6}" type="sibTrans" cxnId="{3F965F5D-38C6-41D6-B153-25F319A9A1C0}">
      <dgm:prSet/>
      <dgm:spPr/>
      <dgm:t>
        <a:bodyPr/>
        <a:lstStyle/>
        <a:p>
          <a:endParaRPr lang="es-ES"/>
        </a:p>
      </dgm:t>
    </dgm:pt>
    <dgm:pt modelId="{EBEA6DF7-4B25-4BB6-B5A7-7C5FACCD614B}">
      <dgm:prSet/>
      <dgm:spPr/>
      <dgm:t>
        <a:bodyPr/>
        <a:lstStyle/>
        <a:p>
          <a:r>
            <a:rPr lang="en-US" dirty="0" smtClean="0"/>
            <a:t>All the environmental variables have at least one category that contains at least 60% of the data: for 'Weather' it is Clear, for 'Light Conditions' it is Daylight, and for 'Road Conditions' Dry.</a:t>
          </a:r>
          <a:endParaRPr lang="en-US" dirty="0"/>
        </a:p>
      </dgm:t>
    </dgm:pt>
    <dgm:pt modelId="{3292B0A7-5D14-424C-9D20-6BAD74304264}" type="parTrans" cxnId="{2EEECDF5-35E2-467A-9700-B66D8A25AE7A}">
      <dgm:prSet/>
      <dgm:spPr/>
      <dgm:t>
        <a:bodyPr/>
        <a:lstStyle/>
        <a:p>
          <a:endParaRPr lang="es-ES"/>
        </a:p>
      </dgm:t>
    </dgm:pt>
    <dgm:pt modelId="{40D09670-7453-436D-9EB8-0DAD9B663A84}" type="sibTrans" cxnId="{2EEECDF5-35E2-467A-9700-B66D8A25AE7A}">
      <dgm:prSet/>
      <dgm:spPr/>
      <dgm:t>
        <a:bodyPr/>
        <a:lstStyle/>
        <a:p>
          <a:endParaRPr lang="es-ES"/>
        </a:p>
      </dgm:t>
    </dgm:pt>
    <dgm:pt modelId="{05563B6D-9576-4503-A455-FD8A0C913B28}">
      <dgm:prSet/>
      <dgm:spPr/>
      <dgm:t>
        <a:bodyPr/>
        <a:lstStyle/>
        <a:p>
          <a:r>
            <a:rPr lang="en-US" dirty="0" smtClean="0"/>
            <a:t>Differences for the severity occur only in top labels of each variable</a:t>
          </a:r>
          <a:endParaRPr lang="en-US" dirty="0"/>
        </a:p>
      </dgm:t>
    </dgm:pt>
    <dgm:pt modelId="{CAF61935-7132-480A-820A-84EB8471C54A}" type="parTrans" cxnId="{629E71F3-2035-461C-9806-8AEB368DB910}">
      <dgm:prSet/>
      <dgm:spPr/>
      <dgm:t>
        <a:bodyPr/>
        <a:lstStyle/>
        <a:p>
          <a:endParaRPr lang="es-ES"/>
        </a:p>
      </dgm:t>
    </dgm:pt>
    <dgm:pt modelId="{17EBEBFA-8AA5-4D2C-9998-934BADF9E4CE}" type="sibTrans" cxnId="{629E71F3-2035-461C-9806-8AEB368DB910}">
      <dgm:prSet/>
      <dgm:spPr/>
      <dgm:t>
        <a:bodyPr/>
        <a:lstStyle/>
        <a:p>
          <a:endParaRPr lang="es-ES"/>
        </a:p>
      </dgm:t>
    </dgm:pt>
    <dgm:pt modelId="{F9977835-518B-46E3-A1B5-F729FA78A1D6}">
      <dgm:prSet/>
      <dgm:spPr/>
      <dgm:t>
        <a:bodyPr/>
        <a:lstStyle/>
        <a:p>
          <a:r>
            <a:rPr lang="en-US" dirty="0" smtClean="0"/>
            <a:t>c) applying categorical correlation metrics</a:t>
          </a:r>
          <a:endParaRPr lang="en-US" dirty="0"/>
        </a:p>
      </dgm:t>
    </dgm:pt>
    <dgm:pt modelId="{DCE80F9C-771B-4613-83CE-DFD8731A9C32}" type="parTrans" cxnId="{797FFFE9-D369-4A43-AA5C-D787B0F1F4C5}">
      <dgm:prSet/>
      <dgm:spPr/>
      <dgm:t>
        <a:bodyPr/>
        <a:lstStyle/>
        <a:p>
          <a:endParaRPr lang="es-ES"/>
        </a:p>
      </dgm:t>
    </dgm:pt>
    <dgm:pt modelId="{5B56BD98-8421-4162-845E-52D5F29B00F8}" type="sibTrans" cxnId="{797FFFE9-D369-4A43-AA5C-D787B0F1F4C5}">
      <dgm:prSet/>
      <dgm:spPr/>
      <dgm:t>
        <a:bodyPr/>
        <a:lstStyle/>
        <a:p>
          <a:endParaRPr lang="es-ES"/>
        </a:p>
      </dgm:t>
    </dgm:pt>
    <dgm:pt modelId="{C06F7DE9-FEEC-411B-938C-D4D0A7DD74C4}">
      <dgm:prSet/>
      <dgm:spPr/>
      <dgm:t>
        <a:bodyPr/>
        <a:lstStyle/>
        <a:p>
          <a:r>
            <a:rPr lang="en-US" dirty="0" smtClean="0"/>
            <a:t>The metrics show a very weak relationship.</a:t>
          </a:r>
          <a:endParaRPr lang="en-US" dirty="0"/>
        </a:p>
      </dgm:t>
    </dgm:pt>
    <dgm:pt modelId="{7F5CEDC6-7E0D-46A0-86E0-55D04B8E4986}" type="parTrans" cxnId="{1DA6583D-A77E-4E0E-B8CA-DAF258E3EDEE}">
      <dgm:prSet/>
      <dgm:spPr/>
      <dgm:t>
        <a:bodyPr/>
        <a:lstStyle/>
        <a:p>
          <a:endParaRPr lang="es-ES"/>
        </a:p>
      </dgm:t>
    </dgm:pt>
    <dgm:pt modelId="{0BBE6362-24A2-4985-87FE-AC489A02E0B1}" type="sibTrans" cxnId="{1DA6583D-A77E-4E0E-B8CA-DAF258E3EDEE}">
      <dgm:prSet/>
      <dgm:spPr/>
      <dgm:t>
        <a:bodyPr/>
        <a:lstStyle/>
        <a:p>
          <a:endParaRPr lang="es-ES"/>
        </a:p>
      </dgm:t>
    </dgm:pt>
    <dgm:pt modelId="{AA9E8A7C-1BAA-4F9D-BEF7-45C521E06CAC}" type="pres">
      <dgm:prSet presAssocID="{CC1A2D7D-F92D-48B3-A313-0F410098A91F}" presName="linear" presStyleCnt="0">
        <dgm:presLayoutVars>
          <dgm:animLvl val="lvl"/>
          <dgm:resizeHandles val="exact"/>
        </dgm:presLayoutVars>
      </dgm:prSet>
      <dgm:spPr/>
    </dgm:pt>
    <dgm:pt modelId="{0E499B06-D8B8-4737-B923-CA33E3EA1B48}" type="pres">
      <dgm:prSet presAssocID="{9B4FC62D-1484-481E-B808-D0EEB56F8B66}" presName="parentText" presStyleLbl="node1" presStyleIdx="0" presStyleCnt="3">
        <dgm:presLayoutVars>
          <dgm:chMax val="0"/>
          <dgm:bulletEnabled val="1"/>
        </dgm:presLayoutVars>
      </dgm:prSet>
      <dgm:spPr/>
      <dgm:t>
        <a:bodyPr/>
        <a:lstStyle/>
        <a:p>
          <a:endParaRPr lang="es-ES"/>
        </a:p>
      </dgm:t>
    </dgm:pt>
    <dgm:pt modelId="{B96E9665-2D47-485A-B3FC-9932A26161E1}" type="pres">
      <dgm:prSet presAssocID="{9B4FC62D-1484-481E-B808-D0EEB56F8B66}" presName="childText" presStyleLbl="revTx" presStyleIdx="0" presStyleCnt="3">
        <dgm:presLayoutVars>
          <dgm:bulletEnabled val="1"/>
        </dgm:presLayoutVars>
      </dgm:prSet>
      <dgm:spPr/>
    </dgm:pt>
    <dgm:pt modelId="{B4355960-10E5-4876-8F36-27552328726D}" type="pres">
      <dgm:prSet presAssocID="{133568DE-CDC6-427A-8876-71534F2E2C4A}" presName="parentText" presStyleLbl="node1" presStyleIdx="1" presStyleCnt="3">
        <dgm:presLayoutVars>
          <dgm:chMax val="0"/>
          <dgm:bulletEnabled val="1"/>
        </dgm:presLayoutVars>
      </dgm:prSet>
      <dgm:spPr/>
      <dgm:t>
        <a:bodyPr/>
        <a:lstStyle/>
        <a:p>
          <a:endParaRPr lang="es-ES"/>
        </a:p>
      </dgm:t>
    </dgm:pt>
    <dgm:pt modelId="{A4E80AE0-608E-46A8-B39E-B7BBA664E54E}" type="pres">
      <dgm:prSet presAssocID="{133568DE-CDC6-427A-8876-71534F2E2C4A}" presName="childText" presStyleLbl="revTx" presStyleIdx="1" presStyleCnt="3">
        <dgm:presLayoutVars>
          <dgm:bulletEnabled val="1"/>
        </dgm:presLayoutVars>
      </dgm:prSet>
      <dgm:spPr/>
      <dgm:t>
        <a:bodyPr/>
        <a:lstStyle/>
        <a:p>
          <a:endParaRPr lang="es-ES"/>
        </a:p>
      </dgm:t>
    </dgm:pt>
    <dgm:pt modelId="{3BBB7BD2-CD64-4FD1-A87C-F54D460F3DC5}" type="pres">
      <dgm:prSet presAssocID="{F9977835-518B-46E3-A1B5-F729FA78A1D6}" presName="parentText" presStyleLbl="node1" presStyleIdx="2" presStyleCnt="3">
        <dgm:presLayoutVars>
          <dgm:chMax val="0"/>
          <dgm:bulletEnabled val="1"/>
        </dgm:presLayoutVars>
      </dgm:prSet>
      <dgm:spPr/>
      <dgm:t>
        <a:bodyPr/>
        <a:lstStyle/>
        <a:p>
          <a:endParaRPr lang="es-ES"/>
        </a:p>
      </dgm:t>
    </dgm:pt>
    <dgm:pt modelId="{F6B43481-4E3D-4D13-8B31-FEADCA7FC82E}" type="pres">
      <dgm:prSet presAssocID="{F9977835-518B-46E3-A1B5-F729FA78A1D6}" presName="childText" presStyleLbl="revTx" presStyleIdx="2" presStyleCnt="3">
        <dgm:presLayoutVars>
          <dgm:bulletEnabled val="1"/>
        </dgm:presLayoutVars>
      </dgm:prSet>
      <dgm:spPr/>
      <dgm:t>
        <a:bodyPr/>
        <a:lstStyle/>
        <a:p>
          <a:endParaRPr lang="es-ES"/>
        </a:p>
      </dgm:t>
    </dgm:pt>
  </dgm:ptLst>
  <dgm:cxnLst>
    <dgm:cxn modelId="{E12290AA-E096-46F5-B45A-0D9573851ABB}" type="presOf" srcId="{C06F7DE9-FEEC-411B-938C-D4D0A7DD74C4}" destId="{F6B43481-4E3D-4D13-8B31-FEADCA7FC82E}" srcOrd="0" destOrd="0" presId="urn:microsoft.com/office/officeart/2005/8/layout/vList2"/>
    <dgm:cxn modelId="{A34DFF3B-32E8-45BB-B701-D24325C546CE}" type="presOf" srcId="{9B4FC62D-1484-481E-B808-D0EEB56F8B66}" destId="{0E499B06-D8B8-4737-B923-CA33E3EA1B48}" srcOrd="0" destOrd="0" presId="urn:microsoft.com/office/officeart/2005/8/layout/vList2"/>
    <dgm:cxn modelId="{629E71F3-2035-461C-9806-8AEB368DB910}" srcId="{133568DE-CDC6-427A-8876-71534F2E2C4A}" destId="{05563B6D-9576-4503-A455-FD8A0C913B28}" srcOrd="1" destOrd="0" parTransId="{CAF61935-7132-480A-820A-84EB8471C54A}" sibTransId="{17EBEBFA-8AA5-4D2C-9998-934BADF9E4CE}"/>
    <dgm:cxn modelId="{0B70A777-6FFA-4EBF-9DD3-42DA894F7049}" type="presOf" srcId="{133568DE-CDC6-427A-8876-71534F2E2C4A}" destId="{B4355960-10E5-4876-8F36-27552328726D}" srcOrd="0" destOrd="0" presId="urn:microsoft.com/office/officeart/2005/8/layout/vList2"/>
    <dgm:cxn modelId="{43D3A341-C7F5-4C03-B567-CF65DCEA6334}" srcId="{CC1A2D7D-F92D-48B3-A313-0F410098A91F}" destId="{133568DE-CDC6-427A-8876-71534F2E2C4A}" srcOrd="1" destOrd="0" parTransId="{547512BE-2F32-421E-B6B8-DA8A392970A7}" sibTransId="{2602060F-0A36-4C44-81C6-46178AA548BB}"/>
    <dgm:cxn modelId="{1DA6583D-A77E-4E0E-B8CA-DAF258E3EDEE}" srcId="{F9977835-518B-46E3-A1B5-F729FA78A1D6}" destId="{C06F7DE9-FEEC-411B-938C-D4D0A7DD74C4}" srcOrd="0" destOrd="0" parTransId="{7F5CEDC6-7E0D-46A0-86E0-55D04B8E4986}" sibTransId="{0BBE6362-24A2-4985-87FE-AC489A02E0B1}"/>
    <dgm:cxn modelId="{3E4700A2-5990-4155-A0E9-0461F56C1BA3}" type="presOf" srcId="{EBEA6DF7-4B25-4BB6-B5A7-7C5FACCD614B}" destId="{A4E80AE0-608E-46A8-B39E-B7BBA664E54E}" srcOrd="0" destOrd="0" presId="urn:microsoft.com/office/officeart/2005/8/layout/vList2"/>
    <dgm:cxn modelId="{D762D633-6ECC-4511-952E-4E31E42D2055}" type="presOf" srcId="{CC1A2D7D-F92D-48B3-A313-0F410098A91F}" destId="{AA9E8A7C-1BAA-4F9D-BEF7-45C521E06CAC}" srcOrd="0" destOrd="0" presId="urn:microsoft.com/office/officeart/2005/8/layout/vList2"/>
    <dgm:cxn modelId="{2EEECDF5-35E2-467A-9700-B66D8A25AE7A}" srcId="{133568DE-CDC6-427A-8876-71534F2E2C4A}" destId="{EBEA6DF7-4B25-4BB6-B5A7-7C5FACCD614B}" srcOrd="0" destOrd="0" parTransId="{3292B0A7-5D14-424C-9D20-6BAD74304264}" sibTransId="{40D09670-7453-436D-9EB8-0DAD9B663A84}"/>
    <dgm:cxn modelId="{B78E569B-C89E-4AB5-91D4-31C689960259}" type="presOf" srcId="{AB58F98C-5778-4F49-8CA7-3EE6C9BA3AB7}" destId="{B96E9665-2D47-485A-B3FC-9932A26161E1}" srcOrd="0" destOrd="0" presId="urn:microsoft.com/office/officeart/2005/8/layout/vList2"/>
    <dgm:cxn modelId="{28E31D84-CEE8-4A6F-9631-8267ABA5894D}" type="presOf" srcId="{F9977835-518B-46E3-A1B5-F729FA78A1D6}" destId="{3BBB7BD2-CD64-4FD1-A87C-F54D460F3DC5}" srcOrd="0" destOrd="0" presId="urn:microsoft.com/office/officeart/2005/8/layout/vList2"/>
    <dgm:cxn modelId="{B03A630C-A638-48D8-9C01-BD1550C73FE2}" srcId="{CC1A2D7D-F92D-48B3-A313-0F410098A91F}" destId="{9B4FC62D-1484-481E-B808-D0EEB56F8B66}" srcOrd="0" destOrd="0" parTransId="{5AEF7D9E-6FD6-4761-8300-AFA6619C8BFB}" sibTransId="{AAD70329-BBBF-48C3-9A6C-9BB24A7DB497}"/>
    <dgm:cxn modelId="{60692060-38E0-4934-A7A4-5D1D084AC4EE}" type="presOf" srcId="{05563B6D-9576-4503-A455-FD8A0C913B28}" destId="{A4E80AE0-608E-46A8-B39E-B7BBA664E54E}" srcOrd="0" destOrd="1" presId="urn:microsoft.com/office/officeart/2005/8/layout/vList2"/>
    <dgm:cxn modelId="{797FFFE9-D369-4A43-AA5C-D787B0F1F4C5}" srcId="{CC1A2D7D-F92D-48B3-A313-0F410098A91F}" destId="{F9977835-518B-46E3-A1B5-F729FA78A1D6}" srcOrd="2" destOrd="0" parTransId="{DCE80F9C-771B-4613-83CE-DFD8731A9C32}" sibTransId="{5B56BD98-8421-4162-845E-52D5F29B00F8}"/>
    <dgm:cxn modelId="{3F965F5D-38C6-41D6-B153-25F319A9A1C0}" srcId="{9B4FC62D-1484-481E-B808-D0EEB56F8B66}" destId="{AB58F98C-5778-4F49-8CA7-3EE6C9BA3AB7}" srcOrd="0" destOrd="0" parTransId="{BF65A5B6-598C-43CF-A7A0-6DC47E13DC37}" sibTransId="{82C6C10B-8A1E-4CFF-AE88-967037B704C6}"/>
    <dgm:cxn modelId="{36468D24-0AD9-4E2D-BDA8-E4F2B00B3C8B}" type="presParOf" srcId="{AA9E8A7C-1BAA-4F9D-BEF7-45C521E06CAC}" destId="{0E499B06-D8B8-4737-B923-CA33E3EA1B48}" srcOrd="0" destOrd="0" presId="urn:microsoft.com/office/officeart/2005/8/layout/vList2"/>
    <dgm:cxn modelId="{5AC896BE-FB6B-4335-AD97-1A72C39282EC}" type="presParOf" srcId="{AA9E8A7C-1BAA-4F9D-BEF7-45C521E06CAC}" destId="{B96E9665-2D47-485A-B3FC-9932A26161E1}" srcOrd="1" destOrd="0" presId="urn:microsoft.com/office/officeart/2005/8/layout/vList2"/>
    <dgm:cxn modelId="{E42C0900-862B-432A-BF46-14E5AE88DB99}" type="presParOf" srcId="{AA9E8A7C-1BAA-4F9D-BEF7-45C521E06CAC}" destId="{B4355960-10E5-4876-8F36-27552328726D}" srcOrd="2" destOrd="0" presId="urn:microsoft.com/office/officeart/2005/8/layout/vList2"/>
    <dgm:cxn modelId="{11701C42-16C6-470D-938E-A35E92EBD6A1}" type="presParOf" srcId="{AA9E8A7C-1BAA-4F9D-BEF7-45C521E06CAC}" destId="{A4E80AE0-608E-46A8-B39E-B7BBA664E54E}" srcOrd="3" destOrd="0" presId="urn:microsoft.com/office/officeart/2005/8/layout/vList2"/>
    <dgm:cxn modelId="{2E1FFFF2-9B3B-4BF4-8FFF-E1A94DC7992E}" type="presParOf" srcId="{AA9E8A7C-1BAA-4F9D-BEF7-45C521E06CAC}" destId="{3BBB7BD2-CD64-4FD1-A87C-F54D460F3DC5}" srcOrd="4" destOrd="0" presId="urn:microsoft.com/office/officeart/2005/8/layout/vList2"/>
    <dgm:cxn modelId="{F56E175E-E6B3-4B71-B25F-2250F8503082}" type="presParOf" srcId="{AA9E8A7C-1BAA-4F9D-BEF7-45C521E06CAC}" destId="{F6B43481-4E3D-4D13-8B31-FEADCA7FC82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E31B06-7704-49D9-87E0-0289E6B9F6B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50940E79-36FE-4681-84C8-458309E5DF2D}">
      <dgm:prSet phldrT="[Texto]"/>
      <dgm:spPr/>
      <dgm:t>
        <a:bodyPr/>
        <a:lstStyle/>
        <a:p>
          <a:r>
            <a:rPr lang="en-US" dirty="0" smtClean="0"/>
            <a:t>1) None of the environmental variables displayed a significant relationship predicting the severity of a car accident: no predictive model can be obtained out of them. </a:t>
          </a:r>
          <a:endParaRPr lang="es-ES" dirty="0"/>
        </a:p>
      </dgm:t>
    </dgm:pt>
    <dgm:pt modelId="{1B7332E7-747C-4187-9A3C-82114433A7B9}" type="parTrans" cxnId="{6D270E2D-EB00-4719-9BE1-FB8531EA989B}">
      <dgm:prSet/>
      <dgm:spPr/>
      <dgm:t>
        <a:bodyPr/>
        <a:lstStyle/>
        <a:p>
          <a:endParaRPr lang="es-ES"/>
        </a:p>
      </dgm:t>
    </dgm:pt>
    <dgm:pt modelId="{8D8639F1-7560-4D74-850C-532DB2F9B232}" type="sibTrans" cxnId="{6D270E2D-EB00-4719-9BE1-FB8531EA989B}">
      <dgm:prSet/>
      <dgm:spPr/>
      <dgm:t>
        <a:bodyPr/>
        <a:lstStyle/>
        <a:p>
          <a:endParaRPr lang="es-ES"/>
        </a:p>
      </dgm:t>
    </dgm:pt>
    <dgm:pt modelId="{1EBCF930-0790-467D-BB8A-41F9FD0450B0}">
      <dgm:prSet phldrT="[Texto]"/>
      <dgm:spPr/>
      <dgm:t>
        <a:bodyPr/>
        <a:lstStyle/>
        <a:p>
          <a:r>
            <a:rPr lang="en-US" dirty="0" smtClean="0"/>
            <a:t>2) The great majority of car accidents happen under “normal” environmental conditions: clear weather, daylight, dry road. The Seattle, WA jurisdiction registered no car accident severity above “injury”. This suggests that car accidents happening in this jurisdiction are not severe and that such severity is not connected to environmental conditions</a:t>
          </a:r>
          <a:endParaRPr lang="es-ES" dirty="0"/>
        </a:p>
      </dgm:t>
    </dgm:pt>
    <dgm:pt modelId="{6A878A75-8513-43DF-9D4A-0DE4978F6D74}" type="parTrans" cxnId="{5375070F-6CF3-4525-938E-D95B70B2FF71}">
      <dgm:prSet/>
      <dgm:spPr/>
      <dgm:t>
        <a:bodyPr/>
        <a:lstStyle/>
        <a:p>
          <a:endParaRPr lang="es-ES"/>
        </a:p>
      </dgm:t>
    </dgm:pt>
    <dgm:pt modelId="{B01E8ACB-2F5D-48F1-AF19-D68FC12A323E}" type="sibTrans" cxnId="{5375070F-6CF3-4525-938E-D95B70B2FF71}">
      <dgm:prSet/>
      <dgm:spPr/>
      <dgm:t>
        <a:bodyPr/>
        <a:lstStyle/>
        <a:p>
          <a:endParaRPr lang="es-ES"/>
        </a:p>
      </dgm:t>
    </dgm:pt>
    <dgm:pt modelId="{2A832089-9D3E-40C2-B800-75DF7830A7DB}">
      <dgm:prSet phldrT="[Texto]"/>
      <dgm:spPr/>
      <dgm:t>
        <a:bodyPr/>
        <a:lstStyle/>
        <a:p>
          <a:r>
            <a:rPr lang="en-US" dirty="0" smtClean="0"/>
            <a:t>3) The severity of car accident might have to be studied regarding human and/or machine related variables </a:t>
          </a:r>
          <a:endParaRPr lang="es-ES" dirty="0"/>
        </a:p>
      </dgm:t>
    </dgm:pt>
    <dgm:pt modelId="{A4FE5D75-B19D-4628-BCF4-279A9E3E86A4}" type="parTrans" cxnId="{57D56122-B632-4EC6-8496-B3072306411F}">
      <dgm:prSet/>
      <dgm:spPr/>
      <dgm:t>
        <a:bodyPr/>
        <a:lstStyle/>
        <a:p>
          <a:endParaRPr lang="es-ES"/>
        </a:p>
      </dgm:t>
    </dgm:pt>
    <dgm:pt modelId="{B9F049E1-402E-4FF1-AC0A-20FDB120616B}" type="sibTrans" cxnId="{57D56122-B632-4EC6-8496-B3072306411F}">
      <dgm:prSet/>
      <dgm:spPr/>
      <dgm:t>
        <a:bodyPr/>
        <a:lstStyle/>
        <a:p>
          <a:endParaRPr lang="es-ES"/>
        </a:p>
      </dgm:t>
    </dgm:pt>
    <dgm:pt modelId="{D4E2A418-BE99-47BC-96F9-4DF6B05B0871}" type="pres">
      <dgm:prSet presAssocID="{3AE31B06-7704-49D9-87E0-0289E6B9F6BA}" presName="linear" presStyleCnt="0">
        <dgm:presLayoutVars>
          <dgm:animLvl val="lvl"/>
          <dgm:resizeHandles val="exact"/>
        </dgm:presLayoutVars>
      </dgm:prSet>
      <dgm:spPr/>
    </dgm:pt>
    <dgm:pt modelId="{AFFC1FB9-FDAC-4F25-9A1B-ED17DF047B7B}" type="pres">
      <dgm:prSet presAssocID="{50940E79-36FE-4681-84C8-458309E5DF2D}" presName="parentText" presStyleLbl="node1" presStyleIdx="0" presStyleCnt="3">
        <dgm:presLayoutVars>
          <dgm:chMax val="0"/>
          <dgm:bulletEnabled val="1"/>
        </dgm:presLayoutVars>
      </dgm:prSet>
      <dgm:spPr/>
      <dgm:t>
        <a:bodyPr/>
        <a:lstStyle/>
        <a:p>
          <a:endParaRPr lang="es-ES"/>
        </a:p>
      </dgm:t>
    </dgm:pt>
    <dgm:pt modelId="{AFA800AB-FFBF-45CA-9D8F-3B3C0443F64E}" type="pres">
      <dgm:prSet presAssocID="{8D8639F1-7560-4D74-850C-532DB2F9B232}" presName="spacer" presStyleCnt="0"/>
      <dgm:spPr/>
    </dgm:pt>
    <dgm:pt modelId="{45501A28-B159-4875-B1E7-BD5C8DBC8531}" type="pres">
      <dgm:prSet presAssocID="{1EBCF930-0790-467D-BB8A-41F9FD0450B0}" presName="parentText" presStyleLbl="node1" presStyleIdx="1" presStyleCnt="3">
        <dgm:presLayoutVars>
          <dgm:chMax val="0"/>
          <dgm:bulletEnabled val="1"/>
        </dgm:presLayoutVars>
      </dgm:prSet>
      <dgm:spPr/>
      <dgm:t>
        <a:bodyPr/>
        <a:lstStyle/>
        <a:p>
          <a:endParaRPr lang="es-ES"/>
        </a:p>
      </dgm:t>
    </dgm:pt>
    <dgm:pt modelId="{A19B3F01-B490-4405-AF92-7C29B5954333}" type="pres">
      <dgm:prSet presAssocID="{B01E8ACB-2F5D-48F1-AF19-D68FC12A323E}" presName="spacer" presStyleCnt="0"/>
      <dgm:spPr/>
    </dgm:pt>
    <dgm:pt modelId="{5D2E70E8-89FB-46AA-B590-D1B0FA4EF673}" type="pres">
      <dgm:prSet presAssocID="{2A832089-9D3E-40C2-B800-75DF7830A7DB}" presName="parentText" presStyleLbl="node1" presStyleIdx="2" presStyleCnt="3">
        <dgm:presLayoutVars>
          <dgm:chMax val="0"/>
          <dgm:bulletEnabled val="1"/>
        </dgm:presLayoutVars>
      </dgm:prSet>
      <dgm:spPr/>
    </dgm:pt>
  </dgm:ptLst>
  <dgm:cxnLst>
    <dgm:cxn modelId="{FE330D7D-C45A-487D-9257-66822CE1ACA8}" type="presOf" srcId="{3AE31B06-7704-49D9-87E0-0289E6B9F6BA}" destId="{D4E2A418-BE99-47BC-96F9-4DF6B05B0871}" srcOrd="0" destOrd="0" presId="urn:microsoft.com/office/officeart/2005/8/layout/vList2"/>
    <dgm:cxn modelId="{FFE95E21-8672-494A-B9B5-3B8E742A4EA8}" type="presOf" srcId="{1EBCF930-0790-467D-BB8A-41F9FD0450B0}" destId="{45501A28-B159-4875-B1E7-BD5C8DBC8531}" srcOrd="0" destOrd="0" presId="urn:microsoft.com/office/officeart/2005/8/layout/vList2"/>
    <dgm:cxn modelId="{6D270E2D-EB00-4719-9BE1-FB8531EA989B}" srcId="{3AE31B06-7704-49D9-87E0-0289E6B9F6BA}" destId="{50940E79-36FE-4681-84C8-458309E5DF2D}" srcOrd="0" destOrd="0" parTransId="{1B7332E7-747C-4187-9A3C-82114433A7B9}" sibTransId="{8D8639F1-7560-4D74-850C-532DB2F9B232}"/>
    <dgm:cxn modelId="{57D56122-B632-4EC6-8496-B3072306411F}" srcId="{3AE31B06-7704-49D9-87E0-0289E6B9F6BA}" destId="{2A832089-9D3E-40C2-B800-75DF7830A7DB}" srcOrd="2" destOrd="0" parTransId="{A4FE5D75-B19D-4628-BCF4-279A9E3E86A4}" sibTransId="{B9F049E1-402E-4FF1-AC0A-20FDB120616B}"/>
    <dgm:cxn modelId="{149E9D0F-6724-46A9-878B-366ECF42236A}" type="presOf" srcId="{50940E79-36FE-4681-84C8-458309E5DF2D}" destId="{AFFC1FB9-FDAC-4F25-9A1B-ED17DF047B7B}" srcOrd="0" destOrd="0" presId="urn:microsoft.com/office/officeart/2005/8/layout/vList2"/>
    <dgm:cxn modelId="{5375070F-6CF3-4525-938E-D95B70B2FF71}" srcId="{3AE31B06-7704-49D9-87E0-0289E6B9F6BA}" destId="{1EBCF930-0790-467D-BB8A-41F9FD0450B0}" srcOrd="1" destOrd="0" parTransId="{6A878A75-8513-43DF-9D4A-0DE4978F6D74}" sibTransId="{B01E8ACB-2F5D-48F1-AF19-D68FC12A323E}"/>
    <dgm:cxn modelId="{2B249BCC-EB61-48D5-9F15-AAD228E960FF}" type="presOf" srcId="{2A832089-9D3E-40C2-B800-75DF7830A7DB}" destId="{5D2E70E8-89FB-46AA-B590-D1B0FA4EF673}" srcOrd="0" destOrd="0" presId="urn:microsoft.com/office/officeart/2005/8/layout/vList2"/>
    <dgm:cxn modelId="{E7EA50AE-85BA-42B6-ABC8-CC6C85074BA0}" type="presParOf" srcId="{D4E2A418-BE99-47BC-96F9-4DF6B05B0871}" destId="{AFFC1FB9-FDAC-4F25-9A1B-ED17DF047B7B}" srcOrd="0" destOrd="0" presId="urn:microsoft.com/office/officeart/2005/8/layout/vList2"/>
    <dgm:cxn modelId="{E17331FC-2DED-4548-ADD6-07EEE8F06813}" type="presParOf" srcId="{D4E2A418-BE99-47BC-96F9-4DF6B05B0871}" destId="{AFA800AB-FFBF-45CA-9D8F-3B3C0443F64E}" srcOrd="1" destOrd="0" presId="urn:microsoft.com/office/officeart/2005/8/layout/vList2"/>
    <dgm:cxn modelId="{3729B3DD-D4FB-4E07-8182-00D6CB0A1E2E}" type="presParOf" srcId="{D4E2A418-BE99-47BC-96F9-4DF6B05B0871}" destId="{45501A28-B159-4875-B1E7-BD5C8DBC8531}" srcOrd="2" destOrd="0" presId="urn:microsoft.com/office/officeart/2005/8/layout/vList2"/>
    <dgm:cxn modelId="{883C6E30-88D1-4EAE-B2E0-925A723A6740}" type="presParOf" srcId="{D4E2A418-BE99-47BC-96F9-4DF6B05B0871}" destId="{A19B3F01-B490-4405-AF92-7C29B5954333}" srcOrd="3" destOrd="0" presId="urn:microsoft.com/office/officeart/2005/8/layout/vList2"/>
    <dgm:cxn modelId="{6CFB898F-CA22-444B-BD48-B35DAB2A2EFA}" type="presParOf" srcId="{D4E2A418-BE99-47BC-96F9-4DF6B05B0871}" destId="{5D2E70E8-89FB-46AA-B590-D1B0FA4EF6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40EF1-4BF9-4297-945C-378199930DEE}">
      <dsp:nvSpPr>
        <dsp:cNvPr id="0" name=""/>
        <dsp:cNvSpPr/>
      </dsp:nvSpPr>
      <dsp:spPr>
        <a:xfrm>
          <a:off x="0" y="2257132"/>
          <a:ext cx="10058399" cy="148092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noProof="0" dirty="0" smtClean="0"/>
            <a:t>CLEANING</a:t>
          </a:r>
          <a:endParaRPr lang="en-US" sz="2800" kern="1200" noProof="0" dirty="0"/>
        </a:p>
      </dsp:txBody>
      <dsp:txXfrm>
        <a:off x="0" y="2257132"/>
        <a:ext cx="10058399" cy="799698"/>
      </dsp:txXfrm>
    </dsp:sp>
    <dsp:sp modelId="{92E8EFE6-598B-4BCF-8890-9ACE2999D0AD}">
      <dsp:nvSpPr>
        <dsp:cNvPr id="0" name=""/>
        <dsp:cNvSpPr/>
      </dsp:nvSpPr>
      <dsp:spPr>
        <a:xfrm>
          <a:off x="4911" y="3027212"/>
          <a:ext cx="3349525" cy="68122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1) Identify target variable: ‘Car Accident Severity’</a:t>
          </a:r>
          <a:endParaRPr lang="en-US" sz="1300" kern="1200" noProof="0" dirty="0"/>
        </a:p>
      </dsp:txBody>
      <dsp:txXfrm>
        <a:off x="4911" y="3027212"/>
        <a:ext cx="3349525" cy="681224"/>
      </dsp:txXfrm>
    </dsp:sp>
    <dsp:sp modelId="{E9C72A5C-5988-4531-84B8-14D9CBDF1187}">
      <dsp:nvSpPr>
        <dsp:cNvPr id="0" name=""/>
        <dsp:cNvSpPr/>
      </dsp:nvSpPr>
      <dsp:spPr>
        <a:xfrm>
          <a:off x="3354437" y="3027212"/>
          <a:ext cx="3349525" cy="681224"/>
        </a:xfrm>
        <a:prstGeom prst="rect">
          <a:avLst/>
        </a:prstGeom>
        <a:solidFill>
          <a:schemeClr val="accent2">
            <a:tint val="40000"/>
            <a:alpha val="90000"/>
            <a:hueOff val="49440"/>
            <a:satOff val="-4763"/>
            <a:lumOff val="-502"/>
            <a:alphaOff val="0"/>
          </a:schemeClr>
        </a:solidFill>
        <a:ln w="15875" cap="flat" cmpd="sng" algn="ctr">
          <a:solidFill>
            <a:schemeClr val="accent2">
              <a:tint val="40000"/>
              <a:alpha val="90000"/>
              <a:hueOff val="49440"/>
              <a:satOff val="-4763"/>
              <a:lumOff val="-5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2) Identify independent variables:</a:t>
          </a:r>
        </a:p>
        <a:p>
          <a:pPr lvl="0" algn="ctr" defTabSz="577850">
            <a:lnSpc>
              <a:spcPct val="90000"/>
            </a:lnSpc>
            <a:spcBef>
              <a:spcPct val="0"/>
            </a:spcBef>
            <a:spcAft>
              <a:spcPct val="35000"/>
            </a:spcAft>
          </a:pPr>
          <a:r>
            <a:rPr lang="en-US" sz="1300" kern="1200" noProof="0" dirty="0" smtClean="0"/>
            <a:t>Environmental features: ‘Weather’, ‘Lighting Conditions’, and ‘Road Conditions’</a:t>
          </a:r>
        </a:p>
      </dsp:txBody>
      <dsp:txXfrm>
        <a:off x="3354437" y="3027212"/>
        <a:ext cx="3349525" cy="681224"/>
      </dsp:txXfrm>
    </dsp:sp>
    <dsp:sp modelId="{81251014-1512-41A5-8CE2-DD8492C40BBC}">
      <dsp:nvSpPr>
        <dsp:cNvPr id="0" name=""/>
        <dsp:cNvSpPr/>
      </dsp:nvSpPr>
      <dsp:spPr>
        <a:xfrm>
          <a:off x="6703962" y="3027212"/>
          <a:ext cx="3349525" cy="681224"/>
        </a:xfrm>
        <a:prstGeom prst="rect">
          <a:avLst/>
        </a:prstGeom>
        <a:solidFill>
          <a:schemeClr val="accent2">
            <a:tint val="40000"/>
            <a:alpha val="90000"/>
            <a:hueOff val="98879"/>
            <a:satOff val="-9526"/>
            <a:lumOff val="-1004"/>
            <a:alphaOff val="0"/>
          </a:schemeClr>
        </a:solidFill>
        <a:ln w="15875" cap="flat" cmpd="sng" algn="ctr">
          <a:solidFill>
            <a:schemeClr val="accent2">
              <a:tint val="40000"/>
              <a:alpha val="90000"/>
              <a:hueOff val="98879"/>
              <a:satOff val="-9526"/>
              <a:lumOff val="-10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3) Drop missing data, and data labeled as ‘unknown’ or ‘other’</a:t>
          </a:r>
        </a:p>
        <a:p>
          <a:pPr lvl="0" algn="ctr" defTabSz="577850">
            <a:lnSpc>
              <a:spcPct val="90000"/>
            </a:lnSpc>
            <a:spcBef>
              <a:spcPct val="0"/>
            </a:spcBef>
            <a:spcAft>
              <a:spcPct val="35000"/>
            </a:spcAft>
          </a:pPr>
          <a:r>
            <a:rPr lang="en-US" sz="1300" kern="1200" noProof="0" dirty="0" smtClean="0"/>
            <a:t>Final dataset: 169,949 car accidents</a:t>
          </a:r>
        </a:p>
      </dsp:txBody>
      <dsp:txXfrm>
        <a:off x="6703962" y="3027212"/>
        <a:ext cx="3349525" cy="681224"/>
      </dsp:txXfrm>
    </dsp:sp>
    <dsp:sp modelId="{A046208C-8FF9-41DE-818A-9DCBE20AFDD4}">
      <dsp:nvSpPr>
        <dsp:cNvPr id="0" name=""/>
        <dsp:cNvSpPr/>
      </dsp:nvSpPr>
      <dsp:spPr>
        <a:xfrm rot="10800000">
          <a:off x="0" y="1686"/>
          <a:ext cx="10058399" cy="2277659"/>
        </a:xfrm>
        <a:prstGeom prst="upArrowCallout">
          <a:avLst/>
        </a:prstGeom>
        <a:solidFill>
          <a:schemeClr val="accent2">
            <a:hueOff val="39038"/>
            <a:satOff val="-26876"/>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noProof="0" dirty="0" smtClean="0"/>
            <a:t>SOURCE</a:t>
          </a:r>
          <a:endParaRPr lang="en-US" sz="2800" kern="1200" noProof="0" dirty="0"/>
        </a:p>
      </dsp:txBody>
      <dsp:txXfrm rot="-10800000">
        <a:off x="0" y="1686"/>
        <a:ext cx="10058399" cy="799458"/>
      </dsp:txXfrm>
    </dsp:sp>
    <dsp:sp modelId="{3AD279AC-2A96-48BC-A6D7-A6D5176A9216}">
      <dsp:nvSpPr>
        <dsp:cNvPr id="0" name=""/>
        <dsp:cNvSpPr/>
      </dsp:nvSpPr>
      <dsp:spPr>
        <a:xfrm>
          <a:off x="4911" y="801144"/>
          <a:ext cx="3349525" cy="681020"/>
        </a:xfrm>
        <a:prstGeom prst="rect">
          <a:avLst/>
        </a:prstGeom>
        <a:solidFill>
          <a:schemeClr val="accent2">
            <a:tint val="40000"/>
            <a:alpha val="90000"/>
            <a:hueOff val="148319"/>
            <a:satOff val="-14290"/>
            <a:lumOff val="-1507"/>
            <a:alphaOff val="0"/>
          </a:schemeClr>
        </a:solidFill>
        <a:ln w="15875" cap="flat" cmpd="sng" algn="ctr">
          <a:solidFill>
            <a:schemeClr val="accent2">
              <a:tint val="40000"/>
              <a:alpha val="90000"/>
              <a:hueOff val="148319"/>
              <a:satOff val="-14290"/>
              <a:lumOff val="-15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Car accident data registered by the Seattle, WA jurisdiction since 2004 until now</a:t>
          </a:r>
          <a:endParaRPr lang="en-US" sz="1300" kern="1200" noProof="0" dirty="0"/>
        </a:p>
      </dsp:txBody>
      <dsp:txXfrm>
        <a:off x="4911" y="801144"/>
        <a:ext cx="3349525" cy="681020"/>
      </dsp:txXfrm>
    </dsp:sp>
    <dsp:sp modelId="{551A4544-BA8B-47D0-8F88-AF5ACFA3643D}">
      <dsp:nvSpPr>
        <dsp:cNvPr id="0" name=""/>
        <dsp:cNvSpPr/>
      </dsp:nvSpPr>
      <dsp:spPr>
        <a:xfrm>
          <a:off x="3354437" y="801144"/>
          <a:ext cx="3349525" cy="681020"/>
        </a:xfrm>
        <a:prstGeom prst="rect">
          <a:avLst/>
        </a:prstGeom>
        <a:solidFill>
          <a:schemeClr val="accent2">
            <a:tint val="40000"/>
            <a:alpha val="90000"/>
            <a:hueOff val="197758"/>
            <a:satOff val="-19053"/>
            <a:lumOff val="-2009"/>
            <a:alphaOff val="0"/>
          </a:schemeClr>
        </a:solidFill>
        <a:ln w="15875" cap="flat" cmpd="sng" algn="ctr">
          <a:solidFill>
            <a:schemeClr val="accent2">
              <a:tint val="40000"/>
              <a:alpha val="90000"/>
              <a:hueOff val="197758"/>
              <a:satOff val="-19053"/>
              <a:lumOff val="-20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Administered by the SDOT (Seattle Department of Transportation) and the organization Traffic Records Group</a:t>
          </a:r>
          <a:endParaRPr lang="en-US" sz="1300" kern="1200" noProof="0" dirty="0"/>
        </a:p>
      </dsp:txBody>
      <dsp:txXfrm>
        <a:off x="3354437" y="801144"/>
        <a:ext cx="3349525" cy="681020"/>
      </dsp:txXfrm>
    </dsp:sp>
    <dsp:sp modelId="{68DD2329-FFBF-4771-B8D8-BA0380F5F1D8}">
      <dsp:nvSpPr>
        <dsp:cNvPr id="0" name=""/>
        <dsp:cNvSpPr/>
      </dsp:nvSpPr>
      <dsp:spPr>
        <a:xfrm>
          <a:off x="6703962" y="801144"/>
          <a:ext cx="3349525" cy="681020"/>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noProof="0" dirty="0" smtClean="0"/>
            <a:t>Open to public</a:t>
          </a:r>
          <a:endParaRPr lang="en-US" sz="1300" kern="1200" noProof="0" dirty="0"/>
        </a:p>
      </dsp:txBody>
      <dsp:txXfrm>
        <a:off x="6703962" y="801144"/>
        <a:ext cx="3349525" cy="681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D8236-A898-4F2F-A396-808A07EC57AF}">
      <dsp:nvSpPr>
        <dsp:cNvPr id="0" name=""/>
        <dsp:cNvSpPr/>
      </dsp:nvSpPr>
      <dsp:spPr>
        <a:xfrm>
          <a:off x="0" y="160602"/>
          <a:ext cx="10058399" cy="64759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1) visualizing frequencies</a:t>
          </a:r>
          <a:endParaRPr lang="es-ES" sz="2700" kern="1200" dirty="0"/>
        </a:p>
      </dsp:txBody>
      <dsp:txXfrm>
        <a:off x="31613" y="192215"/>
        <a:ext cx="9995173" cy="584369"/>
      </dsp:txXfrm>
    </dsp:sp>
    <dsp:sp modelId="{90482A5F-F7E6-4A8E-BDB3-19DC835904B3}">
      <dsp:nvSpPr>
        <dsp:cNvPr id="0" name=""/>
        <dsp:cNvSpPr/>
      </dsp:nvSpPr>
      <dsp:spPr>
        <a:xfrm>
          <a:off x="0" y="808197"/>
          <a:ext cx="1005839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 count-plot in to visually recognize frequency distribution</a:t>
          </a:r>
          <a:endParaRPr lang="es-ES" sz="2100" kern="1200" dirty="0"/>
        </a:p>
      </dsp:txBody>
      <dsp:txXfrm>
        <a:off x="0" y="808197"/>
        <a:ext cx="10058399" cy="447120"/>
      </dsp:txXfrm>
    </dsp:sp>
    <dsp:sp modelId="{F88E14A7-21F1-4239-A5CC-723DD69D6BA9}">
      <dsp:nvSpPr>
        <dsp:cNvPr id="0" name=""/>
        <dsp:cNvSpPr/>
      </dsp:nvSpPr>
      <dsp:spPr>
        <a:xfrm>
          <a:off x="0" y="1255317"/>
          <a:ext cx="10058399" cy="647595"/>
        </a:xfrm>
        <a:prstGeom prst="roundRect">
          <a:avLst/>
        </a:prstGeom>
        <a:solidFill>
          <a:schemeClr val="accent4">
            <a:hueOff val="471660"/>
            <a:satOff val="3503"/>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2) obtaining distribution percentages</a:t>
          </a:r>
          <a:endParaRPr lang="es-ES" sz="2700" kern="1200" dirty="0"/>
        </a:p>
      </dsp:txBody>
      <dsp:txXfrm>
        <a:off x="31613" y="1286930"/>
        <a:ext cx="9995173" cy="584369"/>
      </dsp:txXfrm>
    </dsp:sp>
    <dsp:sp modelId="{C729C7F3-DCC7-4CD7-B633-08FE3B5DA87E}">
      <dsp:nvSpPr>
        <dsp:cNvPr id="0" name=""/>
        <dsp:cNvSpPr/>
      </dsp:nvSpPr>
      <dsp:spPr>
        <a:xfrm>
          <a:off x="0" y="1902912"/>
          <a:ext cx="1005839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smtClean="0"/>
            <a:t>a </a:t>
          </a:r>
          <a:r>
            <a:rPr lang="es-ES" sz="2100" kern="1200" dirty="0" err="1" smtClean="0"/>
            <a:t>contingency</a:t>
          </a:r>
          <a:r>
            <a:rPr lang="es-ES" sz="2100" kern="1200" dirty="0" smtClean="0"/>
            <a:t> </a:t>
          </a:r>
          <a:r>
            <a:rPr lang="es-ES" sz="2100" kern="1200" dirty="0" err="1" smtClean="0"/>
            <a:t>table</a:t>
          </a:r>
          <a:r>
            <a:rPr lang="es-ES" sz="2100" kern="1200" dirty="0" smtClean="0"/>
            <a:t> to</a:t>
          </a:r>
          <a:r>
            <a:rPr lang="en-US" sz="2100" kern="1200" dirty="0" smtClean="0"/>
            <a:t> demonstrate numerically such distribution</a:t>
          </a:r>
          <a:endParaRPr lang="es-ES" sz="2100" kern="1200" dirty="0"/>
        </a:p>
      </dsp:txBody>
      <dsp:txXfrm>
        <a:off x="0" y="1902912"/>
        <a:ext cx="10058399" cy="447120"/>
      </dsp:txXfrm>
    </dsp:sp>
    <dsp:sp modelId="{301F5E80-B69D-4537-91FE-99F661F85391}">
      <dsp:nvSpPr>
        <dsp:cNvPr id="0" name=""/>
        <dsp:cNvSpPr/>
      </dsp:nvSpPr>
      <dsp:spPr>
        <a:xfrm>
          <a:off x="0" y="2350032"/>
          <a:ext cx="10058399" cy="647595"/>
        </a:xfrm>
        <a:prstGeom prst="roundRect">
          <a:avLst/>
        </a:prstGeom>
        <a:solidFill>
          <a:schemeClr val="accent4">
            <a:hueOff val="943321"/>
            <a:satOff val="7007"/>
            <a:lumOff val="1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2) applying categorical correlation metrics</a:t>
          </a:r>
          <a:endParaRPr lang="es-ES" sz="2700" kern="1200" dirty="0"/>
        </a:p>
      </dsp:txBody>
      <dsp:txXfrm>
        <a:off x="31613" y="2381645"/>
        <a:ext cx="9995173" cy="584369"/>
      </dsp:txXfrm>
    </dsp:sp>
    <dsp:sp modelId="{526F800F-38B1-4B82-9824-CB76F3134B49}">
      <dsp:nvSpPr>
        <dsp:cNvPr id="0" name=""/>
        <dsp:cNvSpPr/>
      </dsp:nvSpPr>
      <dsp:spPr>
        <a:xfrm>
          <a:off x="0" y="2997627"/>
          <a:ext cx="1005839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smtClean="0"/>
            <a:t>a Chi-square test and a Cramer’s V to obtain association and strength of association</a:t>
          </a:r>
          <a:endParaRPr lang="es-ES" sz="2100" kern="1200" dirty="0"/>
        </a:p>
      </dsp:txBody>
      <dsp:txXfrm>
        <a:off x="0" y="2997627"/>
        <a:ext cx="10058399" cy="44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99B06-D8B8-4737-B923-CA33E3EA1B48}">
      <dsp:nvSpPr>
        <dsp:cNvPr id="0" name=""/>
        <dsp:cNvSpPr/>
      </dsp:nvSpPr>
      <dsp:spPr>
        <a:xfrm>
          <a:off x="0" y="157951"/>
          <a:ext cx="10058399" cy="57563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 visualizing frequencies</a:t>
          </a:r>
          <a:endParaRPr lang="en-US" sz="2400" kern="1200" dirty="0"/>
        </a:p>
      </dsp:txBody>
      <dsp:txXfrm>
        <a:off x="28100" y="186051"/>
        <a:ext cx="10002199" cy="519439"/>
      </dsp:txXfrm>
    </dsp:sp>
    <dsp:sp modelId="{B96E9665-2D47-485A-B3FC-9932A26161E1}">
      <dsp:nvSpPr>
        <dsp:cNvPr id="0" name=""/>
        <dsp:cNvSpPr/>
      </dsp:nvSpPr>
      <dsp:spPr>
        <a:xfrm>
          <a:off x="0" y="733591"/>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 Almost all of the data is distributed under one label.</a:t>
          </a:r>
          <a:endParaRPr lang="en-US" sz="1900" kern="1200" dirty="0"/>
        </a:p>
      </dsp:txBody>
      <dsp:txXfrm>
        <a:off x="0" y="733591"/>
        <a:ext cx="10058399" cy="397440"/>
      </dsp:txXfrm>
    </dsp:sp>
    <dsp:sp modelId="{B4355960-10E5-4876-8F36-27552328726D}">
      <dsp:nvSpPr>
        <dsp:cNvPr id="0" name=""/>
        <dsp:cNvSpPr/>
      </dsp:nvSpPr>
      <dsp:spPr>
        <a:xfrm>
          <a:off x="0" y="1131031"/>
          <a:ext cx="10058399" cy="575639"/>
        </a:xfrm>
        <a:prstGeom prst="roundRect">
          <a:avLst/>
        </a:prstGeom>
        <a:solidFill>
          <a:schemeClr val="accent4">
            <a:hueOff val="471660"/>
            <a:satOff val="3503"/>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b) obtaining distribution percentages</a:t>
          </a:r>
          <a:endParaRPr lang="en-US" sz="2400" kern="1200" dirty="0"/>
        </a:p>
      </dsp:txBody>
      <dsp:txXfrm>
        <a:off x="28100" y="1159131"/>
        <a:ext cx="10002199" cy="519439"/>
      </dsp:txXfrm>
    </dsp:sp>
    <dsp:sp modelId="{A4E80AE0-608E-46A8-B39E-B7BBA664E54E}">
      <dsp:nvSpPr>
        <dsp:cNvPr id="0" name=""/>
        <dsp:cNvSpPr/>
      </dsp:nvSpPr>
      <dsp:spPr>
        <a:xfrm>
          <a:off x="0" y="1706671"/>
          <a:ext cx="10058399"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All the environmental variables have at least one category that contains at least 60% of the data: for 'Weather' it is Clear, for 'Light Conditions' it is Daylight, and for 'Road Conditions' Dry.</a:t>
          </a:r>
          <a:endParaRPr lang="en-US" sz="1900" kern="1200" dirty="0"/>
        </a:p>
        <a:p>
          <a:pPr marL="171450" lvl="1" indent="-171450" algn="l" defTabSz="844550">
            <a:lnSpc>
              <a:spcPct val="90000"/>
            </a:lnSpc>
            <a:spcBef>
              <a:spcPct val="0"/>
            </a:spcBef>
            <a:spcAft>
              <a:spcPct val="20000"/>
            </a:spcAft>
            <a:buChar char="••"/>
          </a:pPr>
          <a:r>
            <a:rPr lang="en-US" sz="1900" kern="1200" dirty="0" smtClean="0"/>
            <a:t>Differences for the severity occur only in top labels of each variable</a:t>
          </a:r>
          <a:endParaRPr lang="en-US" sz="1900" kern="1200" dirty="0"/>
        </a:p>
      </dsp:txBody>
      <dsp:txXfrm>
        <a:off x="0" y="1706671"/>
        <a:ext cx="10058399" cy="919080"/>
      </dsp:txXfrm>
    </dsp:sp>
    <dsp:sp modelId="{3BBB7BD2-CD64-4FD1-A87C-F54D460F3DC5}">
      <dsp:nvSpPr>
        <dsp:cNvPr id="0" name=""/>
        <dsp:cNvSpPr/>
      </dsp:nvSpPr>
      <dsp:spPr>
        <a:xfrm>
          <a:off x="0" y="2625751"/>
          <a:ext cx="10058399" cy="575639"/>
        </a:xfrm>
        <a:prstGeom prst="roundRect">
          <a:avLst/>
        </a:prstGeom>
        <a:solidFill>
          <a:schemeClr val="accent4">
            <a:hueOff val="943321"/>
            <a:satOff val="7007"/>
            <a:lumOff val="1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 applying categorical correlation metrics</a:t>
          </a:r>
          <a:endParaRPr lang="en-US" sz="2400" kern="1200" dirty="0"/>
        </a:p>
      </dsp:txBody>
      <dsp:txXfrm>
        <a:off x="28100" y="2653851"/>
        <a:ext cx="10002199" cy="519439"/>
      </dsp:txXfrm>
    </dsp:sp>
    <dsp:sp modelId="{F6B43481-4E3D-4D13-8B31-FEADCA7FC82E}">
      <dsp:nvSpPr>
        <dsp:cNvPr id="0" name=""/>
        <dsp:cNvSpPr/>
      </dsp:nvSpPr>
      <dsp:spPr>
        <a:xfrm>
          <a:off x="0" y="3201390"/>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The metrics show a very weak relationship.</a:t>
          </a:r>
          <a:endParaRPr lang="en-US" sz="1900" kern="1200" dirty="0"/>
        </a:p>
      </dsp:txBody>
      <dsp:txXfrm>
        <a:off x="0" y="3201390"/>
        <a:ext cx="10058399" cy="397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C1FB9-FDAC-4F25-9A1B-ED17DF047B7B}">
      <dsp:nvSpPr>
        <dsp:cNvPr id="0" name=""/>
        <dsp:cNvSpPr/>
      </dsp:nvSpPr>
      <dsp:spPr>
        <a:xfrm>
          <a:off x="0" y="96140"/>
          <a:ext cx="10175649" cy="134630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1) None of the environmental variables displayed a significant relationship predicting the severity of a car accident: no predictive model can be obtained out of them. </a:t>
          </a:r>
          <a:endParaRPr lang="es-ES" sz="1900" kern="1200" dirty="0"/>
        </a:p>
      </dsp:txBody>
      <dsp:txXfrm>
        <a:off x="65721" y="161861"/>
        <a:ext cx="10044207" cy="1214862"/>
      </dsp:txXfrm>
    </dsp:sp>
    <dsp:sp modelId="{45501A28-B159-4875-B1E7-BD5C8DBC8531}">
      <dsp:nvSpPr>
        <dsp:cNvPr id="0" name=""/>
        <dsp:cNvSpPr/>
      </dsp:nvSpPr>
      <dsp:spPr>
        <a:xfrm>
          <a:off x="0" y="1497164"/>
          <a:ext cx="10175649" cy="1346304"/>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2) The great majority of car accidents happen under “normal” environmental conditions: clear weather, daylight, dry road. The Seattle, WA jurisdiction registered no car accident severity above “injury”. This suggests that car accidents happening in this jurisdiction are not severe and that such severity is not connected to environmental conditions</a:t>
          </a:r>
          <a:endParaRPr lang="es-ES" sz="1900" kern="1200" dirty="0"/>
        </a:p>
      </dsp:txBody>
      <dsp:txXfrm>
        <a:off x="65721" y="1562885"/>
        <a:ext cx="10044207" cy="1214862"/>
      </dsp:txXfrm>
    </dsp:sp>
    <dsp:sp modelId="{5D2E70E8-89FB-46AA-B590-D1B0FA4EF673}">
      <dsp:nvSpPr>
        <dsp:cNvPr id="0" name=""/>
        <dsp:cNvSpPr/>
      </dsp:nvSpPr>
      <dsp:spPr>
        <a:xfrm>
          <a:off x="0" y="2898189"/>
          <a:ext cx="10175649" cy="1346304"/>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3) The severity of car accident might have to be studied regarding human and/or machine related variables </a:t>
          </a:r>
          <a:endParaRPr lang="es-ES" sz="1900" kern="1200" dirty="0"/>
        </a:p>
      </dsp:txBody>
      <dsp:txXfrm>
        <a:off x="65721" y="2963910"/>
        <a:ext cx="10044207" cy="12148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6F5C001-7C1B-4C9E-9769-8773CEC35E2A}"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84BF6-A5C6-4D80-8333-338B1A364076}"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18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F5C001-7C1B-4C9E-9769-8773CEC35E2A}"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178170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F5C001-7C1B-4C9E-9769-8773CEC35E2A}"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34441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F5C001-7C1B-4C9E-9769-8773CEC35E2A}"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212813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F5C001-7C1B-4C9E-9769-8773CEC35E2A}"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84BF6-A5C6-4D80-8333-338B1A364076}"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4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F5C001-7C1B-4C9E-9769-8773CEC35E2A}"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107420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F5C001-7C1B-4C9E-9769-8773CEC35E2A}"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258633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F5C001-7C1B-4C9E-9769-8773CEC35E2A}"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357516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F5C001-7C1B-4C9E-9769-8773CEC35E2A}" type="datetimeFigureOut">
              <a:rPr lang="en-US" smtClean="0"/>
              <a:t>9/22/2020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395394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F5C001-7C1B-4C9E-9769-8773CEC35E2A}" type="datetimeFigureOut">
              <a:rPr lang="en-US" smtClean="0"/>
              <a:t>9/22/2020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584BF6-A5C6-4D80-8333-338B1A364076}" type="slidenum">
              <a:rPr lang="en-US" smtClean="0"/>
              <a:t>‹Nº›</a:t>
            </a:fld>
            <a:endParaRPr lang="en-US"/>
          </a:p>
        </p:txBody>
      </p:sp>
    </p:spTree>
    <p:extLst>
      <p:ext uri="{BB962C8B-B14F-4D97-AF65-F5344CB8AC3E}">
        <p14:creationId xmlns:p14="http://schemas.microsoft.com/office/powerpoint/2010/main" val="125373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F5C001-7C1B-4C9E-9769-8773CEC35E2A}"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84BF6-A5C6-4D80-8333-338B1A364076}" type="slidenum">
              <a:rPr lang="en-US" smtClean="0"/>
              <a:t>‹Nº›</a:t>
            </a:fld>
            <a:endParaRPr lang="en-US"/>
          </a:p>
        </p:txBody>
      </p:sp>
    </p:spTree>
    <p:extLst>
      <p:ext uri="{BB962C8B-B14F-4D97-AF65-F5344CB8AC3E}">
        <p14:creationId xmlns:p14="http://schemas.microsoft.com/office/powerpoint/2010/main" val="296391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F5C001-7C1B-4C9E-9769-8773CEC35E2A}" type="datetimeFigureOut">
              <a:rPr lang="en-US" smtClean="0"/>
              <a:t>9/22/2020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584BF6-A5C6-4D80-8333-338B1A364076}"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82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PREDICTING CAR ACCIDENT SEVERITY </a:t>
            </a:r>
            <a:endParaRPr lang="en-US" dirty="0"/>
          </a:p>
        </p:txBody>
      </p:sp>
      <p:sp>
        <p:nvSpPr>
          <p:cNvPr id="3" name="Subtítulo 2"/>
          <p:cNvSpPr>
            <a:spLocks noGrp="1"/>
          </p:cNvSpPr>
          <p:nvPr>
            <p:ph type="subTitle" idx="1"/>
          </p:nvPr>
        </p:nvSpPr>
        <p:spPr/>
        <p:txBody>
          <a:bodyPr/>
          <a:lstStyle/>
          <a:p>
            <a:r>
              <a:rPr lang="es-EC" dirty="0" smtClean="0"/>
              <a:t>ANDRÉS MORA</a:t>
            </a:r>
          </a:p>
          <a:p>
            <a:r>
              <a:rPr lang="es-EC" dirty="0" smtClean="0"/>
              <a:t>22.sep.2020</a:t>
            </a:r>
          </a:p>
          <a:p>
            <a:endParaRPr lang="en-US" dirty="0"/>
          </a:p>
        </p:txBody>
      </p:sp>
    </p:spTree>
    <p:extLst>
      <p:ext uri="{BB962C8B-B14F-4D97-AF65-F5344CB8AC3E}">
        <p14:creationId xmlns:p14="http://schemas.microsoft.com/office/powerpoint/2010/main" val="27845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‘Road </a:t>
            </a:r>
            <a:r>
              <a:rPr lang="es-EC" dirty="0" err="1"/>
              <a:t>conditions</a:t>
            </a:r>
            <a:r>
              <a:rPr lang="es-EC" dirty="0"/>
              <a:t>’</a:t>
            </a:r>
            <a:endParaRPr lang="en-US" dirty="0"/>
          </a:p>
        </p:txBody>
      </p:sp>
      <p:sp>
        <p:nvSpPr>
          <p:cNvPr id="3" name="Marcador de contenido 2"/>
          <p:cNvSpPr>
            <a:spLocks noGrp="1"/>
          </p:cNvSpPr>
          <p:nvPr>
            <p:ph idx="1"/>
          </p:nvPr>
        </p:nvSpPr>
        <p:spPr/>
        <p:txBody>
          <a:bodyPr/>
          <a:lstStyle/>
          <a:p>
            <a:r>
              <a:rPr lang="en-US" u="sng" dirty="0"/>
              <a:t>3. Relationship between CAR ACCIDENT SEVERITY and ROAD CONDITIONS</a:t>
            </a:r>
            <a:endParaRPr lang="en-US" dirty="0"/>
          </a:p>
          <a:p>
            <a:pPr lvl="0"/>
            <a:endParaRPr lang="en-US" dirty="0"/>
          </a:p>
        </p:txBody>
      </p:sp>
      <p:sp>
        <p:nvSpPr>
          <p:cNvPr id="8" name="CuadroTexto 7"/>
          <p:cNvSpPr txBox="1"/>
          <p:nvPr/>
        </p:nvSpPr>
        <p:spPr>
          <a:xfrm>
            <a:off x="6152605" y="3605349"/>
            <a:ext cx="4767944"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71,48% </a:t>
            </a:r>
            <a:r>
              <a:rPr lang="en-US" dirty="0"/>
              <a:t>of car accidents occur under </a:t>
            </a:r>
            <a:r>
              <a:rPr lang="en-US" dirty="0" smtClean="0"/>
              <a:t>‘Dry’ road conditions: 2/3 </a:t>
            </a:r>
            <a:r>
              <a:rPr lang="en-US" dirty="0"/>
              <a:t>correspond to property damage severity, and 1</a:t>
            </a:r>
            <a:r>
              <a:rPr lang="en-US" dirty="0" smtClean="0"/>
              <a:t>/3 </a:t>
            </a:r>
            <a:r>
              <a:rPr lang="en-US" dirty="0"/>
              <a:t>to injury severity. </a:t>
            </a:r>
            <a:r>
              <a:rPr lang="en-US" dirty="0" smtClean="0"/>
              <a:t>Differences </a:t>
            </a:r>
            <a:r>
              <a:rPr lang="en-US" dirty="0"/>
              <a:t>of severity only happen in the three top </a:t>
            </a:r>
            <a:r>
              <a:rPr lang="en-US" dirty="0" smtClean="0"/>
              <a:t>labels</a:t>
            </a:r>
          </a:p>
          <a:p>
            <a:pPr lvl="0"/>
            <a:endParaRPr lang="en-US" dirty="0" smtClean="0"/>
          </a:p>
          <a:p>
            <a:pPr marL="285750" indent="-285750">
              <a:buFont typeface="Arial" panose="020B0604020202020204" pitchFamily="34" charset="0"/>
              <a:buChar char="•"/>
            </a:pPr>
            <a:r>
              <a:rPr lang="en-US" dirty="0" smtClean="0"/>
              <a:t>The correlation metrics show a </a:t>
            </a:r>
            <a:r>
              <a:rPr lang="en-US" b="1" dirty="0" smtClean="0"/>
              <a:t>very weak association</a:t>
            </a:r>
            <a:r>
              <a:rPr lang="en-US" dirty="0" smtClean="0"/>
              <a:t>.</a:t>
            </a:r>
            <a:endParaRPr lang="en-US" dirty="0"/>
          </a:p>
        </p:txBody>
      </p:sp>
      <p:pic>
        <p:nvPicPr>
          <p:cNvPr id="9" name="Imagen 8"/>
          <p:cNvPicPr/>
          <p:nvPr/>
        </p:nvPicPr>
        <p:blipFill rotWithShape="1">
          <a:blip r:embed="rId2" cstate="print">
            <a:extLst>
              <a:ext uri="{28A0092B-C50C-407E-A947-70E740481C1C}">
                <a14:useLocalDpi xmlns:a14="http://schemas.microsoft.com/office/drawing/2010/main" val="0"/>
              </a:ext>
            </a:extLst>
          </a:blip>
          <a:srcRect l="16930" t="28425" r="58949" b="18140"/>
          <a:stretch/>
        </p:blipFill>
        <p:spPr bwMode="auto">
          <a:xfrm>
            <a:off x="1097279" y="2217238"/>
            <a:ext cx="4715691" cy="3760229"/>
          </a:xfrm>
          <a:prstGeom prst="rect">
            <a:avLst/>
          </a:prstGeom>
          <a:ln>
            <a:noFill/>
          </a:ln>
          <a:extLst>
            <a:ext uri="{53640926-AAD7-44D8-BBD7-CCE9431645EC}">
              <a14:shadowObscured xmlns:a14="http://schemas.microsoft.com/office/drawing/2010/main"/>
            </a:ext>
          </a:extLst>
        </p:spPr>
      </p:pic>
      <p:pic>
        <p:nvPicPr>
          <p:cNvPr id="10" name="Imagen 9"/>
          <p:cNvPicPr/>
          <p:nvPr/>
        </p:nvPicPr>
        <p:blipFill rotWithShape="1">
          <a:blip r:embed="rId3" cstate="print">
            <a:extLst>
              <a:ext uri="{28A0092B-C50C-407E-A947-70E740481C1C}">
                <a14:useLocalDpi xmlns:a14="http://schemas.microsoft.com/office/drawing/2010/main" val="0"/>
              </a:ext>
            </a:extLst>
          </a:blip>
          <a:srcRect l="16932" t="46316" r="57257" b="32244"/>
          <a:stretch/>
        </p:blipFill>
        <p:spPr bwMode="auto">
          <a:xfrm>
            <a:off x="6048104" y="2217875"/>
            <a:ext cx="4872446" cy="13428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235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DISCUSSION</a:t>
            </a:r>
            <a:endParaRPr lang="en-US" dirty="0"/>
          </a:p>
        </p:txBody>
      </p:sp>
      <p:sp>
        <p:nvSpPr>
          <p:cNvPr id="3" name="Marcador de contenido 2"/>
          <p:cNvSpPr>
            <a:spLocks noGrp="1"/>
          </p:cNvSpPr>
          <p:nvPr>
            <p:ph idx="1"/>
          </p:nvPr>
        </p:nvSpPr>
        <p:spPr/>
        <p:txBody>
          <a:bodyPr/>
          <a:lstStyle/>
          <a:p>
            <a:r>
              <a:rPr lang="es-EC" b="1" dirty="0" smtClean="0"/>
              <a:t>CATEGORICAL ANALYSIS: results </a:t>
            </a:r>
            <a:r>
              <a:rPr lang="en-US" b="1" dirty="0" smtClean="0"/>
              <a:t>brief</a:t>
            </a:r>
          </a:p>
          <a:p>
            <a:endParaRPr lang="en-US" dirty="0"/>
          </a:p>
        </p:txBody>
      </p:sp>
      <p:graphicFrame>
        <p:nvGraphicFramePr>
          <p:cNvPr id="4" name="Diagrama 3"/>
          <p:cNvGraphicFramePr/>
          <p:nvPr>
            <p:extLst>
              <p:ext uri="{D42A27DB-BD31-4B8C-83A1-F6EECF244321}">
                <p14:modId xmlns:p14="http://schemas.microsoft.com/office/powerpoint/2010/main" val="4139990786"/>
              </p:ext>
            </p:extLst>
          </p:nvPr>
        </p:nvGraphicFramePr>
        <p:xfrm>
          <a:off x="1097280" y="2220687"/>
          <a:ext cx="10058400" cy="3756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00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CONCLUSION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88579221"/>
              </p:ext>
            </p:extLst>
          </p:nvPr>
        </p:nvGraphicFramePr>
        <p:xfrm>
          <a:off x="980031" y="1854926"/>
          <a:ext cx="10175649" cy="434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62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INTRODUCTION</a:t>
            </a:r>
            <a:endParaRPr lang="en-US" dirty="0"/>
          </a:p>
        </p:txBody>
      </p:sp>
      <p:sp>
        <p:nvSpPr>
          <p:cNvPr id="3" name="Marcador de contenido 2"/>
          <p:cNvSpPr>
            <a:spLocks noGrp="1"/>
          </p:cNvSpPr>
          <p:nvPr>
            <p:ph idx="1"/>
          </p:nvPr>
        </p:nvSpPr>
        <p:spPr/>
        <p:txBody>
          <a:bodyPr>
            <a:normAutofit/>
          </a:bodyPr>
          <a:lstStyle/>
          <a:p>
            <a:pPr>
              <a:buFont typeface="Arial" panose="020B0604020202020204" pitchFamily="34" charset="0"/>
              <a:buChar char="•"/>
            </a:pPr>
            <a:r>
              <a:rPr lang="en-US" dirty="0" smtClean="0"/>
              <a:t> Local </a:t>
            </a:r>
            <a:r>
              <a:rPr lang="en-US" dirty="0"/>
              <a:t>government institutions are accountable for organizing traffic circulation and guaranteeing traffic safety in their respective jurisdictions. </a:t>
            </a:r>
            <a:endParaRPr lang="en-US" dirty="0" smtClean="0"/>
          </a:p>
          <a:p>
            <a:pPr marL="0" indent="0">
              <a:buNone/>
            </a:pPr>
            <a:endParaRPr lang="es-EC" dirty="0" smtClean="0"/>
          </a:p>
          <a:p>
            <a:pPr marL="0" indent="0">
              <a:buNone/>
            </a:pPr>
            <a:endParaRPr lang="es-EC" dirty="0" smtClean="0"/>
          </a:p>
          <a:p>
            <a:pPr algn="just">
              <a:buFont typeface="Arial" panose="020B0604020202020204" pitchFamily="34" charset="0"/>
              <a:buChar char="•"/>
            </a:pPr>
            <a:r>
              <a:rPr lang="en-US" dirty="0" smtClean="0"/>
              <a:t> A </a:t>
            </a:r>
            <a:r>
              <a:rPr lang="en-US" dirty="0"/>
              <a:t>long held intuition supposes that car accident severity can worsen given certain environmental conditions, like those related to weather, lighting, or the road conditions. Were this true, government institutions could use such </a:t>
            </a:r>
            <a:r>
              <a:rPr lang="en-US" dirty="0" smtClean="0"/>
              <a:t>to design </a:t>
            </a:r>
            <a:r>
              <a:rPr lang="en-US" dirty="0"/>
              <a:t>and implement traffic safety regulations with environmental conditions in regard. </a:t>
            </a:r>
            <a:endParaRPr lang="en-US" dirty="0" smtClean="0"/>
          </a:p>
          <a:p>
            <a:pPr marL="0" indent="0">
              <a:buNone/>
            </a:pPr>
            <a:endParaRPr lang="en-US" dirty="0"/>
          </a:p>
        </p:txBody>
      </p:sp>
      <p:sp>
        <p:nvSpPr>
          <p:cNvPr id="6" name="Rectángulo redondeado 5"/>
          <p:cNvSpPr/>
          <p:nvPr/>
        </p:nvSpPr>
        <p:spPr>
          <a:xfrm>
            <a:off x="1071155" y="2612573"/>
            <a:ext cx="10110650" cy="7053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smtClean="0"/>
          </a:p>
          <a:p>
            <a:pPr algn="ctr"/>
            <a:r>
              <a:rPr lang="en-US" dirty="0" smtClean="0"/>
              <a:t>This is of special relevance when dealing with the most unfortunate traffic-related occurrence: </a:t>
            </a:r>
          </a:p>
          <a:p>
            <a:pPr algn="ctr"/>
            <a:r>
              <a:rPr lang="es-EC" b="1" dirty="0" smtClean="0"/>
              <a:t>CAR ACCIDENTS</a:t>
            </a:r>
            <a:endParaRPr lang="en-US" b="1" dirty="0" smtClean="0"/>
          </a:p>
          <a:p>
            <a:pPr algn="ctr"/>
            <a:endParaRPr lang="en-US" dirty="0"/>
          </a:p>
        </p:txBody>
      </p:sp>
      <p:sp>
        <p:nvSpPr>
          <p:cNvPr id="7" name="Rectángulo redondeado 6"/>
          <p:cNvSpPr/>
          <p:nvPr/>
        </p:nvSpPr>
        <p:spPr>
          <a:xfrm>
            <a:off x="1071155" y="4833258"/>
            <a:ext cx="10058400" cy="61395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smtClean="0"/>
          </a:p>
          <a:p>
            <a:pPr algn="ctr"/>
            <a:r>
              <a:rPr lang="en-US" b="1" dirty="0" smtClean="0"/>
              <a:t>So: can environmental conditions predict the severity of a car accident? </a:t>
            </a:r>
          </a:p>
          <a:p>
            <a:pPr algn="ctr"/>
            <a:endParaRPr lang="en-US" dirty="0"/>
          </a:p>
        </p:txBody>
      </p:sp>
    </p:spTree>
    <p:extLst>
      <p:ext uri="{BB962C8B-B14F-4D97-AF65-F5344CB8AC3E}">
        <p14:creationId xmlns:p14="http://schemas.microsoft.com/office/powerpoint/2010/main" val="55352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DATA</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7376913"/>
              </p:ext>
            </p:extLst>
          </p:nvPr>
        </p:nvGraphicFramePr>
        <p:xfrm>
          <a:off x="1097280" y="2129246"/>
          <a:ext cx="10058400" cy="373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24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METHODOLOGY</a:t>
            </a:r>
            <a:endParaRPr lang="en-US" dirty="0"/>
          </a:p>
        </p:txBody>
      </p:sp>
      <p:sp>
        <p:nvSpPr>
          <p:cNvPr id="3" name="Marcador de contenido 2"/>
          <p:cNvSpPr>
            <a:spLocks noGrp="1"/>
          </p:cNvSpPr>
          <p:nvPr>
            <p:ph idx="1"/>
          </p:nvPr>
        </p:nvSpPr>
        <p:spPr/>
        <p:txBody>
          <a:bodyPr/>
          <a:lstStyle/>
          <a:p>
            <a:r>
              <a:rPr lang="es-EC" b="1" dirty="0" smtClean="0"/>
              <a:t>CATEGORICAL ANALYSIS: </a:t>
            </a:r>
            <a:r>
              <a:rPr lang="es-EC" b="1" dirty="0" err="1" smtClean="0"/>
              <a:t>Proposal</a:t>
            </a:r>
            <a:endParaRPr lang="es-EC" b="1" dirty="0" smtClean="0"/>
          </a:p>
          <a:p>
            <a:endParaRPr lang="en-US" dirty="0"/>
          </a:p>
        </p:txBody>
      </p:sp>
      <p:graphicFrame>
        <p:nvGraphicFramePr>
          <p:cNvPr id="4" name="Diagrama 3"/>
          <p:cNvGraphicFramePr/>
          <p:nvPr>
            <p:extLst>
              <p:ext uri="{D42A27DB-BD31-4B8C-83A1-F6EECF244321}">
                <p14:modId xmlns:p14="http://schemas.microsoft.com/office/powerpoint/2010/main" val="484650753"/>
              </p:ext>
            </p:extLst>
          </p:nvPr>
        </p:nvGraphicFramePr>
        <p:xfrm>
          <a:off x="1097280" y="2372119"/>
          <a:ext cx="10058400" cy="3605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18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a:t>
            </a:r>
            <a:r>
              <a:rPr lang="es-EC" dirty="0" err="1" smtClean="0"/>
              <a:t>Weather</a:t>
            </a:r>
            <a:r>
              <a:rPr lang="es-EC" dirty="0" smtClean="0"/>
              <a:t>’</a:t>
            </a:r>
            <a:endParaRPr lang="en-US" dirty="0"/>
          </a:p>
        </p:txBody>
      </p:sp>
      <p:sp>
        <p:nvSpPr>
          <p:cNvPr id="3" name="Marcador de contenido 2"/>
          <p:cNvSpPr>
            <a:spLocks noGrp="1"/>
          </p:cNvSpPr>
          <p:nvPr>
            <p:ph idx="1"/>
          </p:nvPr>
        </p:nvSpPr>
        <p:spPr/>
        <p:txBody>
          <a:bodyPr/>
          <a:lstStyle/>
          <a:p>
            <a:pPr lvl="0"/>
            <a:r>
              <a:rPr lang="en-US" u="sng" dirty="0" smtClean="0"/>
              <a:t>1. Relationship </a:t>
            </a:r>
            <a:r>
              <a:rPr lang="en-US" u="sng" dirty="0"/>
              <a:t>between CAR ACCIDENT SEVERITY and WEATHER</a:t>
            </a:r>
            <a:endParaRPr lang="en-US" dirty="0"/>
          </a:p>
          <a:p>
            <a:endParaRPr lang="en-US" dirty="0"/>
          </a:p>
        </p:txBody>
      </p:sp>
      <p:pic>
        <p:nvPicPr>
          <p:cNvPr id="4" name="Imagen 3"/>
          <p:cNvPicPr/>
          <p:nvPr/>
        </p:nvPicPr>
        <p:blipFill rotWithShape="1">
          <a:blip r:embed="rId2">
            <a:extLst>
              <a:ext uri="{28A0092B-C50C-407E-A947-70E740481C1C}">
                <a14:useLocalDpi xmlns:a14="http://schemas.microsoft.com/office/drawing/2010/main" val="0"/>
              </a:ext>
            </a:extLst>
          </a:blip>
          <a:srcRect l="15783" t="29936" r="9369" b="16080"/>
          <a:stretch/>
        </p:blipFill>
        <p:spPr bwMode="auto">
          <a:xfrm>
            <a:off x="904466" y="2456860"/>
            <a:ext cx="7024688" cy="3799205"/>
          </a:xfrm>
          <a:prstGeom prst="rect">
            <a:avLst/>
          </a:prstGeom>
          <a:ln>
            <a:noFill/>
          </a:ln>
          <a:extLst>
            <a:ext uri="{53640926-AAD7-44D8-BBD7-CCE9431645EC}">
              <a14:shadowObscured xmlns:a14="http://schemas.microsoft.com/office/drawing/2010/main"/>
            </a:ext>
          </a:extLst>
        </p:spPr>
      </p:pic>
      <p:sp>
        <p:nvSpPr>
          <p:cNvPr id="5" name="CuadroTexto 4"/>
          <p:cNvSpPr txBox="1"/>
          <p:nvPr/>
        </p:nvSpPr>
        <p:spPr>
          <a:xfrm>
            <a:off x="7929154" y="2456860"/>
            <a:ext cx="322652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Almost </a:t>
            </a:r>
            <a:r>
              <a:rPr lang="en-US" dirty="0"/>
              <a:t>all data is concentrated </a:t>
            </a:r>
            <a:r>
              <a:rPr lang="en-US" dirty="0" smtClean="0"/>
              <a:t> under ‘Clear</a:t>
            </a:r>
            <a:r>
              <a:rPr lang="en-US" dirty="0"/>
              <a:t>’ </a:t>
            </a:r>
            <a:r>
              <a:rPr lang="en-US" dirty="0" smtClean="0"/>
              <a:t>weather.</a:t>
            </a:r>
          </a:p>
          <a:p>
            <a:pPr lvl="0"/>
            <a:endParaRPr lang="en-US" dirty="0" smtClean="0"/>
          </a:p>
          <a:p>
            <a:pPr marL="285750" lvl="0" indent="-285750">
              <a:buFont typeface="Arial" panose="020B0604020202020204" pitchFamily="34" charset="0"/>
              <a:buChar char="•"/>
            </a:pPr>
            <a:r>
              <a:rPr lang="en-US" dirty="0" smtClean="0"/>
              <a:t>Differences </a:t>
            </a:r>
            <a:r>
              <a:rPr lang="en-US" dirty="0"/>
              <a:t>of severity only happen in the three top </a:t>
            </a:r>
            <a:r>
              <a:rPr lang="en-US" dirty="0" smtClean="0"/>
              <a:t>labels</a:t>
            </a:r>
          </a:p>
          <a:p>
            <a:pPr lvl="0"/>
            <a:endParaRPr lang="en-US" dirty="0" smtClean="0"/>
          </a:p>
          <a:p>
            <a:pPr marL="285750" lvl="0" indent="-285750">
              <a:buFont typeface="Arial" panose="020B0604020202020204" pitchFamily="34" charset="0"/>
              <a:buChar char="•"/>
            </a:pPr>
            <a:r>
              <a:rPr lang="en-US" dirty="0"/>
              <a:t>T</a:t>
            </a:r>
            <a:r>
              <a:rPr lang="en-US" dirty="0" smtClean="0"/>
              <a:t>he </a:t>
            </a:r>
            <a:r>
              <a:rPr lang="en-US" dirty="0"/>
              <a:t>majority of accidents </a:t>
            </a:r>
            <a:r>
              <a:rPr lang="en-US" dirty="0" smtClean="0"/>
              <a:t>point </a:t>
            </a:r>
            <a:r>
              <a:rPr lang="en-US" dirty="0"/>
              <a:t>a low score in severity: only property damage. </a:t>
            </a:r>
          </a:p>
          <a:p>
            <a:endParaRPr lang="en-US" dirty="0"/>
          </a:p>
        </p:txBody>
      </p:sp>
    </p:spTree>
    <p:extLst>
      <p:ext uri="{BB962C8B-B14F-4D97-AF65-F5344CB8AC3E}">
        <p14:creationId xmlns:p14="http://schemas.microsoft.com/office/powerpoint/2010/main" val="426872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a:t>
            </a:r>
            <a:r>
              <a:rPr lang="es-EC" dirty="0" err="1" smtClean="0"/>
              <a:t>Weather</a:t>
            </a:r>
            <a:r>
              <a:rPr lang="es-EC" dirty="0" smtClean="0"/>
              <a:t>’</a:t>
            </a:r>
            <a:endParaRPr lang="en-US" dirty="0"/>
          </a:p>
        </p:txBody>
      </p:sp>
      <p:sp>
        <p:nvSpPr>
          <p:cNvPr id="3" name="Marcador de contenido 2"/>
          <p:cNvSpPr>
            <a:spLocks noGrp="1"/>
          </p:cNvSpPr>
          <p:nvPr>
            <p:ph idx="1"/>
          </p:nvPr>
        </p:nvSpPr>
        <p:spPr/>
        <p:txBody>
          <a:bodyPr/>
          <a:lstStyle/>
          <a:p>
            <a:pPr lvl="0"/>
            <a:r>
              <a:rPr lang="en-US" u="sng" dirty="0" smtClean="0"/>
              <a:t>1. Relationship </a:t>
            </a:r>
            <a:r>
              <a:rPr lang="en-US" u="sng" dirty="0"/>
              <a:t>between CAR ACCIDENT SEVERITY and WEATHER</a:t>
            </a:r>
            <a:endParaRPr lang="en-US" dirty="0"/>
          </a:p>
          <a:p>
            <a:endParaRPr lang="en-US" dirty="0"/>
          </a:p>
        </p:txBody>
      </p:sp>
      <p:pic>
        <p:nvPicPr>
          <p:cNvPr id="6" name="Imagen 5"/>
          <p:cNvPicPr/>
          <p:nvPr/>
        </p:nvPicPr>
        <p:blipFill rotWithShape="1">
          <a:blip r:embed="rId2">
            <a:extLst>
              <a:ext uri="{28A0092B-C50C-407E-A947-70E740481C1C}">
                <a14:useLocalDpi xmlns:a14="http://schemas.microsoft.com/office/drawing/2010/main" val="0"/>
              </a:ext>
            </a:extLst>
          </a:blip>
          <a:srcRect l="17142" t="27100" r="53448" b="10793"/>
          <a:stretch/>
        </p:blipFill>
        <p:spPr bwMode="auto">
          <a:xfrm>
            <a:off x="1226141" y="2301240"/>
            <a:ext cx="4691334" cy="3676228"/>
          </a:xfrm>
          <a:prstGeom prst="rect">
            <a:avLst/>
          </a:prstGeom>
          <a:ln>
            <a:noFill/>
          </a:ln>
          <a:extLst>
            <a:ext uri="{53640926-AAD7-44D8-BBD7-CCE9431645EC}">
              <a14:shadowObscured xmlns:a14="http://schemas.microsoft.com/office/drawing/2010/main"/>
            </a:ext>
          </a:extLst>
        </p:spPr>
      </p:pic>
      <p:pic>
        <p:nvPicPr>
          <p:cNvPr id="7" name="Imagen 6"/>
          <p:cNvPicPr/>
          <p:nvPr/>
        </p:nvPicPr>
        <p:blipFill rotWithShape="1">
          <a:blip r:embed="rId3">
            <a:extLst>
              <a:ext uri="{28A0092B-C50C-407E-A947-70E740481C1C}">
                <a14:useLocalDpi xmlns:a14="http://schemas.microsoft.com/office/drawing/2010/main" val="0"/>
              </a:ext>
            </a:extLst>
          </a:blip>
          <a:srcRect l="16933" t="34269" r="58103" b="43533"/>
          <a:stretch/>
        </p:blipFill>
        <p:spPr bwMode="auto">
          <a:xfrm>
            <a:off x="6046336" y="2301240"/>
            <a:ext cx="4978715" cy="1195735"/>
          </a:xfrm>
          <a:prstGeom prst="rect">
            <a:avLst/>
          </a:prstGeom>
          <a:ln>
            <a:noFill/>
          </a:ln>
          <a:extLst>
            <a:ext uri="{53640926-AAD7-44D8-BBD7-CCE9431645EC}">
              <a14:shadowObscured xmlns:a14="http://schemas.microsoft.com/office/drawing/2010/main"/>
            </a:ext>
          </a:extLst>
        </p:spPr>
      </p:pic>
      <p:sp>
        <p:nvSpPr>
          <p:cNvPr id="8" name="CuadroTexto 7"/>
          <p:cNvSpPr txBox="1"/>
          <p:nvPr/>
        </p:nvSpPr>
        <p:spPr>
          <a:xfrm>
            <a:off x="6152605" y="3605349"/>
            <a:ext cx="4767944"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64,03</a:t>
            </a:r>
            <a:r>
              <a:rPr lang="en-US" dirty="0"/>
              <a:t>% of car accidents occur under ‘Clear’ weather: </a:t>
            </a:r>
            <a:r>
              <a:rPr lang="en-US" dirty="0" smtClean="0"/>
              <a:t>2/3 </a:t>
            </a:r>
            <a:r>
              <a:rPr lang="en-US" dirty="0"/>
              <a:t>correspond to property damage severity, and 1</a:t>
            </a:r>
            <a:r>
              <a:rPr lang="en-US" dirty="0" smtClean="0"/>
              <a:t>/3 </a:t>
            </a:r>
            <a:r>
              <a:rPr lang="en-US" dirty="0"/>
              <a:t>to injury severity. </a:t>
            </a:r>
            <a:r>
              <a:rPr lang="en-US" dirty="0" smtClean="0"/>
              <a:t>Differences </a:t>
            </a:r>
            <a:r>
              <a:rPr lang="en-US" dirty="0"/>
              <a:t>of severity only happen in the three top </a:t>
            </a:r>
            <a:r>
              <a:rPr lang="en-US" dirty="0" smtClean="0"/>
              <a:t>labels</a:t>
            </a:r>
          </a:p>
          <a:p>
            <a:pPr lvl="0"/>
            <a:endParaRPr lang="en-US" dirty="0" smtClean="0"/>
          </a:p>
          <a:p>
            <a:pPr marL="285750" indent="-285750">
              <a:buFont typeface="Arial" panose="020B0604020202020204" pitchFamily="34" charset="0"/>
              <a:buChar char="•"/>
            </a:pPr>
            <a:r>
              <a:rPr lang="en-US" dirty="0" smtClean="0"/>
              <a:t>The correlation metrics show a </a:t>
            </a:r>
            <a:r>
              <a:rPr lang="en-US" b="1" dirty="0" smtClean="0"/>
              <a:t>very weak association</a:t>
            </a:r>
            <a:r>
              <a:rPr lang="en-US" dirty="0" smtClean="0"/>
              <a:t>.</a:t>
            </a:r>
            <a:endParaRPr lang="en-US" dirty="0"/>
          </a:p>
        </p:txBody>
      </p:sp>
    </p:spTree>
    <p:extLst>
      <p:ext uri="{BB962C8B-B14F-4D97-AF65-F5344CB8AC3E}">
        <p14:creationId xmlns:p14="http://schemas.microsoft.com/office/powerpoint/2010/main" val="6469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a:t>
            </a:r>
            <a:r>
              <a:rPr lang="en-US" dirty="0" smtClean="0"/>
              <a:t>Lightning</a:t>
            </a:r>
            <a:r>
              <a:rPr lang="es-EC" dirty="0" smtClean="0"/>
              <a:t> </a:t>
            </a:r>
            <a:r>
              <a:rPr lang="es-EC" dirty="0" err="1" smtClean="0"/>
              <a:t>conditions</a:t>
            </a:r>
            <a:r>
              <a:rPr lang="es-EC" dirty="0" smtClean="0"/>
              <a:t>’</a:t>
            </a:r>
            <a:endParaRPr lang="en-US" dirty="0"/>
          </a:p>
        </p:txBody>
      </p:sp>
      <p:sp>
        <p:nvSpPr>
          <p:cNvPr id="3" name="Marcador de contenido 2"/>
          <p:cNvSpPr>
            <a:spLocks noGrp="1"/>
          </p:cNvSpPr>
          <p:nvPr>
            <p:ph idx="1"/>
          </p:nvPr>
        </p:nvSpPr>
        <p:spPr/>
        <p:txBody>
          <a:bodyPr/>
          <a:lstStyle/>
          <a:p>
            <a:pPr lvl="0"/>
            <a:r>
              <a:rPr lang="en-US" u="sng" dirty="0"/>
              <a:t>2</a:t>
            </a:r>
            <a:r>
              <a:rPr lang="en-US" u="sng" dirty="0" smtClean="0"/>
              <a:t>. Relationship </a:t>
            </a:r>
            <a:r>
              <a:rPr lang="en-US" u="sng" dirty="0"/>
              <a:t>between CAR ACCIDENT SEVERITY and </a:t>
            </a:r>
            <a:r>
              <a:rPr lang="en-US" u="sng" dirty="0" smtClean="0"/>
              <a:t>LIGHTING CONDITIONS</a:t>
            </a:r>
            <a:endParaRPr lang="en-US" dirty="0"/>
          </a:p>
          <a:p>
            <a:endParaRPr lang="en-US" dirty="0"/>
          </a:p>
        </p:txBody>
      </p:sp>
      <p:sp>
        <p:nvSpPr>
          <p:cNvPr id="5" name="CuadroTexto 4"/>
          <p:cNvSpPr txBox="1"/>
          <p:nvPr/>
        </p:nvSpPr>
        <p:spPr>
          <a:xfrm>
            <a:off x="7929154" y="2456860"/>
            <a:ext cx="3226526"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Almost </a:t>
            </a:r>
            <a:r>
              <a:rPr lang="en-US" dirty="0"/>
              <a:t>all data is concentrated </a:t>
            </a:r>
            <a:r>
              <a:rPr lang="en-US" dirty="0" smtClean="0"/>
              <a:t> under ‘Daylight’</a:t>
            </a:r>
          </a:p>
          <a:p>
            <a:pPr lvl="0"/>
            <a:endParaRPr lang="en-US" dirty="0" smtClean="0"/>
          </a:p>
          <a:p>
            <a:pPr marL="285750" lvl="0" indent="-285750">
              <a:buFont typeface="Arial" panose="020B0604020202020204" pitchFamily="34" charset="0"/>
              <a:buChar char="•"/>
            </a:pPr>
            <a:r>
              <a:rPr lang="en-US" dirty="0" smtClean="0"/>
              <a:t>Differences </a:t>
            </a:r>
            <a:r>
              <a:rPr lang="en-US" dirty="0"/>
              <a:t>of severity only happen in </a:t>
            </a:r>
            <a:r>
              <a:rPr lang="en-US" dirty="0" smtClean="0"/>
              <a:t>the </a:t>
            </a:r>
            <a:r>
              <a:rPr lang="en-US" dirty="0"/>
              <a:t>top </a:t>
            </a:r>
            <a:r>
              <a:rPr lang="en-US" dirty="0" smtClean="0"/>
              <a:t>two labels</a:t>
            </a:r>
          </a:p>
          <a:p>
            <a:pPr lvl="0"/>
            <a:endParaRPr lang="en-US" dirty="0" smtClean="0"/>
          </a:p>
          <a:p>
            <a:pPr marL="285750" lvl="0" indent="-285750">
              <a:buFont typeface="Arial" panose="020B0604020202020204" pitchFamily="34" charset="0"/>
              <a:buChar char="•"/>
            </a:pPr>
            <a:r>
              <a:rPr lang="en-US" dirty="0"/>
              <a:t>T</a:t>
            </a:r>
            <a:r>
              <a:rPr lang="en-US" dirty="0" smtClean="0"/>
              <a:t>he </a:t>
            </a:r>
            <a:r>
              <a:rPr lang="en-US" dirty="0"/>
              <a:t>majority of accidents </a:t>
            </a:r>
            <a:r>
              <a:rPr lang="en-US" dirty="0" smtClean="0"/>
              <a:t>point </a:t>
            </a:r>
            <a:r>
              <a:rPr lang="en-US" dirty="0"/>
              <a:t>a low score in severity: only property damage. </a:t>
            </a:r>
          </a:p>
          <a:p>
            <a:endParaRPr lang="en-US" dirty="0"/>
          </a:p>
        </p:txBody>
      </p:sp>
      <p:pic>
        <p:nvPicPr>
          <p:cNvPr id="6" name="Imagen 5"/>
          <p:cNvPicPr/>
          <p:nvPr/>
        </p:nvPicPr>
        <p:blipFill rotWithShape="1">
          <a:blip r:embed="rId2">
            <a:extLst>
              <a:ext uri="{28A0092B-C50C-407E-A947-70E740481C1C}">
                <a14:useLocalDpi xmlns:a14="http://schemas.microsoft.com/office/drawing/2010/main" val="0"/>
              </a:ext>
            </a:extLst>
          </a:blip>
          <a:srcRect l="16513" t="30862" r="9422" b="14934"/>
          <a:stretch/>
        </p:blipFill>
        <p:spPr bwMode="auto">
          <a:xfrm>
            <a:off x="786763" y="2195317"/>
            <a:ext cx="7024825" cy="3939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32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a:t>
            </a:r>
            <a:r>
              <a:rPr lang="es-EC" dirty="0" err="1" smtClean="0"/>
              <a:t>Lightning</a:t>
            </a:r>
            <a:r>
              <a:rPr lang="es-EC" dirty="0" smtClean="0"/>
              <a:t> </a:t>
            </a:r>
            <a:r>
              <a:rPr lang="es-EC" dirty="0" err="1" smtClean="0"/>
              <a:t>conditions</a:t>
            </a:r>
            <a:r>
              <a:rPr lang="es-EC" dirty="0" smtClean="0"/>
              <a:t>’</a:t>
            </a:r>
            <a:endParaRPr lang="en-US" dirty="0"/>
          </a:p>
        </p:txBody>
      </p:sp>
      <p:sp>
        <p:nvSpPr>
          <p:cNvPr id="3" name="Marcador de contenido 2"/>
          <p:cNvSpPr>
            <a:spLocks noGrp="1"/>
          </p:cNvSpPr>
          <p:nvPr>
            <p:ph idx="1"/>
          </p:nvPr>
        </p:nvSpPr>
        <p:spPr/>
        <p:txBody>
          <a:bodyPr/>
          <a:lstStyle/>
          <a:p>
            <a:r>
              <a:rPr lang="en-US" u="sng" dirty="0"/>
              <a:t>2. Relationship between CAR ACCIDENT SEVERITY and LIGHTING CONDITIONS</a:t>
            </a:r>
            <a:endParaRPr lang="en-US" dirty="0"/>
          </a:p>
          <a:p>
            <a:pPr lvl="0"/>
            <a:endParaRPr lang="en-US" dirty="0"/>
          </a:p>
        </p:txBody>
      </p:sp>
      <p:sp>
        <p:nvSpPr>
          <p:cNvPr id="8" name="CuadroTexto 7"/>
          <p:cNvSpPr txBox="1"/>
          <p:nvPr/>
        </p:nvSpPr>
        <p:spPr>
          <a:xfrm>
            <a:off x="6152605" y="3605349"/>
            <a:ext cx="4663441"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66,27% </a:t>
            </a:r>
            <a:r>
              <a:rPr lang="en-US" dirty="0"/>
              <a:t>of car accidents occur under </a:t>
            </a:r>
            <a:r>
              <a:rPr lang="en-US" dirty="0" smtClean="0"/>
              <a:t>‘Daylight’: 2/3 </a:t>
            </a:r>
            <a:r>
              <a:rPr lang="en-US" dirty="0"/>
              <a:t>correspond to property damage severity, and 1</a:t>
            </a:r>
            <a:r>
              <a:rPr lang="en-US" dirty="0" smtClean="0"/>
              <a:t>/3 </a:t>
            </a:r>
            <a:r>
              <a:rPr lang="en-US" dirty="0"/>
              <a:t>to injury severity. </a:t>
            </a:r>
            <a:r>
              <a:rPr lang="en-US" dirty="0" smtClean="0"/>
              <a:t>Differences </a:t>
            </a:r>
            <a:r>
              <a:rPr lang="en-US" dirty="0"/>
              <a:t>of severity only happen in the three top </a:t>
            </a:r>
            <a:r>
              <a:rPr lang="en-US" dirty="0" smtClean="0"/>
              <a:t>labels</a:t>
            </a:r>
          </a:p>
          <a:p>
            <a:pPr lvl="0"/>
            <a:endParaRPr lang="en-US" dirty="0" smtClean="0"/>
          </a:p>
          <a:p>
            <a:pPr marL="285750" indent="-285750">
              <a:buFont typeface="Arial" panose="020B0604020202020204" pitchFamily="34" charset="0"/>
              <a:buChar char="•"/>
            </a:pPr>
            <a:r>
              <a:rPr lang="en-US" dirty="0" smtClean="0"/>
              <a:t>The correlation metrics show a </a:t>
            </a:r>
            <a:r>
              <a:rPr lang="en-US" b="1" dirty="0" smtClean="0"/>
              <a:t>very weak association</a:t>
            </a:r>
            <a:r>
              <a:rPr lang="en-US" dirty="0" smtClean="0"/>
              <a:t>.</a:t>
            </a:r>
            <a:endParaRPr lang="en-US" dirty="0"/>
          </a:p>
        </p:txBody>
      </p:sp>
      <p:pic>
        <p:nvPicPr>
          <p:cNvPr id="9" name="Imagen 8"/>
          <p:cNvPicPr/>
          <p:nvPr/>
        </p:nvPicPr>
        <p:blipFill rotWithShape="1">
          <a:blip r:embed="rId2" cstate="print">
            <a:extLst>
              <a:ext uri="{28A0092B-C50C-407E-A947-70E740481C1C}">
                <a14:useLocalDpi xmlns:a14="http://schemas.microsoft.com/office/drawing/2010/main" val="0"/>
              </a:ext>
            </a:extLst>
          </a:blip>
          <a:srcRect l="16632" t="37432" r="53836" b="13363"/>
          <a:stretch/>
        </p:blipFill>
        <p:spPr bwMode="auto">
          <a:xfrm>
            <a:off x="1097280" y="2324236"/>
            <a:ext cx="4820194" cy="3589437"/>
          </a:xfrm>
          <a:prstGeom prst="rect">
            <a:avLst/>
          </a:prstGeom>
          <a:ln>
            <a:noFill/>
          </a:ln>
          <a:extLst>
            <a:ext uri="{53640926-AAD7-44D8-BBD7-CCE9431645EC}">
              <a14:shadowObscured xmlns:a14="http://schemas.microsoft.com/office/drawing/2010/main"/>
            </a:ext>
          </a:extLst>
        </p:spPr>
      </p:pic>
      <p:pic>
        <p:nvPicPr>
          <p:cNvPr id="10" name="Imagen 9"/>
          <p:cNvPicPr/>
          <p:nvPr/>
        </p:nvPicPr>
        <p:blipFill rotWithShape="1">
          <a:blip r:embed="rId3" cstate="print">
            <a:extLst>
              <a:ext uri="{28A0092B-C50C-407E-A947-70E740481C1C}">
                <a14:useLocalDpi xmlns:a14="http://schemas.microsoft.com/office/drawing/2010/main" val="0"/>
              </a:ext>
            </a:extLst>
          </a:blip>
          <a:srcRect l="16972" t="31697" r="57400" b="47776"/>
          <a:stretch/>
        </p:blipFill>
        <p:spPr bwMode="auto">
          <a:xfrm>
            <a:off x="6035040" y="2317992"/>
            <a:ext cx="4885509" cy="11789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859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RESULTS: ‘Road </a:t>
            </a:r>
            <a:r>
              <a:rPr lang="es-EC" dirty="0" err="1"/>
              <a:t>conditions</a:t>
            </a:r>
            <a:r>
              <a:rPr lang="es-EC" dirty="0"/>
              <a:t>’</a:t>
            </a:r>
            <a:endParaRPr lang="en-US" dirty="0"/>
          </a:p>
        </p:txBody>
      </p:sp>
      <p:sp>
        <p:nvSpPr>
          <p:cNvPr id="3" name="Marcador de contenido 2"/>
          <p:cNvSpPr>
            <a:spLocks noGrp="1"/>
          </p:cNvSpPr>
          <p:nvPr>
            <p:ph idx="1"/>
          </p:nvPr>
        </p:nvSpPr>
        <p:spPr/>
        <p:txBody>
          <a:bodyPr/>
          <a:lstStyle/>
          <a:p>
            <a:pPr lvl="0"/>
            <a:r>
              <a:rPr lang="en-US" u="sng" dirty="0" smtClean="0"/>
              <a:t>3. Relationship </a:t>
            </a:r>
            <a:r>
              <a:rPr lang="en-US" u="sng" dirty="0"/>
              <a:t>between CAR ACCIDENT SEVERITY </a:t>
            </a:r>
            <a:r>
              <a:rPr lang="en-US" u="sng" dirty="0" smtClean="0"/>
              <a:t>and ROAD CONDITIONS</a:t>
            </a:r>
            <a:endParaRPr lang="en-US" dirty="0"/>
          </a:p>
          <a:p>
            <a:endParaRPr lang="en-US" dirty="0"/>
          </a:p>
        </p:txBody>
      </p:sp>
      <p:sp>
        <p:nvSpPr>
          <p:cNvPr id="5" name="CuadroTexto 4"/>
          <p:cNvSpPr txBox="1"/>
          <p:nvPr/>
        </p:nvSpPr>
        <p:spPr>
          <a:xfrm>
            <a:off x="7929154" y="2456860"/>
            <a:ext cx="3226526"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lvl="0" indent="-285750">
              <a:buFont typeface="Arial" panose="020B0604020202020204" pitchFamily="34" charset="0"/>
              <a:buChar char="•"/>
            </a:pPr>
            <a:r>
              <a:rPr lang="en-US" dirty="0" smtClean="0"/>
              <a:t>Almost </a:t>
            </a:r>
            <a:r>
              <a:rPr lang="en-US" dirty="0"/>
              <a:t>all data is concentrated </a:t>
            </a:r>
            <a:r>
              <a:rPr lang="en-US" dirty="0" smtClean="0"/>
              <a:t> under ‘Dry’ road conditions</a:t>
            </a:r>
          </a:p>
          <a:p>
            <a:pPr lvl="0"/>
            <a:endParaRPr lang="en-US" dirty="0" smtClean="0"/>
          </a:p>
          <a:p>
            <a:pPr marL="285750" lvl="0" indent="-285750">
              <a:buFont typeface="Arial" panose="020B0604020202020204" pitchFamily="34" charset="0"/>
              <a:buChar char="•"/>
            </a:pPr>
            <a:r>
              <a:rPr lang="en-US" dirty="0" smtClean="0"/>
              <a:t>Differences </a:t>
            </a:r>
            <a:r>
              <a:rPr lang="en-US" dirty="0"/>
              <a:t>of severity only happen in </a:t>
            </a:r>
            <a:r>
              <a:rPr lang="en-US" dirty="0" smtClean="0"/>
              <a:t>the </a:t>
            </a:r>
            <a:r>
              <a:rPr lang="en-US" dirty="0"/>
              <a:t>top </a:t>
            </a:r>
            <a:r>
              <a:rPr lang="en-US" dirty="0" smtClean="0"/>
              <a:t>two labels</a:t>
            </a:r>
          </a:p>
          <a:p>
            <a:pPr lvl="0"/>
            <a:endParaRPr lang="en-US" dirty="0" smtClean="0"/>
          </a:p>
          <a:p>
            <a:pPr marL="285750" lvl="0" indent="-285750">
              <a:buFont typeface="Arial" panose="020B0604020202020204" pitchFamily="34" charset="0"/>
              <a:buChar char="•"/>
            </a:pPr>
            <a:r>
              <a:rPr lang="en-US" dirty="0"/>
              <a:t>T</a:t>
            </a:r>
            <a:r>
              <a:rPr lang="en-US" dirty="0" smtClean="0"/>
              <a:t>he </a:t>
            </a:r>
            <a:r>
              <a:rPr lang="en-US" dirty="0"/>
              <a:t>majority of accidents </a:t>
            </a:r>
            <a:r>
              <a:rPr lang="en-US" dirty="0" smtClean="0"/>
              <a:t>point </a:t>
            </a:r>
            <a:r>
              <a:rPr lang="en-US" dirty="0"/>
              <a:t>a low score in severity: only property damage. </a:t>
            </a:r>
          </a:p>
          <a:p>
            <a:endParaRPr lang="en-US"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16930" t="28551" r="10492" b="18330"/>
          <a:stretch/>
        </p:blipFill>
        <p:spPr bwMode="auto">
          <a:xfrm>
            <a:off x="1097280" y="2272402"/>
            <a:ext cx="6518366" cy="37852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807724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TotalTime>
  <Words>780</Words>
  <Application>Microsoft Office PowerPoint</Application>
  <PresentationFormat>Panorámica</PresentationFormat>
  <Paragraphs>81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Retrospección</vt:lpstr>
      <vt:lpstr>PREDICTING CAR ACCIDENT SEVERITY </vt:lpstr>
      <vt:lpstr>INTRODUCTION</vt:lpstr>
      <vt:lpstr>DATA</vt:lpstr>
      <vt:lpstr>METHODOLOGY</vt:lpstr>
      <vt:lpstr>RESULTS: ‘Weather’</vt:lpstr>
      <vt:lpstr>RESULTS: ‘Weather’</vt:lpstr>
      <vt:lpstr>RESULTS: ‘Lightning conditions’</vt:lpstr>
      <vt:lpstr>RESULTS: ‘Lightning conditions’</vt:lpstr>
      <vt:lpstr>RESULTS: ‘Road conditions’</vt:lpstr>
      <vt:lpstr>RESULTS: ‘Road conditions’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Usuario de Windows</dc:creator>
  <cp:lastModifiedBy>Usuario de Windows</cp:lastModifiedBy>
  <cp:revision>9</cp:revision>
  <dcterms:created xsi:type="dcterms:W3CDTF">2020-09-22T19:56:09Z</dcterms:created>
  <dcterms:modified xsi:type="dcterms:W3CDTF">2020-09-22T20:49:36Z</dcterms:modified>
</cp:coreProperties>
</file>