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2" r:id="rId5"/>
    <p:sldMasterId id="2147483684" r:id="rId6"/>
  </p:sldMasterIdLst>
  <p:sldIdLst>
    <p:sldId id="256" r:id="rId7"/>
    <p:sldId id="257" r:id="rId8"/>
    <p:sldId id="264" r:id="rId9"/>
    <p:sldId id="265" r:id="rId10"/>
    <p:sldId id="258" r:id="rId11"/>
    <p:sldId id="259" r:id="rId12"/>
    <p:sldId id="260" r:id="rId13"/>
    <p:sldId id="261" r:id="rId14"/>
    <p:sldId id="262" r:id="rId15"/>
    <p:sldId id="263" r:id="rId16"/>
    <p:sldId id="267" r:id="rId17"/>
    <p:sldId id="266" r:id="rId18"/>
    <p:sldId id="268" r:id="rId19"/>
    <p:sldId id="269" r:id="rId20"/>
    <p:sldId id="270" r:id="rId21"/>
    <p:sldId id="271" r:id="rId22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EF3184-DBA2-45C5-A643-7D6734CA68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ABDD50-589E-411D-A0A0-FEABB19874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DF303A-2A28-4364-9897-C1DF52C4E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78A60-4967-4F36-8653-7F7DABAEE186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D52F5E-FD29-4041-998A-B1BE9FE24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19B5B1-7FAD-4A12-A87A-5F99C407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66A9-AF17-41F8-BF1D-A2A7D1C2C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32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0B8520-0A16-4D85-9363-4FB9214A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5DC37BD-CFE6-4F57-8E2A-B201F4687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269605-FCDD-4AF9-9263-5C2D2D220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78A60-4967-4F36-8653-7F7DABAEE186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BBCD11-1C64-4103-AEC0-87056741D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E1BA9B-ABB3-42FF-93FB-AC86CD216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66A9-AF17-41F8-BF1D-A2A7D1C2C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850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977B96B-FCC6-4A9D-858E-03C5614AAD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6C236BD-712A-4279-B16D-2FAC2E90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ECACEB-AC93-4B63-B56B-117CDBC89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78A60-4967-4F36-8653-7F7DABAEE186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C2EA00-C851-45BD-967C-3F50B1AFA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B0CF76-CF3D-4490-A6A4-C60AA6225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66A9-AF17-41F8-BF1D-A2A7D1C2C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88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1227C9-9E6B-47E7-91F5-6227DB2A27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76E40C-1EA5-4E8A-84DE-52277D5B36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0C17A2-9952-47A8-97BB-1ECE2E5D4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DD57-0D46-4A40-9B7C-7BF97264582F}" type="datetimeFigureOut">
              <a:rPr lang="es-CR" smtClean="0"/>
              <a:t>2/5/2020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DFCB8E-8438-4EA2-B637-CC6450ACA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ECAF1B-3BBA-4E3D-9A39-284AEA123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7284-38ED-4ADE-979A-A338DBA992C7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691333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D256BC-8033-4FA0-8DE4-266FDB467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0A507F-D5C4-41D1-BE01-2CE2BE297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D14480-3909-4DBA-BD32-76EA27054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DD57-0D46-4A40-9B7C-7BF97264582F}" type="datetimeFigureOut">
              <a:rPr lang="es-CR" smtClean="0"/>
              <a:t>2/5/2020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7F19B7-08D3-41F2-B17A-818F2FB8B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DF0C6B-D611-461B-84A6-3003E9E51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7284-38ED-4ADE-979A-A338DBA992C7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626593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5025D7-32F6-4267-B78B-53EBD261E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1F44FD8-2F53-49D7-B2BD-1A40F751A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4555CE-5E52-4A8C-8766-751EF49EA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DD57-0D46-4A40-9B7C-7BF97264582F}" type="datetimeFigureOut">
              <a:rPr lang="es-CR" smtClean="0"/>
              <a:t>2/5/2020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86ED27-6ACF-4CFC-9491-CB28E8784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2A9D50-FC73-4623-B472-48A2245FF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7284-38ED-4ADE-979A-A338DBA992C7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5619241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C26250-0971-4780-A0DD-19763D85C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C108D3-C0A2-43EB-A240-C11CBD51D5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9C03E29-7527-4E5D-8E0B-770D7A5F9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6F4CEC6-C9DE-42E7-9997-80D65463F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DD57-0D46-4A40-9B7C-7BF97264582F}" type="datetimeFigureOut">
              <a:rPr lang="es-CR" smtClean="0"/>
              <a:t>2/5/2020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B3813F2-1B43-4275-B6CD-9BC87474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89227E6-956D-4877-BC7F-A35EE7D43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7284-38ED-4ADE-979A-A338DBA992C7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242020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21DF9D-1284-46AD-B4A2-180DAD7D7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50F263-A97B-4095-865B-0DB7FA18D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0E8D492-C459-4CC5-AD0F-CA1BAE7B07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D2C6797-5075-4A7B-A152-859A76506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9C59672-E584-42CB-81EF-77F20A8380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70A891A-3F09-4E85-91B7-64F59850E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DD57-0D46-4A40-9B7C-7BF97264582F}" type="datetimeFigureOut">
              <a:rPr lang="es-CR" smtClean="0"/>
              <a:t>2/5/2020</a:t>
            </a:fld>
            <a:endParaRPr lang="es-C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3BA7206-14D9-41D9-AEB2-8A77965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76A5AE0-8733-4FBF-9576-C93B0048F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7284-38ED-4ADE-979A-A338DBA992C7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1976951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6E2A78-1394-4183-9B2E-88BA28DD2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5E2BA76-7CE8-420F-AEAD-C642FA5E0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DD57-0D46-4A40-9B7C-7BF97264582F}" type="datetimeFigureOut">
              <a:rPr lang="es-CR" smtClean="0"/>
              <a:t>2/5/2020</a:t>
            </a:fld>
            <a:endParaRPr lang="es-C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0188773-46CF-4003-AC38-9E863BC09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C8C41B5-D788-47BC-B515-F53ED133B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7284-38ED-4ADE-979A-A338DBA992C7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384135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350702B-79B5-492E-90A9-8257E7EBE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DD57-0D46-4A40-9B7C-7BF97264582F}" type="datetimeFigureOut">
              <a:rPr lang="es-CR" smtClean="0"/>
              <a:t>2/5/2020</a:t>
            </a:fld>
            <a:endParaRPr lang="es-C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295EAF1-67F5-4F47-92AD-D88977CC0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BB39681-60F4-487F-8382-D3C136205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7284-38ED-4ADE-979A-A338DBA992C7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3123320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DF529-6182-4FE6-BEA5-B9A8A4983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12AB39-F65A-4F9D-AA6D-1F62F25C4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8275024-A580-42AC-8394-49AF82AEE1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184A35-3C70-4846-A52E-74D5FC4EE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DD57-0D46-4A40-9B7C-7BF97264582F}" type="datetimeFigureOut">
              <a:rPr lang="es-CR" smtClean="0"/>
              <a:t>2/5/2020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B7B33E1-D6D4-41B0-A76A-5FA4D1E52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DA08BC9-3D40-4ABD-B73A-B7E0CC1AB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7284-38ED-4ADE-979A-A338DBA992C7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789948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0CB180-C595-4EB3-B7B0-3D57A22C6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B81AF8-D135-4494-86C4-65F50BE89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EC7C0F-F198-4B81-B0A4-F49BF2883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78A60-4967-4F36-8653-7F7DABAEE186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B10118-50E5-414A-86A8-4E7475956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60475B-3894-4D06-9AE9-4788843F6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66A9-AF17-41F8-BF1D-A2A7D1C2C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132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C2B899-14B0-43D7-9BC3-12060F035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3E4B8EB-EC82-4413-BD6E-D2A79EAE34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E2E4313-A740-4532-9458-07429120D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EB855E0-9AA7-445B-AD56-D0A4270A4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DD57-0D46-4A40-9B7C-7BF97264582F}" type="datetimeFigureOut">
              <a:rPr lang="es-CR" smtClean="0"/>
              <a:t>2/5/2020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A01E0D9-8714-4997-ABC0-235CFF2B7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1B4D6E6-BABB-4AA6-9124-F4E926C8F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7284-38ED-4ADE-979A-A338DBA992C7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0052479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EBCC6C-C688-42A3-BC44-0129E9889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F51546B-1528-4EAE-83CF-9B280B7121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8363F4-3D7F-4646-96BC-251ABFD8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DD57-0D46-4A40-9B7C-7BF97264582F}" type="datetimeFigureOut">
              <a:rPr lang="es-CR" smtClean="0"/>
              <a:t>2/5/2020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DD9FC5-4558-4372-B171-3FAB17767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BD04D7-930F-4CBF-A893-79C68B3F6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7284-38ED-4ADE-979A-A338DBA992C7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9346150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F117EBA-2570-49BA-82AA-98D0E394A3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DB16A97-4E56-475B-9F13-E7B037CD7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F1EAA3-30BC-48D8-9433-C4AC220EE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DD57-0D46-4A40-9B7C-7BF97264582F}" type="datetimeFigureOut">
              <a:rPr lang="es-CR" smtClean="0"/>
              <a:t>2/5/2020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4EAEF1-77FC-428B-8751-713A3E643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6FD31A-59D3-4270-B492-A762D80B2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7284-38ED-4ADE-979A-A338DBA992C7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7598380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4EB1D8-0F2B-4185-B9C0-C6C77D58A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201677-200F-4932-BC3B-DA4727969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FE7112-6520-4482-83AD-5DC13A413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2EC2C-E156-4052-A8F3-BC0A4F0D539A}" type="datetimeFigureOut">
              <a:rPr lang="es-CR" smtClean="0"/>
              <a:t>2/5/2020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C591F5-F76D-4C79-889A-CA1CF477C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9AA87D-AFED-4C0B-AE03-6DA579A7D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8277-AB63-4AC5-8B4C-0CCD7C0D6AEC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6038199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1B9202-E168-41A8-9AF7-12B043491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3AABB8-9105-4689-B679-7C0F55ABC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7DA945-BAA9-47A9-B428-C40A5875D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2EC2C-E156-4052-A8F3-BC0A4F0D539A}" type="datetimeFigureOut">
              <a:rPr lang="es-CR" smtClean="0"/>
              <a:t>2/5/2020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B3CB0C-CDF5-4EC6-B1AB-28B140F7C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5AF7E6-13A8-464E-8495-F63596B84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8277-AB63-4AC5-8B4C-0CCD7C0D6AEC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6816978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8AEBA0-45E1-4E93-80AE-FDE1822C1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D16F09-9ADD-464D-B00E-92E823D31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26602C-C1E7-44A2-B23D-ED9323859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2EC2C-E156-4052-A8F3-BC0A4F0D539A}" type="datetimeFigureOut">
              <a:rPr lang="es-CR" smtClean="0"/>
              <a:t>2/5/2020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465501-46DC-4723-B62E-E81BAC05B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21ED8B-8277-4F7B-BE55-ECE1E0BFF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8277-AB63-4AC5-8B4C-0CCD7C0D6AEC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7999265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65CA64-4565-406B-8D6A-38765640F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45E0F0-C501-44E8-9A29-101ADD54D7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F956193-DA3D-41EE-BC5C-15E4F4E8E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0589B0D-05F3-40D1-9789-98E4F7BAE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2EC2C-E156-4052-A8F3-BC0A4F0D539A}" type="datetimeFigureOut">
              <a:rPr lang="es-CR" smtClean="0"/>
              <a:t>2/5/2020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CE55216-1DA7-41AE-8572-980C513E8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5B62AB7-B231-4EAD-886E-ACDE099B8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8277-AB63-4AC5-8B4C-0CCD7C0D6AEC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859394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472F1F-23CB-46F3-9F59-D25F0A0D4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41FAAF-D899-4C6B-A6B5-C2407CBF7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D9D61D0-8B58-46EA-86D0-127592D66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D614F8C-ED2D-4C89-A420-67D06DC678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0F3F9AA-D011-4927-9A7E-8E2BA106E1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E1F4205-AA5D-4F99-8FED-079B108A6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2EC2C-E156-4052-A8F3-BC0A4F0D539A}" type="datetimeFigureOut">
              <a:rPr lang="es-CR" smtClean="0"/>
              <a:t>2/5/2020</a:t>
            </a:fld>
            <a:endParaRPr lang="es-C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D1CBABB-68F1-4CF1-8B65-B1102200E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C8DB516-91A9-4077-9FE2-4C8A04006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8277-AB63-4AC5-8B4C-0CCD7C0D6AEC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8466624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719C2-8878-46E1-869D-12B3811C2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01D2514-8D9A-40D6-A856-05AF59755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2EC2C-E156-4052-A8F3-BC0A4F0D539A}" type="datetimeFigureOut">
              <a:rPr lang="es-CR" smtClean="0"/>
              <a:t>2/5/2020</a:t>
            </a:fld>
            <a:endParaRPr lang="es-C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D8F565E-83A9-4752-8DF5-F69C1CFAE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C42F837-EB5C-44AA-82C2-F0B5AB170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8277-AB63-4AC5-8B4C-0CCD7C0D6AEC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9100373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8F0274C-7A58-4F4A-96E7-91AF015DE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2EC2C-E156-4052-A8F3-BC0A4F0D539A}" type="datetimeFigureOut">
              <a:rPr lang="es-CR" smtClean="0"/>
              <a:t>2/5/2020</a:t>
            </a:fld>
            <a:endParaRPr lang="es-C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5C85ED3-21A6-4C17-99C7-9F56427BC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87F5E14-1F15-4340-BB3F-7B24371E2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8277-AB63-4AC5-8B4C-0CCD7C0D6AEC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0996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C51797-B8F9-4B1D-A619-868C32FDF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D047922-00E9-4A64-B25E-ABCBAE2EB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F5A790-80B0-44E2-97F5-F45744184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78A60-4967-4F36-8653-7F7DABAEE186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279D84-3D35-487B-BCA4-89C17ADD1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AC7095-693A-4B5C-888C-9FE8BB427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66A9-AF17-41F8-BF1D-A2A7D1C2C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545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ED8806-BE40-48DF-BF3E-67B49C94C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D735BD-797B-451E-B7C5-5787236AB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684F418-73F5-4735-8B19-44E2B6DE4D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58EB5A-8CC3-49A3-90C3-417A93C51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2EC2C-E156-4052-A8F3-BC0A4F0D539A}" type="datetimeFigureOut">
              <a:rPr lang="es-CR" smtClean="0"/>
              <a:t>2/5/2020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0029429-AF27-47ED-9325-F4599279C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C9B74F6-59A2-441D-BF18-85E419867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8277-AB63-4AC5-8B4C-0CCD7C0D6AEC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546662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009D69-E426-4524-9C8A-9851BC8F6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A59CD6A-5DCA-4BCE-8019-623268506B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E3ED01B-019C-42A4-A1AF-998579B14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5E60B6-EF6E-49AF-9CE3-4FDEA4AAF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2EC2C-E156-4052-A8F3-BC0A4F0D539A}" type="datetimeFigureOut">
              <a:rPr lang="es-CR" smtClean="0"/>
              <a:t>2/5/2020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68BEF9-ADB1-4BEE-AF7D-DA66441F3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260818-830F-484C-A663-298D9C43B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8277-AB63-4AC5-8B4C-0CCD7C0D6AEC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6285200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D550B1-37AB-489E-A6AF-34B6D5FAC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CAFCB32-0FF6-43F2-93EA-F929EC5DC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8E5BFD-5293-45FF-BFBE-DB0665ABB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2EC2C-E156-4052-A8F3-BC0A4F0D539A}" type="datetimeFigureOut">
              <a:rPr lang="es-CR" smtClean="0"/>
              <a:t>2/5/2020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3256D0-2123-4784-916D-51E4AF65F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372360-BC66-4B7D-845D-4AD067EB2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8277-AB63-4AC5-8B4C-0CCD7C0D6AEC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2846810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4E2CEC5-D682-4FCC-8EF2-2C983FBBAE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9A8E638-06A1-492B-9CA0-46F750C01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3D81EE-7BA2-4DC8-B287-825CDCEBB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2EC2C-E156-4052-A8F3-BC0A4F0D539A}" type="datetimeFigureOut">
              <a:rPr lang="es-CR" smtClean="0"/>
              <a:t>2/5/2020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F6FBED-2AD7-4829-9116-F5C26C8D1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FEA8C2-CAE3-4368-90C5-72DD440E0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8277-AB63-4AC5-8B4C-0CCD7C0D6AEC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389807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0A4AE-EBC3-4090-BFFF-963A6103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BFCD73-3A86-4D23-81C2-A01FD5848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32E2958-944B-4139-BFF7-CE6C07C2C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99E0B9F-D647-43D9-BD3E-B47BDDDEB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78A60-4967-4F36-8653-7F7DABAEE186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D9088A-0548-42F5-B1E0-CC91ECA15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6C031AF-D87F-4A6E-B4D3-91E53B7E2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66A9-AF17-41F8-BF1D-A2A7D1C2C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0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C6262-3149-4842-8F51-5EBCE8463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1FFDBE-3A9B-45B5-BBE6-2BB0C2387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A623B2A-6A0B-4453-B909-1ACCE0B80C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C943FCE-0BD0-4576-B83C-7F16D1BB5A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FF45074-8230-45C6-870D-0972051E58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57ACBE4-5C4A-4F3A-AEC5-0BC1E5DC6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78A60-4967-4F36-8653-7F7DABAEE186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0836163-F2FF-4380-A824-9C585612B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0E1533C-1853-4407-A69B-DDCD5BB66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66A9-AF17-41F8-BF1D-A2A7D1C2C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8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4A1FE4-09E6-42F3-808B-078DB200B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F889672-5808-45BD-998F-F50C81208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78A60-4967-4F36-8653-7F7DABAEE186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37ED295-71C8-4440-AED8-201C23BE5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BFA3F26-9064-4AAE-8FBF-688B87A3A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66A9-AF17-41F8-BF1D-A2A7D1C2C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399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FEF0BC7-E2B7-4164-B2B8-1E92A8D05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78A60-4967-4F36-8653-7F7DABAEE186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EBED515-D40B-4586-A4AB-AC8DFD977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47112E3-C431-4673-805B-980052612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66A9-AF17-41F8-BF1D-A2A7D1C2C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24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059509-461B-4F30-809E-FC4F24726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A662F4-09D3-4491-BE82-ABFF87A87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1A413FA-2791-481D-A660-5B8CB174E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BC5A279-AE60-447B-B485-EEDD46130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78A60-4967-4F36-8653-7F7DABAEE186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F00DF3B-D720-4B9C-9970-E5D304407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0C9A21-BDF1-41F1-AF36-5A4B89571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66A9-AF17-41F8-BF1D-A2A7D1C2C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71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405BB0-19F0-4A62-BF72-F84C4609E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41833DC-741D-4719-B52D-B0E49D03B1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DC2E03B-06EA-4996-A125-6694B025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5E599AE-0E06-46A2-82A9-A2954088C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78A60-4967-4F36-8653-7F7DABAEE186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9B70CEB-D627-4AA6-820B-0160AFEC1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5A6F56D-5FA5-427E-979E-DF10FBCBB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66A9-AF17-41F8-BF1D-A2A7D1C2C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42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6457B96-2A8A-4C08-A021-EE9380FEF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17CD0E1-DA77-4BA7-8491-C916F581B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1550CE-490A-493C-BE59-902BF367DD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78A60-4967-4F36-8653-7F7DABAEE186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418FEF-5504-4F32-BAE3-721D25CF85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BADBA4-1277-4836-8073-667937B15F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F66A9-AF17-41F8-BF1D-A2A7D1C2C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91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EF6B818-4AC5-4F74-9708-E722D2863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39796E8-D78D-4590-9CDF-C7B32827F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90D958-31F4-461C-A90E-971AD01031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3DD57-0D46-4A40-9B7C-7BF97264582F}" type="datetimeFigureOut">
              <a:rPr lang="es-CR" smtClean="0"/>
              <a:t>2/5/2020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7F0B60-0F5C-47CA-A12A-0DB4CB8DB2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7D7F59-48BD-46D6-8F28-364DD3EB1B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B7284-38ED-4ADE-979A-A338DBA992C7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426663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E8BE007-0BAF-4383-8619-C64E6A729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282505-12A3-4B4A-A2AD-56A406337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F6731F-D68D-4BB4-891C-5C65E0EBDA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2EC2C-E156-4052-A8F3-BC0A4F0D539A}" type="datetimeFigureOut">
              <a:rPr lang="es-CR" smtClean="0"/>
              <a:t>2/5/2020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3E9782-BBE5-4ADF-9D6F-916F6A185C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DF82D2-B0AD-45F5-902D-78630DE23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C8277-AB63-4AC5-8B4C-0CCD7C0D6AEC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458619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hotforsecurity.bitdefender.com/blog/it-services-giant-cognizant-hit-by-maze-ransomware-attack-23016.html" TargetMode="External"/><Relationship Id="rId13" Type="http://schemas.openxmlformats.org/officeDocument/2006/relationships/hyperlink" Target="https://twitter.com/jeromesegura/status/1133767240686288896" TargetMode="External"/><Relationship Id="rId3" Type="http://schemas.openxmlformats.org/officeDocument/2006/relationships/hyperlink" Target="https://www.reuters.com/article/us-cognizant-tech-cyber/cognizant-hit-by-maze-ransomware-attack-idUSKBN2200YA" TargetMode="External"/><Relationship Id="rId7" Type="http://schemas.openxmlformats.org/officeDocument/2006/relationships/hyperlink" Target="https://www.mcafee.com/blogs/other-blogs/mcafee-labs/ransomware-maze/" TargetMode="External"/><Relationship Id="rId12" Type="http://schemas.openxmlformats.org/officeDocument/2006/relationships/hyperlink" Target="https://www.bleepingcomputer.com/news/security/allied-universal-breached-by-maze-ransomware-stolen-data-leaked/" TargetMode="External"/><Relationship Id="rId2" Type="http://schemas.openxmlformats.org/officeDocument/2006/relationships/hyperlink" Target="https://www.tripwire.com/state-of-security/featured/maze-ransomware-what-you-need-to-know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bleepingcomputer.com/news/security/hackers-say-they-stole-millions-of-credit-cards-from-banco-bcr/" TargetMode="External"/><Relationship Id="rId11" Type="http://schemas.openxmlformats.org/officeDocument/2006/relationships/hyperlink" Target="https://www.computerweekly.com/news/252480425/Cyber-gangsters-hit-UK-medical-research-lorganisation-poised-for-work-on-Coronavirus" TargetMode="External"/><Relationship Id="rId5" Type="http://schemas.openxmlformats.org/officeDocument/2006/relationships/hyperlink" Target="https://krebsonsecurity.com/tag/maze-ransomware/" TargetMode="External"/><Relationship Id="rId15" Type="http://schemas.openxmlformats.org/officeDocument/2006/relationships/hyperlink" Target="https://twitter.com/malwrhunterteam/status/1222253947332841472" TargetMode="External"/><Relationship Id="rId10" Type="http://schemas.openxmlformats.org/officeDocument/2006/relationships/hyperlink" Target="https://hotforsecurity.bitdefender.com/blog/cybersecurity-insurance-firm-chubb-investigates-its-own-ransomware-attack-22753.html" TargetMode="External"/><Relationship Id="rId4" Type="http://schemas.openxmlformats.org/officeDocument/2006/relationships/hyperlink" Target="https://www.2-spyware.com/remove-chacha-ransomware.html" TargetMode="External"/><Relationship Id="rId9" Type="http://schemas.openxmlformats.org/officeDocument/2006/relationships/hyperlink" Target="https://www.itworldcanada.com/article/manitoba-law-firms-hit-with-maze-ransomware/429604" TargetMode="External"/><Relationship Id="rId14" Type="http://schemas.openxmlformats.org/officeDocument/2006/relationships/hyperlink" Target="https://www.bleepingcomputer.com/news/security/maze-ransomware-demands-6-million-ransom-from-southwir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67E20-C669-4A5E-8C52-FD6A6F7DBF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MAZE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322980-A713-4E43-B595-4D5E2FC6D1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Caso BCR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45534B-B144-4E8B-B100-E0621381DA37}"/>
              </a:ext>
            </a:extLst>
          </p:cNvPr>
          <p:cNvSpPr txBox="1"/>
          <p:nvPr/>
        </p:nvSpPr>
        <p:spPr>
          <a:xfrm>
            <a:off x="771787" y="847288"/>
            <a:ext cx="3137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>
                <a:latin typeface="Azonix" pitchFamily="50" charset="0"/>
              </a:rPr>
              <a:t>REPORTE </a:t>
            </a:r>
            <a:r>
              <a:rPr lang="es-CR" dirty="0" err="1">
                <a:latin typeface="Azonix" pitchFamily="50" charset="0"/>
              </a:rPr>
              <a:t>CiberINTELIGENCIA</a:t>
            </a:r>
            <a:endParaRPr lang="es-CR" dirty="0">
              <a:latin typeface="Azonix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134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5CA8C-6360-4DD0-A935-F2CF91D3C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Servicio de descifrado activo y verificado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E499F-6FE3-41F0-83AC-FA19C94D9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08BE5A1-C843-41F2-88EC-EACB0F8C4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65263"/>
            <a:ext cx="12192000" cy="539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3310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5DE83-BB40-4697-BD36-EC46B3AEC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Organizaciones confirmadas víctimas del MAZE GROUP</a:t>
            </a:r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44C0EEA-8E8C-4FF8-A5EB-8EEA2E42017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044" y="2036203"/>
            <a:ext cx="2869288" cy="608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ammersmith Medicines Research - HMR - エイチ・エム・アール ...">
            <a:extLst>
              <a:ext uri="{FF2B5EF4-FFF2-40B4-BE49-F238E27FC236}">
                <a16:creationId xmlns:a16="http://schemas.microsoft.com/office/drawing/2014/main" id="{30955CDD-4978-45D8-A293-8EBBD9DB0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525" y="2898321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Allied Universal celebrates Security Officer Appreciation Week ...">
            <a:extLst>
              <a:ext uri="{FF2B5EF4-FFF2-40B4-BE49-F238E27FC236}">
                <a16:creationId xmlns:a16="http://schemas.microsoft.com/office/drawing/2014/main" id="{38A7BF9E-D322-46F5-8BD1-3F28304C6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121" y="2884325"/>
            <a:ext cx="280987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Home - The Law Society of Manitoba">
            <a:extLst>
              <a:ext uri="{FF2B5EF4-FFF2-40B4-BE49-F238E27FC236}">
                <a16:creationId xmlns:a16="http://schemas.microsoft.com/office/drawing/2014/main" id="{00BCB793-3519-48F0-A8B6-21A2A7BBD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073" y="1740159"/>
            <a:ext cx="3800475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Auto, Home, Business Insurance &amp; More | Mercury Insurance">
            <a:extLst>
              <a:ext uri="{FF2B5EF4-FFF2-40B4-BE49-F238E27FC236}">
                <a16:creationId xmlns:a16="http://schemas.microsoft.com/office/drawing/2014/main" id="{4C4EEB82-0D84-46E3-85F5-C4CACD400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8597" y="4513100"/>
            <a:ext cx="265747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576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3004D-BF8E-4487-87F0-ADD7D0C34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Atribución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55C7A-E5F7-491F-ADAA-1A0F63B68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El día 24 de abril el grupo hizo pública una parte de la información filtrada en la internet a través de su sitio web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469A7E-AFC6-4DB7-A004-A1F642CE2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61" y="2928276"/>
            <a:ext cx="5804546" cy="32486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F383A1-3013-4942-ABE1-DA8979461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6707" y="2928275"/>
            <a:ext cx="6138808" cy="324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936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DA748-1BE9-462D-8625-92D77D0B4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Atribución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3335C-D64E-4E5D-8D37-4D0B980A2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Publicaron alrededor de 200 números de tarjeta en su foro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D41BB8-F84D-4E99-9F05-E0AF8F822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38" y="2211419"/>
            <a:ext cx="5162550" cy="45148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28392C8-4CB8-4BBA-BAE8-ECD3ED180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8688" y="2211419"/>
            <a:ext cx="6615872" cy="435423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2B934B6-C916-4AB4-AE27-488015E24B37}"/>
              </a:ext>
            </a:extLst>
          </p:cNvPr>
          <p:cNvCxnSpPr/>
          <p:nvPr/>
        </p:nvCxnSpPr>
        <p:spPr>
          <a:xfrm flipH="1" flipV="1">
            <a:off x="2789853" y="5075853"/>
            <a:ext cx="5047861" cy="53184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0A4CF84-0C4D-41CC-B53F-6552F44B3B4A}"/>
              </a:ext>
            </a:extLst>
          </p:cNvPr>
          <p:cNvSpPr/>
          <p:nvPr/>
        </p:nvSpPr>
        <p:spPr>
          <a:xfrm>
            <a:off x="838200" y="6380039"/>
            <a:ext cx="3868024" cy="2556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211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B1AEF-1757-41EF-9B67-C8F98D2BC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Mensaje de MAZE GROUP al BCR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77901-3064-4ABD-B0CC-58FC855DF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A10E1B-97DA-41DF-84BD-40EDFE64A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321226"/>
            <a:ext cx="9601200" cy="536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186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AC834-95D6-4186-B53D-BA52BE1D4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Conclusiones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ADB79-EB4E-4362-AFE3-26B9C7E94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CR" dirty="0"/>
              <a:t>El </a:t>
            </a:r>
            <a:r>
              <a:rPr lang="es-CR" dirty="0" err="1"/>
              <a:t>ransomware</a:t>
            </a:r>
            <a:r>
              <a:rPr lang="es-CR" dirty="0"/>
              <a:t> MAZE es una pieza de software de alta complejidad y eficiencia, especializada en ataques sigilosos y exfiltración de información. </a:t>
            </a:r>
          </a:p>
          <a:p>
            <a:r>
              <a:rPr lang="es-CR" dirty="0"/>
              <a:t>El </a:t>
            </a:r>
            <a:r>
              <a:rPr lang="es-ES" dirty="0"/>
              <a:t>ataque de </a:t>
            </a:r>
            <a:r>
              <a:rPr lang="es-ES" dirty="0" err="1"/>
              <a:t>ransomware</a:t>
            </a:r>
            <a:r>
              <a:rPr lang="es-ES" dirty="0"/>
              <a:t> no solo afecta al Banco de Costa Rica. También afecta potencialmente a muchos de los clientes del Banco de Costa Rica, muchos de los cuales son nombres conocidos. Y si experimentan dificultades porque su proveedor financiero se ha visto afectado por el </a:t>
            </a:r>
            <a:r>
              <a:rPr lang="es-ES" dirty="0" err="1"/>
              <a:t>ransomware</a:t>
            </a:r>
            <a:r>
              <a:rPr lang="es-ES" dirty="0"/>
              <a:t>, usted y su empresa también pueden verse afectados en el corto o mediano plazo.</a:t>
            </a:r>
          </a:p>
          <a:p>
            <a:r>
              <a:rPr lang="es-ES" dirty="0"/>
              <a:t>Lo alentamos a informar a las agencias policiales del incidente y trabajar con ellos y grupos expertos para ayudarlos a mitigar la afectación de este y potenciales ataques subsecuentes.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55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C8743-D65D-4E83-BC1A-844DA4B91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Otras referencias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C51F2-7CC5-4500-A885-03F3F3C95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>
                <a:hlinkClick r:id="rId2"/>
              </a:rPr>
              <a:t>https://www.tripwire.com/state-of-security/featured/maze-ransomware-what-you-need-to-know/</a:t>
            </a:r>
            <a:endParaRPr lang="en-US" dirty="0"/>
          </a:p>
          <a:p>
            <a:r>
              <a:rPr lang="en-US" dirty="0">
                <a:hlinkClick r:id="rId3"/>
              </a:rPr>
              <a:t>https://www.reuters.com/article/us-cognizant-tech-cyber/cognizant-hit-by-maze-ransomware-attack-idUSKBN2200YA</a:t>
            </a:r>
            <a:endParaRPr lang="en-US" dirty="0"/>
          </a:p>
          <a:p>
            <a:r>
              <a:rPr lang="en-US" dirty="0">
                <a:hlinkClick r:id="rId2"/>
              </a:rPr>
              <a:t>https://www.tripwire.com/state-of-security/featured/maze-ransomware-what-you-need-to-know/</a:t>
            </a:r>
            <a:endParaRPr lang="en-US" dirty="0"/>
          </a:p>
          <a:p>
            <a:r>
              <a:rPr lang="en-US" dirty="0">
                <a:hlinkClick r:id="rId4"/>
              </a:rPr>
              <a:t>https://www.2-spyware.com/remove-chacha-ransomware.html</a:t>
            </a:r>
            <a:endParaRPr lang="en-US" dirty="0"/>
          </a:p>
          <a:p>
            <a:r>
              <a:rPr lang="en-US" dirty="0">
                <a:hlinkClick r:id="rId5"/>
              </a:rPr>
              <a:t>https://krebsonsecurity.com/tag/maze-ransomware/</a:t>
            </a:r>
            <a:endParaRPr lang="en-US" dirty="0"/>
          </a:p>
          <a:p>
            <a:r>
              <a:rPr lang="en-US" dirty="0">
                <a:hlinkClick r:id="rId6"/>
              </a:rPr>
              <a:t>https://www.bleepingcomputer.com/news/security/hackers-say-they-stole-millions-of-credit-cards-from-banco-bcr/</a:t>
            </a:r>
            <a:endParaRPr lang="en-US" dirty="0"/>
          </a:p>
          <a:p>
            <a:r>
              <a:rPr lang="en-US" dirty="0">
                <a:hlinkClick r:id="rId7"/>
              </a:rPr>
              <a:t>https://www.mcafee.com/blogs/other-blogs/mcafee-labs/ransomware-maze/</a:t>
            </a:r>
            <a:endParaRPr lang="en-US" dirty="0"/>
          </a:p>
          <a:p>
            <a:r>
              <a:rPr lang="en-US" dirty="0">
                <a:hlinkClick r:id="rId2"/>
              </a:rPr>
              <a:t>https://www.tripwire.com/state-of-security/featured/maze-ransomware-what-you-need-to-know/</a:t>
            </a:r>
            <a:endParaRPr lang="en-US" dirty="0"/>
          </a:p>
          <a:p>
            <a:r>
              <a:rPr lang="en-US" dirty="0">
                <a:hlinkClick r:id="rId8"/>
              </a:rPr>
              <a:t>https://hotforsecurity.bitdefender.com/blog/it-services-giant-cognizant-hit-by-maze-ransomware-attack-23016.html</a:t>
            </a:r>
            <a:endParaRPr lang="en-US" dirty="0"/>
          </a:p>
          <a:p>
            <a:r>
              <a:rPr lang="en-US" dirty="0">
                <a:hlinkClick r:id="rId9"/>
              </a:rPr>
              <a:t>https://www.itworldcanada.com/article/manitoba-law-firms-hit-with-maze-ransomware/429604</a:t>
            </a:r>
            <a:endParaRPr lang="en-US" dirty="0"/>
          </a:p>
          <a:p>
            <a:r>
              <a:rPr lang="en-US" dirty="0">
                <a:hlinkClick r:id="rId10"/>
              </a:rPr>
              <a:t>https://hotforsecurity.bitdefender.com/blog/cybersecurity-insurance-firm-chubb-investigates-its-own-ransomware-attack-22753.html</a:t>
            </a:r>
            <a:endParaRPr lang="en-US" dirty="0"/>
          </a:p>
          <a:p>
            <a:r>
              <a:rPr lang="en-US" dirty="0">
                <a:hlinkClick r:id="rId11"/>
              </a:rPr>
              <a:t>https://www.computerweekly.com/news/252480425/Cyber-gangsters-hit-UK-medical-research-lorganisation-poised-for-work-on-Coronavirus</a:t>
            </a:r>
            <a:endParaRPr lang="en-US" dirty="0"/>
          </a:p>
          <a:p>
            <a:r>
              <a:rPr lang="en-US" dirty="0">
                <a:hlinkClick r:id="rId12"/>
              </a:rPr>
              <a:t>https://www.bleepingcomputer.com/news/security/allied-universal-breached-by-maze-ransomware-stolen-data-leaked/</a:t>
            </a:r>
            <a:endParaRPr lang="en-US" dirty="0"/>
          </a:p>
          <a:p>
            <a:r>
              <a:rPr lang="en-US" dirty="0">
                <a:hlinkClick r:id="rId13"/>
              </a:rPr>
              <a:t>https://twitter.com/jeromesegura/status/1133767240686288896</a:t>
            </a:r>
            <a:endParaRPr lang="en-US" dirty="0"/>
          </a:p>
          <a:p>
            <a:r>
              <a:rPr lang="en-US" dirty="0">
                <a:hlinkClick r:id="rId14"/>
              </a:rPr>
              <a:t>https://www.bleepingcomputer.com/news/security/maze-ransomware-demands-6-million-ransom-from-southwire/</a:t>
            </a:r>
            <a:endParaRPr lang="en-US" dirty="0"/>
          </a:p>
          <a:p>
            <a:r>
              <a:rPr lang="en-US" dirty="0">
                <a:hlinkClick r:id="rId15"/>
              </a:rPr>
              <a:t>https://twitter.com/malwrhunterteam/status/1222253947332841472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929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A766CEC-12E9-4487-9739-74B11A707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</a:t>
            </a:r>
            <a:r>
              <a:rPr lang="es-CR" dirty="0" err="1"/>
              <a:t>ólogo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B629542-1975-4703-AFEE-61BC36502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Maze</a:t>
            </a:r>
            <a:r>
              <a:rPr lang="es-ES" dirty="0"/>
              <a:t> es una variedad particularmente sofisticada y nueva de </a:t>
            </a:r>
            <a:r>
              <a:rPr lang="es-ES" dirty="0" err="1"/>
              <a:t>ransomware</a:t>
            </a:r>
            <a:r>
              <a:rPr lang="es-ES" dirty="0"/>
              <a:t> de Windows descubierta en Mayo del 2019 por el </a:t>
            </a:r>
            <a:r>
              <a:rPr lang="es-ES" dirty="0" err="1"/>
              <a:t>investigafor</a:t>
            </a:r>
            <a:r>
              <a:rPr lang="es-ES" dirty="0"/>
              <a:t> Jerome Segura, anteriormente conocida como </a:t>
            </a:r>
            <a:r>
              <a:rPr lang="es-ES" dirty="0" err="1"/>
              <a:t>ChaChay</a:t>
            </a:r>
            <a:r>
              <a:rPr lang="es-ES" dirty="0"/>
              <a:t> de origen ruso que apareció por primera vez en 2013 que ha afectado empresas y organizaciones de todo el mundo y exigió que se realice un pago de criptomonedas a cambio de la recuperación segura de datos cifrados.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936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A9DAA-96E6-4FD5-92B3-B1B5C81F8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¿Quién es </a:t>
            </a:r>
            <a:r>
              <a:rPr lang="es-CR" dirty="0" err="1"/>
              <a:t>Bleeping</a:t>
            </a:r>
            <a:r>
              <a:rPr lang="es-CR" dirty="0"/>
              <a:t> </a:t>
            </a:r>
            <a:r>
              <a:rPr lang="es-CR" dirty="0" err="1"/>
              <a:t>Computer</a:t>
            </a:r>
            <a:r>
              <a:rPr lang="es-CR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CE3B2-150B-4DEE-9A7C-6D2BFEF02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s-ES" dirty="0" err="1"/>
              <a:t>Bleeping</a:t>
            </a:r>
            <a:r>
              <a:rPr lang="es-ES" dirty="0"/>
              <a:t> </a:t>
            </a:r>
            <a:r>
              <a:rPr lang="es-ES" dirty="0" err="1"/>
              <a:t>Computer</a:t>
            </a:r>
            <a:r>
              <a:rPr lang="es-ES" dirty="0"/>
              <a:t> es un sitio de ayuda informática fundado por Lawrence Abrams en 2004. Es un sitio de recursos para responder preguntas técnicas, informáticas y de seguridad. Todos los servicios al público son gratuitos, incluida la limpieza de malware y </a:t>
            </a:r>
            <a:r>
              <a:rPr lang="es-ES" dirty="0" err="1"/>
              <a:t>rootkit</a:t>
            </a:r>
            <a:r>
              <a:rPr lang="es-ES" dirty="0"/>
              <a:t> de computadoras infectadas y las instrucciones de eliminación de programas </a:t>
            </a:r>
            <a:r>
              <a:rPr lang="es-ES" dirty="0" err="1"/>
              <a:t>antiespía</a:t>
            </a:r>
            <a:r>
              <a:rPr lang="es-ES" dirty="0"/>
              <a:t> no autorizados. La revista PC </a:t>
            </a:r>
            <a:r>
              <a:rPr lang="es-ES" dirty="0" err="1"/>
              <a:t>World</a:t>
            </a:r>
            <a:r>
              <a:rPr lang="es-ES" dirty="0"/>
              <a:t> escribió sobre "sitios como </a:t>
            </a:r>
            <a:r>
              <a:rPr lang="es-ES" dirty="0" err="1"/>
              <a:t>Bleeping</a:t>
            </a:r>
            <a:r>
              <a:rPr lang="es-ES" dirty="0"/>
              <a:t> </a:t>
            </a:r>
            <a:r>
              <a:rPr lang="es-ES" dirty="0" err="1"/>
              <a:t>Computer</a:t>
            </a:r>
            <a:r>
              <a:rPr lang="es-ES" dirty="0"/>
              <a:t>, donde voluntarios experimentados ofrecen consejos personalizados", y vinculados a una página de </a:t>
            </a:r>
            <a:r>
              <a:rPr lang="es-ES" dirty="0" err="1"/>
              <a:t>TechHive</a:t>
            </a:r>
            <a:r>
              <a:rPr lang="es-ES" dirty="0"/>
              <a:t> que lo calificó como un buen lugar para encontrar información imparcial. </a:t>
            </a:r>
          </a:p>
          <a:p>
            <a:pPr algn="just"/>
            <a:r>
              <a:rPr lang="es-ES" dirty="0"/>
              <a:t>El análisis realizado por los editores de </a:t>
            </a:r>
            <a:r>
              <a:rPr lang="es-ES" dirty="0" err="1"/>
              <a:t>Bleeping</a:t>
            </a:r>
            <a:r>
              <a:rPr lang="es-ES" dirty="0"/>
              <a:t> </a:t>
            </a:r>
            <a:r>
              <a:rPr lang="es-ES" dirty="0" err="1"/>
              <a:t>Computer</a:t>
            </a:r>
            <a:r>
              <a:rPr lang="es-ES" dirty="0"/>
              <a:t> sobre las familias de </a:t>
            </a:r>
            <a:r>
              <a:rPr lang="es-ES" dirty="0" err="1"/>
              <a:t>ransomware</a:t>
            </a:r>
            <a:r>
              <a:rPr lang="es-ES" dirty="0"/>
              <a:t> recientemente detectadas se ha cubierto en los principales medios que van desde NBC News hasta la BBC.</a:t>
            </a:r>
          </a:p>
          <a:p>
            <a:pPr algn="just"/>
            <a:r>
              <a:rPr lang="es-ES" dirty="0"/>
              <a:t>Ranking Top 20 sitios más confiables para obtener información respecto a </a:t>
            </a:r>
            <a:r>
              <a:rPr lang="es-ES" dirty="0" err="1"/>
              <a:t>investigaciónes</a:t>
            </a:r>
            <a:r>
              <a:rPr lang="es-ES" dirty="0"/>
              <a:t> informáticas actualmente en la posición 13.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414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6EFD-72CD-419D-A3F5-C56D21189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Portada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349B0-A409-499A-B3D7-8EE8B1B8A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F1B617-4F55-46FF-AADC-BC88F42FA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698" y="0"/>
            <a:ext cx="71403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567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70C3F-A4B9-4453-BF15-43F23A851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Zonas de ataque de MAZE GROUP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5C210E2-26CE-45A7-81B4-AAFF1DB51E8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324" y="1825625"/>
            <a:ext cx="3844977" cy="2149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45FDF2-745D-43C9-B2B7-BEAAEAF1604E}"/>
              </a:ext>
            </a:extLst>
          </p:cNvPr>
          <p:cNvSpPr txBox="1"/>
          <p:nvPr/>
        </p:nvSpPr>
        <p:spPr>
          <a:xfrm>
            <a:off x="838200" y="1690688"/>
            <a:ext cx="478815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El 29 de octubre 2019 se detectó una campaña de distribución del malware </a:t>
            </a:r>
            <a:r>
              <a:rPr lang="es-ES" dirty="0" err="1"/>
              <a:t>Maze</a:t>
            </a:r>
            <a:r>
              <a:rPr lang="es-ES" dirty="0"/>
              <a:t> a usuarios italianos. Históricamente, el malware ha utilizado diferentes técnicas para obtener acceso, principalmente mediante kits de </a:t>
            </a:r>
            <a:r>
              <a:rPr lang="es-ES" dirty="0" err="1"/>
              <a:t>exploits</a:t>
            </a:r>
            <a:r>
              <a:rPr lang="es-ES" dirty="0"/>
              <a:t>, conexiones de escritorio remoto con contraseñas débiles o mediante suplantación de correo electrónico o, como en el caso italiano, a través de diferentes agencias o empresas, es decir, la </a:t>
            </a:r>
            <a:r>
              <a:rPr lang="es-ES" dirty="0" err="1"/>
              <a:t>Italian</a:t>
            </a:r>
            <a:r>
              <a:rPr lang="es-ES" dirty="0"/>
              <a:t> </a:t>
            </a:r>
            <a:r>
              <a:rPr lang="es-ES" dirty="0" err="1"/>
              <a:t>Revenue</a:t>
            </a:r>
            <a:r>
              <a:rPr lang="es-ES" dirty="0"/>
              <a:t> Agency. Estos correos electrónicos venían con un archivo adjunto de Word que usaba macros para ejecutar el malware en el sistema.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169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EF2FB-3F7A-441D-B9BB-84F68AC0C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Overview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768F15D-7D71-4EF4-A059-C6F094C08F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168" y="1690688"/>
            <a:ext cx="494347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08AFEDC-5924-4F16-9377-7E7EB76AA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168" y="4295774"/>
            <a:ext cx="702945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26316D-B906-45C3-B1E6-B57F7ECB180A}"/>
              </a:ext>
            </a:extLst>
          </p:cNvPr>
          <p:cNvSpPr txBox="1"/>
          <p:nvPr/>
        </p:nvSpPr>
        <p:spPr>
          <a:xfrm>
            <a:off x="438539" y="1530220"/>
            <a:ext cx="45813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CR" dirty="0"/>
              <a:t>Utiliza </a:t>
            </a:r>
            <a:r>
              <a:rPr lang="es-CR" dirty="0" err="1"/>
              <a:t>exploit</a:t>
            </a:r>
            <a:r>
              <a:rPr lang="es-CR" dirty="0"/>
              <a:t> kits </a:t>
            </a:r>
            <a:r>
              <a:rPr lang="en-US" dirty="0" err="1"/>
              <a:t>conocidos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Fallout and </a:t>
            </a:r>
            <a:r>
              <a:rPr lang="en-US" dirty="0" err="1"/>
              <a:t>Spelevo</a:t>
            </a:r>
            <a:r>
              <a:rPr lang="en-US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programado</a:t>
            </a:r>
            <a:r>
              <a:rPr lang="en-US" dirty="0"/>
              <a:t> para </a:t>
            </a:r>
            <a:r>
              <a:rPr lang="en-US" dirty="0" err="1"/>
              <a:t>esquivar</a:t>
            </a:r>
            <a:r>
              <a:rPr lang="en-US" dirty="0"/>
              <a:t> </a:t>
            </a:r>
            <a:r>
              <a:rPr lang="en-US" dirty="0" err="1"/>
              <a:t>detección</a:t>
            </a:r>
            <a:r>
              <a:rPr lang="en-US" dirty="0"/>
              <a:t> y </a:t>
            </a:r>
            <a:r>
              <a:rPr lang="en-US" dirty="0" err="1"/>
              <a:t>eveitar</a:t>
            </a:r>
            <a:r>
              <a:rPr lang="en-US" dirty="0"/>
              <a:t> la </a:t>
            </a:r>
            <a:r>
              <a:rPr lang="en-US" dirty="0" err="1"/>
              <a:t>ingeniería</a:t>
            </a:r>
            <a:r>
              <a:rPr lang="en-US" dirty="0"/>
              <a:t> </a:t>
            </a:r>
            <a:r>
              <a:rPr lang="en-US" dirty="0" err="1"/>
              <a:t>inversa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Es una </a:t>
            </a:r>
            <a:r>
              <a:rPr lang="en-US" dirty="0" err="1"/>
              <a:t>pieza</a:t>
            </a:r>
            <a:r>
              <a:rPr lang="en-US" dirty="0"/>
              <a:t> </a:t>
            </a:r>
            <a:r>
              <a:rPr lang="en-US" dirty="0" err="1"/>
              <a:t>compleja</a:t>
            </a:r>
            <a:r>
              <a:rPr lang="en-US" dirty="0"/>
              <a:t> de malware </a:t>
            </a:r>
          </a:p>
          <a:p>
            <a:pPr marL="285750" indent="-285750">
              <a:buFontTx/>
              <a:buChar char="-"/>
            </a:pPr>
            <a:r>
              <a:rPr lang="en-US" dirty="0"/>
              <a:t>No es detectable por un </a:t>
            </a:r>
            <a:r>
              <a:rPr lang="en-US" dirty="0" err="1"/>
              <a:t>anitivirus</a:t>
            </a:r>
            <a:r>
              <a:rPr lang="en-US" dirty="0"/>
              <a:t> </a:t>
            </a:r>
            <a:r>
              <a:rPr lang="en-US" dirty="0" err="1"/>
              <a:t>pues</a:t>
            </a:r>
            <a:r>
              <a:rPr lang="en-US" dirty="0"/>
              <a:t> es un malware </a:t>
            </a:r>
            <a:r>
              <a:rPr lang="en-US" dirty="0" err="1"/>
              <a:t>evolutivo</a:t>
            </a:r>
            <a:r>
              <a:rPr lang="en-US" dirty="0"/>
              <a:t> </a:t>
            </a:r>
          </a:p>
          <a:p>
            <a:pPr marL="285750" indent="-285750">
              <a:buFontTx/>
              <a:buChar char="-"/>
            </a:pPr>
            <a:r>
              <a:rPr lang="en-US" dirty="0"/>
              <a:t>No </a:t>
            </a:r>
            <a:r>
              <a:rPr lang="en-US" dirty="0" err="1"/>
              <a:t>ataca</a:t>
            </a:r>
            <a:r>
              <a:rPr lang="en-US" dirty="0"/>
              <a:t> </a:t>
            </a:r>
            <a:r>
              <a:rPr lang="en-US" dirty="0" err="1"/>
              <a:t>organizaciones</a:t>
            </a:r>
            <a:r>
              <a:rPr lang="en-US" dirty="0"/>
              <a:t> </a:t>
            </a:r>
            <a:r>
              <a:rPr lang="en-US" dirty="0" err="1"/>
              <a:t>rusas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429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B38BC-292D-4E3E-B03C-B167676FA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Nota de rescate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B9C2E-6A8A-4318-9750-8A1FD9F4C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C5071CC-98E6-4522-9103-DA6FBE138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793" y="1499054"/>
            <a:ext cx="7766414" cy="4805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5230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D2B28-7C38-47A5-AA84-7828CE221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Vista de Windows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FFA4D-0470-4BBA-8769-749E127CF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293A27E-9F24-4C35-92CA-9F5A3ED6E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95425"/>
            <a:ext cx="12192000" cy="5011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889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4B3EC-3BAB-4461-9097-69AB43E71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Portal de colecta de recompensa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A003A-569F-4507-939B-75724A239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2099FEC-71A3-4CA5-917E-B6BD24FA4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5600"/>
            <a:ext cx="12192000" cy="4751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7988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28EF880E03324DA1A0B43396CB262A" ma:contentTypeVersion="2" ma:contentTypeDescription="Create a new document." ma:contentTypeScope="" ma:versionID="497e950d932ea198eb89f042febf169e">
  <xsd:schema xmlns:xsd="http://www.w3.org/2001/XMLSchema" xmlns:xs="http://www.w3.org/2001/XMLSchema" xmlns:p="http://schemas.microsoft.com/office/2006/metadata/properties" xmlns:ns2="78d273b0-cbe9-42f7-b223-4917f7a5a03b" targetNamespace="http://schemas.microsoft.com/office/2006/metadata/properties" ma:root="true" ma:fieldsID="12836212de2f944b8a3d43776e3e4419" ns2:_="">
    <xsd:import namespace="78d273b0-cbe9-42f7-b223-4917f7a5a03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d273b0-cbe9-42f7-b223-4917f7a5a0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7E55E19-CDA7-4165-9F1C-8FB3EAE1DD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d273b0-cbe9-42f7-b223-4917f7a5a03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64F33AD-9F53-4C42-8235-E3E723C95B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F858730-9D26-4D96-A8C8-7B6F9128D08B}">
  <ds:schemaRefs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purl.org/dc/terms/"/>
    <ds:schemaRef ds:uri="78d273b0-cbe9-42f7-b223-4917f7a5a03b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CodenameCydron</Template>
  <TotalTime>67</TotalTime>
  <Words>764</Words>
  <Application>Microsoft Office PowerPoint</Application>
  <PresentationFormat>Widescreen</PresentationFormat>
  <Paragraphs>49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Azonix</vt:lpstr>
      <vt:lpstr>Calibri</vt:lpstr>
      <vt:lpstr>Calibri Light</vt:lpstr>
      <vt:lpstr>Tema de Office</vt:lpstr>
      <vt:lpstr>Diseño personalizado</vt:lpstr>
      <vt:lpstr>1_Diseño personalizado</vt:lpstr>
      <vt:lpstr>MAZE</vt:lpstr>
      <vt:lpstr>Prólogo</vt:lpstr>
      <vt:lpstr>¿Quién es Bleeping Computer?</vt:lpstr>
      <vt:lpstr>Portada</vt:lpstr>
      <vt:lpstr>Zonas de ataque de MAZE GROUP</vt:lpstr>
      <vt:lpstr>Overview</vt:lpstr>
      <vt:lpstr>Nota de rescate </vt:lpstr>
      <vt:lpstr>Vista de Windows</vt:lpstr>
      <vt:lpstr>Portal de colecta de recompensa</vt:lpstr>
      <vt:lpstr>Servicio de descifrado activo y verificado</vt:lpstr>
      <vt:lpstr>Organizaciones confirmadas víctimas del MAZE GROUP</vt:lpstr>
      <vt:lpstr>Atribución </vt:lpstr>
      <vt:lpstr>Atribución </vt:lpstr>
      <vt:lpstr>Mensaje de MAZE GROUP al BCR</vt:lpstr>
      <vt:lpstr>Conclusiones</vt:lpstr>
      <vt:lpstr>Otras 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MAZE</dc:title>
  <dc:creator>Esteban Jimenez</dc:creator>
  <cp:lastModifiedBy>Esteban Jimenez</cp:lastModifiedBy>
  <cp:revision>6</cp:revision>
  <dcterms:created xsi:type="dcterms:W3CDTF">2020-05-02T18:10:24Z</dcterms:created>
  <dcterms:modified xsi:type="dcterms:W3CDTF">2020-05-02T19:18:21Z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0x010100DD28EF880E03324DA1A0B43396CB262A</vt:lpwstr>
  </property>
</Properties>
</file>