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err="1" smtClean="0"/>
              <a:t>Arrays</a:t>
            </a:r>
            <a:r>
              <a:rPr lang="es-AR" dirty="0" smtClean="0"/>
              <a:t> y </a:t>
            </a:r>
            <a:r>
              <a:rPr lang="es-AR" dirty="0" err="1" smtClean="0"/>
              <a:t>Strings</a:t>
            </a:r>
            <a:endParaRPr lang="es-AR" dirty="0"/>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a:t>
            </a:r>
            <a:r>
              <a:rPr lang="es-AR" dirty="0" smtClean="0"/>
              <a:t>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a:solidFill>
                  <a:prstClr val="white"/>
                </a:solidFill>
                <a:latin typeface="Trebuchet MS" panose="020B0603020202020204"/>
              </a:rPr>
              <a:t>6</a:t>
            </a:r>
            <a:r>
              <a:rPr lang="es-AR" dirty="0" smtClean="0">
                <a:solidFill>
                  <a:prstClr val="white"/>
                </a:solidFill>
                <a:latin typeface="Trebuchet MS" panose="020B0603020202020204"/>
              </a:rPr>
              <a:t>.2</a:t>
            </a:r>
            <a:endParaRPr lang="es-AR" dirty="0">
              <a:solidFill>
                <a:prstClr val="white"/>
              </a:solidFill>
              <a:latin typeface="Trebuchet MS" panose="020B0603020202020204"/>
            </a:endParaRPr>
          </a:p>
        </p:txBody>
      </p:sp>
    </p:spTree>
    <p:extLst>
      <p:ext uri="{BB962C8B-B14F-4D97-AF65-F5344CB8AC3E}">
        <p14:creationId xmlns:p14="http://schemas.microsoft.com/office/powerpoint/2010/main" val="3489221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Strings</a:t>
            </a:r>
            <a:r>
              <a:rPr lang="es-AR" dirty="0"/>
              <a:t>: Métodos</a:t>
            </a:r>
          </a:p>
        </p:txBody>
      </p:sp>
      <p:sp>
        <p:nvSpPr>
          <p:cNvPr id="3" name="Marcador de contenido 2"/>
          <p:cNvSpPr>
            <a:spLocks noGrp="1"/>
          </p:cNvSpPr>
          <p:nvPr>
            <p:ph idx="1"/>
          </p:nvPr>
        </p:nvSpPr>
        <p:spPr>
          <a:xfrm>
            <a:off x="680321" y="2336873"/>
            <a:ext cx="9613861" cy="4282868"/>
          </a:xfrm>
        </p:spPr>
        <p:txBody>
          <a:bodyPr>
            <a:normAutofit/>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Insert</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Inserta </a:t>
            </a:r>
            <a:r>
              <a:rPr lang="es-ES" dirty="0">
                <a:effectLst>
                  <a:outerShdw blurRad="38100" dist="38100" dir="2700000" algn="tl">
                    <a:srgbClr val="000000">
                      <a:alpha val="43137"/>
                    </a:srgbClr>
                  </a:outerShdw>
                </a:effectLst>
                <a:latin typeface="Franklin Gothic Medium" panose="020B0603020102020204" pitchFamily="34" charset="0"/>
              </a:rPr>
              <a:t>una cadena a partir de una posición determinada</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Remove</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Borra </a:t>
            </a:r>
            <a:r>
              <a:rPr lang="es-ES" dirty="0">
                <a:effectLst>
                  <a:outerShdw blurRad="38100" dist="38100" dir="2700000" algn="tl">
                    <a:srgbClr val="000000">
                      <a:alpha val="43137"/>
                    </a:srgbClr>
                  </a:outerShdw>
                </a:effectLst>
                <a:latin typeface="Franklin Gothic Medium" panose="020B0603020102020204" pitchFamily="34" charset="0"/>
              </a:rPr>
              <a:t>todos los caracteres a partir del índice especificado</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Replace</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Reemplaza </a:t>
            </a:r>
            <a:r>
              <a:rPr lang="es-ES" dirty="0">
                <a:effectLst>
                  <a:outerShdw blurRad="38100" dist="38100" dir="2700000" algn="tl">
                    <a:srgbClr val="000000">
                      <a:alpha val="43137"/>
                    </a:srgbClr>
                  </a:outerShdw>
                </a:effectLst>
                <a:latin typeface="Franklin Gothic Medium" panose="020B0603020102020204" pitchFamily="34" charset="0"/>
              </a:rPr>
              <a:t>todas las ocurrencias de una cadena especificada en la instancia por otra cadena. </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Substring</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Retorna </a:t>
            </a:r>
            <a:r>
              <a:rPr lang="es-ES" dirty="0">
                <a:effectLst>
                  <a:outerShdw blurRad="38100" dist="38100" dir="2700000" algn="tl">
                    <a:srgbClr val="000000">
                      <a:alpha val="43137"/>
                    </a:srgbClr>
                  </a:outerShdw>
                </a:effectLst>
                <a:latin typeface="Franklin Gothic Medium" panose="020B0603020102020204" pitchFamily="34" charset="0"/>
              </a:rPr>
              <a:t>una sub-cadena, a partir de un índice especificado y con una determinada longitud.</a:t>
            </a:r>
          </a:p>
          <a:p>
            <a:endParaRPr lang="es-AR" dirty="0"/>
          </a:p>
        </p:txBody>
      </p:sp>
    </p:spTree>
    <p:extLst>
      <p:ext uri="{BB962C8B-B14F-4D97-AF65-F5344CB8AC3E}">
        <p14:creationId xmlns:p14="http://schemas.microsoft.com/office/powerpoint/2010/main" val="262338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a:t>
            </a:r>
            <a:r>
              <a:rPr lang="es-AR" dirty="0" smtClean="0"/>
              <a:t>: Métodos</a:t>
            </a:r>
            <a:endParaRPr lang="es-AR" dirty="0"/>
          </a:p>
        </p:txBody>
      </p:sp>
      <p:sp>
        <p:nvSpPr>
          <p:cNvPr id="3" name="Marcador de contenido 2"/>
          <p:cNvSpPr>
            <a:spLocks noGrp="1"/>
          </p:cNvSpPr>
          <p:nvPr>
            <p:ph idx="1"/>
          </p:nvPr>
        </p:nvSpPr>
        <p:spPr/>
        <p:txBody>
          <a:bodyPr>
            <a:normAutofit lnSpcReduction="10000"/>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ToLower</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ToUpper</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endParaRPr lang="es-ES" dirty="0" smtClean="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Devuelve </a:t>
            </a:r>
            <a:r>
              <a:rPr lang="es-ES" dirty="0">
                <a:effectLst>
                  <a:outerShdw blurRad="38100" dist="38100" dir="2700000" algn="tl">
                    <a:srgbClr val="000000">
                      <a:alpha val="43137"/>
                    </a:srgbClr>
                  </a:outerShdw>
                </a:effectLst>
                <a:latin typeface="Franklin Gothic Medium" panose="020B0603020102020204" pitchFamily="34" charset="0"/>
              </a:rPr>
              <a:t>una copia de la cadena convertida a minúscula/mayúscula. </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TrimEnd</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TrimStart</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Remueve </a:t>
            </a:r>
            <a:r>
              <a:rPr lang="es-ES" dirty="0">
                <a:effectLst>
                  <a:outerShdw blurRad="38100" dist="38100" dir="2700000" algn="tl">
                    <a:srgbClr val="000000">
                      <a:alpha val="43137"/>
                    </a:srgbClr>
                  </a:outerShdw>
                </a:effectLst>
                <a:latin typeface="Franklin Gothic Medium" panose="020B0603020102020204" pitchFamily="34" charset="0"/>
              </a:rPr>
              <a:t>todas las ocurrencias de un conjunto de caracteres especificado en un </a:t>
            </a:r>
            <a:r>
              <a:rPr lang="es-ES" dirty="0" err="1">
                <a:effectLst>
                  <a:outerShdw blurRad="38100" dist="38100" dir="2700000" algn="tl">
                    <a:srgbClr val="000000">
                      <a:alpha val="43137"/>
                    </a:srgbClr>
                  </a:outerShdw>
                </a:effectLst>
                <a:latin typeface="Franklin Gothic Medium" panose="020B0603020102020204" pitchFamily="34" charset="0"/>
              </a:rPr>
              <a:t>Array</a:t>
            </a:r>
            <a:r>
              <a:rPr lang="es-ES" dirty="0">
                <a:effectLst>
                  <a:outerShdw blurRad="38100" dist="38100" dir="2700000" algn="tl">
                    <a:srgbClr val="000000">
                      <a:alpha val="43137"/>
                    </a:srgbClr>
                  </a:outerShdw>
                </a:effectLst>
                <a:latin typeface="Franklin Gothic Medium" panose="020B0603020102020204" pitchFamily="34" charset="0"/>
              </a:rPr>
              <a:t>, desde el final/principio de la instancia.</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Trim</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Remueve </a:t>
            </a:r>
            <a:r>
              <a:rPr lang="es-ES" dirty="0">
                <a:effectLst>
                  <a:outerShdw blurRad="38100" dist="38100" dir="2700000" algn="tl">
                    <a:srgbClr val="000000">
                      <a:alpha val="43137"/>
                    </a:srgbClr>
                  </a:outerShdw>
                </a:effectLst>
                <a:latin typeface="Franklin Gothic Medium" panose="020B0603020102020204" pitchFamily="34" charset="0"/>
              </a:rPr>
              <a:t>todos los espacios en blanco del principio y del final de la instancia.</a:t>
            </a:r>
          </a:p>
          <a:p>
            <a:endParaRPr lang="es-AR" dirty="0"/>
          </a:p>
        </p:txBody>
      </p:sp>
    </p:spTree>
    <p:extLst>
      <p:ext uri="{BB962C8B-B14F-4D97-AF65-F5344CB8AC3E}">
        <p14:creationId xmlns:p14="http://schemas.microsoft.com/office/powerpoint/2010/main" val="126245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a:t>
            </a:r>
            <a:r>
              <a:rPr lang="es-AR" dirty="0" smtClean="0"/>
              <a:t>: Propiedades</a:t>
            </a:r>
            <a:endParaRPr lang="es-AR" dirty="0"/>
          </a:p>
        </p:txBody>
      </p:sp>
      <p:sp>
        <p:nvSpPr>
          <p:cNvPr id="3" name="Marcador de contenido 2"/>
          <p:cNvSpPr>
            <a:spLocks noGrp="1"/>
          </p:cNvSpPr>
          <p:nvPr>
            <p:ph idx="1"/>
          </p:nvPr>
        </p:nvSpPr>
        <p:spPr/>
        <p:txBody>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Chars</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Obtiene </a:t>
            </a:r>
            <a:r>
              <a:rPr lang="es-ES" dirty="0">
                <a:effectLst>
                  <a:outerShdw blurRad="38100" dist="38100" dir="2700000" algn="tl">
                    <a:srgbClr val="000000">
                      <a:alpha val="43137"/>
                    </a:srgbClr>
                  </a:outerShdw>
                </a:effectLst>
                <a:latin typeface="Franklin Gothic Medium" panose="020B0603020102020204" pitchFamily="34" charset="0"/>
              </a:rPr>
              <a:t>el carácter situado en una posición de carácter especificada en el objeto </a:t>
            </a:r>
            <a:r>
              <a:rPr lang="es-ES" dirty="0" err="1">
                <a:effectLst>
                  <a:outerShdw blurRad="38100" dist="38100" dir="2700000" algn="tl">
                    <a:srgbClr val="000000">
                      <a:alpha val="43137"/>
                    </a:srgbClr>
                  </a:outerShdw>
                </a:effectLst>
                <a:latin typeface="Franklin Gothic Medium" panose="020B0603020102020204" pitchFamily="34" charset="0"/>
              </a:rPr>
              <a:t>System.String</a:t>
            </a:r>
            <a:r>
              <a:rPr lang="es-ES" dirty="0">
                <a:effectLst>
                  <a:outerShdw blurRad="38100" dist="38100" dir="2700000" algn="tl">
                    <a:srgbClr val="000000">
                      <a:alpha val="43137"/>
                    </a:srgbClr>
                  </a:outerShdw>
                </a:effectLst>
                <a:latin typeface="Franklin Gothic Medium" panose="020B0603020102020204" pitchFamily="34" charset="0"/>
              </a:rPr>
              <a:t> actual.</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Length</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Retorna </a:t>
            </a:r>
            <a:r>
              <a:rPr lang="es-ES" dirty="0">
                <a:effectLst>
                  <a:outerShdw blurRad="38100" dist="38100" dir="2700000" algn="tl">
                    <a:srgbClr val="000000">
                      <a:alpha val="43137"/>
                    </a:srgbClr>
                  </a:outerShdw>
                </a:effectLst>
                <a:latin typeface="Franklin Gothic Medium" panose="020B0603020102020204" pitchFamily="34" charset="0"/>
              </a:rPr>
              <a:t>la cantidad de caracteres que posee la instancia.</a:t>
            </a:r>
          </a:p>
          <a:p>
            <a:endParaRPr lang="es-AR" dirty="0"/>
          </a:p>
        </p:txBody>
      </p:sp>
    </p:spTree>
    <p:extLst>
      <p:ext uri="{BB962C8B-B14F-4D97-AF65-F5344CB8AC3E}">
        <p14:creationId xmlns:p14="http://schemas.microsoft.com/office/powerpoint/2010/main" val="325178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StringBuilder</a:t>
            </a:r>
            <a:endParaRPr lang="es-AR" dirty="0"/>
          </a:p>
        </p:txBody>
      </p:sp>
      <p:sp>
        <p:nvSpPr>
          <p:cNvPr id="3" name="Marcador de contenido 2"/>
          <p:cNvSpPr>
            <a:spLocks noGrp="1"/>
          </p:cNvSpPr>
          <p:nvPr>
            <p:ph idx="1"/>
          </p:nvPr>
        </p:nvSpPr>
        <p:spPr>
          <a:xfrm>
            <a:off x="680321" y="2336873"/>
            <a:ext cx="9613861" cy="4141200"/>
          </a:xfrm>
        </p:spPr>
        <p:txBody>
          <a:bodyPr>
            <a:normAutofit lnSpcReduction="10000"/>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Representa una cadena de caracteres mutable.</a:t>
            </a:r>
          </a:p>
          <a:p>
            <a:pPr marL="0" indent="0">
              <a:buNone/>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Esta clase no puede heredarse.</a:t>
            </a:r>
          </a:p>
          <a:p>
            <a:pPr>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Provee métodos y propiedades para operar con </a:t>
            </a:r>
            <a:r>
              <a:rPr lang="es-AR" dirty="0" err="1">
                <a:effectLst>
                  <a:outerShdw blurRad="38100" dist="38100" dir="2700000" algn="tl">
                    <a:srgbClr val="000000">
                      <a:alpha val="43137"/>
                    </a:srgbClr>
                  </a:outerShdw>
                </a:effectLst>
                <a:latin typeface="Franklin Gothic Medium" panose="020B0603020102020204" pitchFamily="34" charset="0"/>
              </a:rPr>
              <a:t>Strings</a:t>
            </a:r>
            <a:r>
              <a:rPr lang="es-AR"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Mediante la propiedad </a:t>
            </a:r>
            <a:r>
              <a:rPr lang="es-ES" dirty="0" err="1">
                <a:effectLst>
                  <a:outerShdw blurRad="38100" dist="38100" dir="2700000" algn="tl">
                    <a:srgbClr val="000000">
                      <a:alpha val="43137"/>
                    </a:srgbClr>
                  </a:outerShdw>
                </a:effectLst>
                <a:latin typeface="Franklin Gothic Medium" panose="020B0603020102020204" pitchFamily="34" charset="0"/>
              </a:rPr>
              <a:t>Capacity</a:t>
            </a:r>
            <a:r>
              <a:rPr lang="es-ES" dirty="0">
                <a:effectLst>
                  <a:outerShdw blurRad="38100" dist="38100" dir="2700000" algn="tl">
                    <a:srgbClr val="000000">
                      <a:alpha val="43137"/>
                    </a:srgbClr>
                  </a:outerShdw>
                </a:effectLst>
                <a:latin typeface="Franklin Gothic Medium" panose="020B0603020102020204" pitchFamily="34" charset="0"/>
              </a:rPr>
              <a:t> podemos obtener o establecer el número máximo de caracteres que puede contener la memoria asignada para una instancia en particular. Una vez superada esa capacidad, el especio utilizado en memoria se asignará dinámicamente (proceso más costoso).</a:t>
            </a:r>
          </a:p>
          <a:p>
            <a:endParaRPr lang="es-AR" dirty="0"/>
          </a:p>
        </p:txBody>
      </p:sp>
    </p:spTree>
    <p:extLst>
      <p:ext uri="{BB962C8B-B14F-4D97-AF65-F5344CB8AC3E}">
        <p14:creationId xmlns:p14="http://schemas.microsoft.com/office/powerpoint/2010/main" val="109656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StringBuilder</a:t>
            </a:r>
            <a:endParaRPr lang="es-AR" dirty="0"/>
          </a:p>
        </p:txBody>
      </p:sp>
      <p:sp>
        <p:nvSpPr>
          <p:cNvPr id="4" name="Google Shape;408;p22"/>
          <p:cNvSpPr txBox="1">
            <a:spLocks/>
          </p:cNvSpPr>
          <p:nvPr/>
        </p:nvSpPr>
        <p:spPr>
          <a:xfrm>
            <a:off x="680321" y="2781831"/>
            <a:ext cx="10588693" cy="314245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es-AR" sz="2000" dirty="0" err="1">
                <a:solidFill>
                  <a:srgbClr val="000000"/>
                </a:solidFill>
                <a:latin typeface="Consolas" panose="020B0609020204030204" pitchFamily="49" charset="0"/>
              </a:rPr>
              <a:t>StringBuilder</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sb</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StringBuilder</a:t>
            </a:r>
            <a:r>
              <a:rPr lang="es-AR" sz="2000" dirty="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pPr marL="76200" indent="0">
              <a:buNone/>
            </a:pPr>
            <a:r>
              <a:rPr lang="es-AR" sz="2000" dirty="0" err="1" smtClean="0">
                <a:solidFill>
                  <a:srgbClr val="000000"/>
                </a:solidFill>
                <a:latin typeface="Consolas" panose="020B0609020204030204" pitchFamily="49" charset="0"/>
              </a:rPr>
              <a:t>sb.Append</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"Algo de texto."</a:t>
            </a:r>
            <a:r>
              <a:rPr lang="es-AR" sz="2000" dirty="0">
                <a:solidFill>
                  <a:srgbClr val="000000"/>
                </a:solidFill>
                <a:latin typeface="Consolas" panose="020B0609020204030204" pitchFamily="49" charset="0"/>
              </a:rPr>
              <a:t>);</a:t>
            </a:r>
          </a:p>
          <a:p>
            <a:pPr marL="76200" indent="0">
              <a:buNone/>
            </a:pPr>
            <a:r>
              <a:rPr lang="es-AR" sz="2000" dirty="0" err="1" smtClean="0">
                <a:solidFill>
                  <a:srgbClr val="000000"/>
                </a:solidFill>
                <a:latin typeface="Consolas" panose="020B0609020204030204" pitchFamily="49" charset="0"/>
              </a:rPr>
              <a:t>sb.AppendLine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"Algo de texto con salto de línea."</a:t>
            </a:r>
            <a:r>
              <a:rPr lang="es-AR" sz="2000" dirty="0">
                <a:solidFill>
                  <a:srgbClr val="000000"/>
                </a:solidFill>
                <a:latin typeface="Consolas" panose="020B0609020204030204" pitchFamily="49" charset="0"/>
              </a:rPr>
              <a:t>);</a:t>
            </a:r>
          </a:p>
          <a:p>
            <a:pPr marL="76200" indent="0">
              <a:buNone/>
            </a:pPr>
            <a:r>
              <a:rPr lang="es-AR" sz="2000" dirty="0" err="1" smtClean="0">
                <a:solidFill>
                  <a:srgbClr val="000000"/>
                </a:solidFill>
                <a:latin typeface="Consolas" panose="020B0609020204030204" pitchFamily="49" charset="0"/>
              </a:rPr>
              <a:t>sb.AppendFormat</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"{0} Resultado: {1} – {2}"</a:t>
            </a:r>
            <a:r>
              <a:rPr lang="es-AR" sz="2000" dirty="0">
                <a:solidFill>
                  <a:srgbClr val="000000"/>
                </a:solidFill>
                <a:latin typeface="Consolas" panose="020B0609020204030204" pitchFamily="49" charset="0"/>
              </a:rPr>
              <a:t>, </a:t>
            </a:r>
            <a:r>
              <a:rPr lang="es-AR" sz="2000" dirty="0">
                <a:solidFill>
                  <a:srgbClr val="A31515"/>
                </a:solidFill>
                <a:latin typeface="Consolas" panose="020B0609020204030204" pitchFamily="49" charset="0"/>
              </a:rPr>
              <a:t>"Gol"</a:t>
            </a:r>
            <a:r>
              <a:rPr lang="es-AR" sz="2000" dirty="0">
                <a:solidFill>
                  <a:srgbClr val="000000"/>
                </a:solidFill>
                <a:latin typeface="Consolas" panose="020B0609020204030204" pitchFamily="49" charset="0"/>
              </a:rPr>
              <a:t>, 1, 0);</a:t>
            </a:r>
          </a:p>
          <a:p>
            <a:pPr marL="76200" indent="0">
              <a:buNone/>
            </a:pPr>
            <a:endParaRPr lang="es-AR" sz="2000" dirty="0">
              <a:solidFill>
                <a:srgbClr val="000000"/>
              </a:solidFill>
              <a:latin typeface="Consolas" panose="020B0609020204030204" pitchFamily="49" charset="0"/>
            </a:endParaRPr>
          </a:p>
          <a:p>
            <a:pPr marL="76200" indent="0">
              <a:buNone/>
            </a:pPr>
            <a:r>
              <a:rPr lang="es-AR" sz="2000" dirty="0" err="1" smtClean="0">
                <a:solidFill>
                  <a:srgbClr val="000000"/>
                </a:solidFill>
                <a:latin typeface="Consolas" panose="020B0609020204030204" pitchFamily="49" charset="0"/>
              </a:rPr>
              <a:t>sb.ToString</a:t>
            </a:r>
            <a:r>
              <a:rPr lang="es-AR" sz="2000" dirty="0">
                <a:solidFill>
                  <a:srgbClr val="000000"/>
                </a:solidFill>
                <a:latin typeface="Consolas" panose="020B0609020204030204" pitchFamily="49" charset="0"/>
              </a:rPr>
              <a:t>();</a:t>
            </a:r>
            <a:endParaRPr lang="es-AR"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1301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endParaRPr lang="es-AR" dirty="0"/>
          </a:p>
        </p:txBody>
      </p:sp>
      <p:sp>
        <p:nvSpPr>
          <p:cNvPr id="3" name="Marcador de contenido 2"/>
          <p:cNvSpPr>
            <a:spLocks noGrp="1"/>
          </p:cNvSpPr>
          <p:nvPr>
            <p:ph idx="1"/>
          </p:nvPr>
        </p:nvSpPr>
        <p:spPr/>
        <p:txBody>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puede ser unidimensional, multidimensional o anidado (</a:t>
            </a:r>
            <a:r>
              <a:rPr lang="es-AR" dirty="0" err="1">
                <a:effectLst>
                  <a:outerShdw blurRad="38100" dist="38100" dir="2700000" algn="tl">
                    <a:srgbClr val="000000">
                      <a:alpha val="43137"/>
                    </a:srgbClr>
                  </a:outerShdw>
                </a:effectLst>
                <a:latin typeface="Franklin Gothic Medium" panose="020B0603020102020204" pitchFamily="34" charset="0"/>
              </a:rPr>
              <a:t>jagged</a:t>
            </a:r>
            <a:r>
              <a:rPr lang="es-AR"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El valor por defecto de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de elementos numéricos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value</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types</a:t>
            </a:r>
            <a:r>
              <a:rPr lang="es-AR" dirty="0">
                <a:effectLst>
                  <a:outerShdw blurRad="38100" dist="38100" dir="2700000" algn="tl">
                    <a:srgbClr val="000000">
                      <a:alpha val="43137"/>
                    </a:srgbClr>
                  </a:outerShdw>
                </a:effectLst>
                <a:latin typeface="Franklin Gothic Medium" panose="020B0603020102020204" pitchFamily="34" charset="0"/>
              </a:rPr>
              <a:t>) se establece en </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cero</a:t>
            </a:r>
            <a:r>
              <a:rPr lang="es-AR" dirty="0">
                <a:effectLst>
                  <a:outerShdw blurRad="38100" dist="38100" dir="2700000" algn="tl">
                    <a:srgbClr val="000000">
                      <a:alpha val="43137"/>
                    </a:srgbClr>
                  </a:outerShdw>
                </a:effectLst>
                <a:latin typeface="Franklin Gothic Medium" panose="020B0603020102020204" pitchFamily="34" charset="0"/>
              </a:rPr>
              <a:t>, mientras que los objetos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reference</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types</a:t>
            </a:r>
            <a:r>
              <a:rPr lang="es-AR" dirty="0">
                <a:effectLst>
                  <a:outerShdw blurRad="38100" dist="38100" dir="2700000" algn="tl">
                    <a:srgbClr val="000000">
                      <a:alpha val="43137"/>
                    </a:srgbClr>
                  </a:outerShdw>
                </a:effectLst>
                <a:latin typeface="Franklin Gothic Medium" panose="020B0603020102020204" pitchFamily="34" charset="0"/>
              </a:rPr>
              <a:t>) se establece en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null</a:t>
            </a:r>
            <a:r>
              <a:rPr lang="es-AR"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r>
              <a:rPr lang="es-AR" dirty="0">
                <a:effectLst>
                  <a:outerShdw blurRad="38100" dist="38100" dir="2700000" algn="tl">
                    <a:srgbClr val="000000">
                      <a:alpha val="43137"/>
                    </a:srgbClr>
                  </a:outerShdw>
                </a:effectLst>
                <a:latin typeface="Franklin Gothic Medium" panose="020B0603020102020204" pitchFamily="34" charset="0"/>
              </a:rPr>
              <a:t>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anidado es 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de </a:t>
            </a:r>
            <a:r>
              <a:rPr lang="es-AR" dirty="0" err="1">
                <a:effectLst>
                  <a:outerShdw blurRad="38100" dist="38100" dir="2700000" algn="tl">
                    <a:srgbClr val="000000">
                      <a:alpha val="43137"/>
                    </a:srgbClr>
                  </a:outerShdw>
                </a:effectLst>
                <a:latin typeface="Franklin Gothic Medium" panose="020B0603020102020204" pitchFamily="34" charset="0"/>
              </a:rPr>
              <a:t>Arrays</a:t>
            </a:r>
            <a:r>
              <a:rPr lang="es-AR" dirty="0">
                <a:effectLst>
                  <a:outerShdw blurRad="38100" dist="38100" dir="2700000" algn="tl">
                    <a:srgbClr val="000000">
                      <a:alpha val="43137"/>
                    </a:srgbClr>
                  </a:outerShdw>
                </a:effectLst>
                <a:latin typeface="Franklin Gothic Medium" panose="020B0603020102020204" pitchFamily="34" charset="0"/>
              </a:rPr>
              <a:t>, por lo tanto, al ser tipos por referencia se inicializan en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null</a:t>
            </a:r>
            <a:r>
              <a:rPr lang="es-AR"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90302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endParaRPr lang="es-AR" dirty="0"/>
          </a:p>
        </p:txBody>
      </p:sp>
      <p:sp>
        <p:nvSpPr>
          <p:cNvPr id="3" name="Marcador de contenido 2"/>
          <p:cNvSpPr>
            <a:spLocks noGrp="1"/>
          </p:cNvSpPr>
          <p:nvPr>
            <p:ph idx="1"/>
          </p:nvPr>
        </p:nvSpPr>
        <p:spPr/>
        <p:txBody>
          <a:bodyPr>
            <a:normAutofit lnSpcReduction="10000"/>
          </a:bodyPr>
          <a:lstStyle/>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Los </a:t>
            </a:r>
            <a:r>
              <a:rPr lang="es-AR" dirty="0" err="1">
                <a:effectLst>
                  <a:outerShdw blurRad="38100" dist="38100" dir="2700000" algn="tl">
                    <a:srgbClr val="000000">
                      <a:alpha val="43137"/>
                    </a:srgbClr>
                  </a:outerShdw>
                </a:effectLst>
                <a:latin typeface="Franklin Gothic Medium" panose="020B0603020102020204" pitchFamily="34" charset="0"/>
              </a:rPr>
              <a:t>Arrays</a:t>
            </a:r>
            <a:r>
              <a:rPr lang="es-AR" dirty="0">
                <a:effectLst>
                  <a:outerShdw blurRad="38100" dist="38100" dir="2700000" algn="tl">
                    <a:srgbClr val="000000">
                      <a:alpha val="43137"/>
                    </a:srgbClr>
                  </a:outerShdw>
                </a:effectLst>
                <a:latin typeface="Franklin Gothic Medium" panose="020B0603020102020204" pitchFamily="34" charset="0"/>
              </a:rPr>
              <a:t> en C# son base-cero: 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con ‘n’ elementos está indexado de 0 a n-1.</a:t>
            </a:r>
            <a:endParaRPr lang="es-ES" dirty="0">
              <a:solidFill>
                <a:schemeClr val="tx2"/>
              </a:solidFill>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Los elementos de un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pueden ser de cualquier tipo, incluso de tipo </a:t>
            </a:r>
            <a:r>
              <a:rPr lang="es-AR" dirty="0" err="1">
                <a:effectLst>
                  <a:outerShdw blurRad="38100" dist="38100" dir="2700000" algn="tl">
                    <a:srgbClr val="000000">
                      <a:alpha val="43137"/>
                    </a:srgbClr>
                  </a:outerShdw>
                </a:effectLst>
                <a:latin typeface="Franklin Gothic Medium" panose="020B0603020102020204" pitchFamily="34" charset="0"/>
              </a:rPr>
              <a:t>Array</a:t>
            </a:r>
            <a:r>
              <a:rPr lang="es-AR" dirty="0">
                <a:effectLst>
                  <a:outerShdw blurRad="38100" dist="38100" dir="2700000" algn="tl">
                    <a:srgbClr val="000000">
                      <a:alpha val="43137"/>
                    </a:srgbClr>
                  </a:outerShdw>
                </a:effectLst>
                <a:latin typeface="Franklin Gothic Medium" panose="020B0603020102020204" pitchFamily="34" charset="0"/>
              </a:rPr>
              <a:t> (</a:t>
            </a:r>
            <a:r>
              <a:rPr lang="es-AR" i="1" dirty="0">
                <a:effectLst>
                  <a:outerShdw blurRad="38100" dist="38100" dir="2700000" algn="tl">
                    <a:srgbClr val="000000">
                      <a:alpha val="43137"/>
                    </a:srgbClr>
                  </a:outerShdw>
                </a:effectLst>
                <a:latin typeface="Franklin Gothic Medium" panose="020B0603020102020204" pitchFamily="34" charset="0"/>
              </a:rPr>
              <a:t>Clase</a:t>
            </a:r>
            <a:r>
              <a:rPr lang="es-AR" dirty="0">
                <a:effectLst>
                  <a:outerShdw blurRad="38100" dist="38100" dir="2700000" algn="tl">
                    <a:srgbClr val="000000">
                      <a:alpha val="43137"/>
                    </a:srgbClr>
                  </a:outerShdw>
                </a:effectLst>
                <a:latin typeface="Franklin Gothic Medium" panose="020B0603020102020204" pitchFamily="34" charset="0"/>
              </a:rPr>
              <a:t>).</a:t>
            </a:r>
          </a:p>
          <a:p>
            <a:pPr>
              <a:lnSpc>
                <a:spcPct val="70000"/>
              </a:lnSpc>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Los </a:t>
            </a:r>
            <a:r>
              <a:rPr lang="es-AR" dirty="0" err="1">
                <a:effectLst>
                  <a:outerShdw blurRad="38100" dist="38100" dir="2700000" algn="tl">
                    <a:srgbClr val="000000">
                      <a:alpha val="43137"/>
                    </a:srgbClr>
                  </a:outerShdw>
                </a:effectLst>
                <a:latin typeface="Franklin Gothic Medium" panose="020B0603020102020204" pitchFamily="34" charset="0"/>
              </a:rPr>
              <a:t>Arrays</a:t>
            </a:r>
            <a:r>
              <a:rPr lang="es-AR" dirty="0">
                <a:effectLst>
                  <a:outerShdw blurRad="38100" dist="38100" dir="2700000" algn="tl">
                    <a:srgbClr val="000000">
                      <a:alpha val="43137"/>
                    </a:srgbClr>
                  </a:outerShdw>
                </a:effectLst>
                <a:latin typeface="Franklin Gothic Medium" panose="020B0603020102020204" pitchFamily="34" charset="0"/>
              </a:rPr>
              <a:t> son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reference</a:t>
            </a:r>
            <a:r>
              <a:rPr lang="es-AR"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AR" dirty="0" err="1">
                <a:solidFill>
                  <a:schemeClr val="tx2"/>
                </a:solidFill>
                <a:effectLst>
                  <a:outerShdw blurRad="38100" dist="38100" dir="2700000" algn="tl">
                    <a:srgbClr val="000000">
                      <a:alpha val="43137"/>
                    </a:srgbClr>
                  </a:outerShdw>
                </a:effectLst>
                <a:latin typeface="Franklin Gothic Medium" panose="020B0603020102020204" pitchFamily="34" charset="0"/>
              </a:rPr>
              <a:t>type</a:t>
            </a:r>
            <a:r>
              <a:rPr lang="es-AR" dirty="0">
                <a:effectLst>
                  <a:outerShdw blurRad="38100" dist="38100" dir="2700000" algn="tl">
                    <a:srgbClr val="000000">
                      <a:alpha val="43137"/>
                    </a:srgbClr>
                  </a:outerShdw>
                </a:effectLst>
                <a:latin typeface="Franklin Gothic Medium" panose="020B0603020102020204" pitchFamily="34" charset="0"/>
              </a:rPr>
              <a:t>, heredan de la clase </a:t>
            </a:r>
            <a:r>
              <a:rPr lang="es-AR" i="1" dirty="0">
                <a:effectLst>
                  <a:outerShdw blurRad="38100" dist="38100" dir="2700000" algn="tl">
                    <a:srgbClr val="000000">
                      <a:alpha val="43137"/>
                    </a:srgbClr>
                  </a:outerShdw>
                </a:effectLst>
                <a:latin typeface="Franklin Gothic Medium" panose="020B0603020102020204" pitchFamily="34" charset="0"/>
              </a:rPr>
              <a:t>abstracta</a:t>
            </a:r>
            <a:r>
              <a:rPr lang="es-AR" dirty="0">
                <a:effectLst>
                  <a:outerShdw blurRad="38100" dist="38100" dir="2700000" algn="tl">
                    <a:srgbClr val="000000">
                      <a:alpha val="43137"/>
                    </a:srgbClr>
                  </a:outerShdw>
                </a:effectLst>
                <a:latin typeface="Franklin Gothic Medium" panose="020B0603020102020204" pitchFamily="34" charset="0"/>
              </a:rPr>
              <a:t> </a:t>
            </a:r>
            <a:r>
              <a:rPr lang="es-AR" dirty="0" err="1">
                <a:effectLst>
                  <a:outerShdw blurRad="38100" dist="38100" dir="2700000" algn="tl">
                    <a:srgbClr val="000000">
                      <a:alpha val="43137"/>
                    </a:srgbClr>
                  </a:outerShdw>
                </a:effectLst>
                <a:latin typeface="Franklin Gothic Medium" panose="020B0603020102020204" pitchFamily="34" charset="0"/>
              </a:rPr>
              <a:t>System.Array</a:t>
            </a:r>
            <a:r>
              <a:rPr lang="es-AR" dirty="0">
                <a:effectLst>
                  <a:outerShdw blurRad="38100" dist="38100" dir="2700000" algn="tl">
                    <a:srgbClr val="000000">
                      <a:alpha val="43137"/>
                    </a:srgbClr>
                  </a:outerShdw>
                </a:effectLst>
                <a:latin typeface="Franklin Gothic Medium" panose="020B0603020102020204" pitchFamily="34" charset="0"/>
              </a:rPr>
              <a:t>. </a:t>
            </a:r>
          </a:p>
          <a:p>
            <a:pPr>
              <a:lnSpc>
                <a:spcPct val="70000"/>
              </a:lnSpc>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lnSpc>
                <a:spcPct val="70000"/>
              </a:lnSpc>
              <a:defRPr/>
            </a:pPr>
            <a:r>
              <a:rPr lang="es-AR" dirty="0">
                <a:effectLst>
                  <a:outerShdw blurRad="38100" dist="38100" dir="2700000" algn="tl">
                    <a:srgbClr val="000000">
                      <a:alpha val="43137"/>
                    </a:srgbClr>
                  </a:outerShdw>
                </a:effectLst>
                <a:latin typeface="Franklin Gothic Medium" panose="020B0603020102020204" pitchFamily="34" charset="0"/>
              </a:rPr>
              <a:t>Implementan la </a:t>
            </a:r>
            <a:r>
              <a:rPr lang="es-AR" i="1" dirty="0">
                <a:effectLst>
                  <a:outerShdw blurRad="38100" dist="38100" dir="2700000" algn="tl">
                    <a:srgbClr val="000000">
                      <a:alpha val="43137"/>
                    </a:srgbClr>
                  </a:outerShdw>
                </a:effectLst>
                <a:latin typeface="Franklin Gothic Medium" panose="020B0603020102020204" pitchFamily="34" charset="0"/>
              </a:rPr>
              <a:t>interfaz</a:t>
            </a:r>
            <a:r>
              <a:rPr lang="es-AR" dirty="0">
                <a:effectLst>
                  <a:outerShdw blurRad="38100" dist="38100" dir="2700000" algn="tl">
                    <a:srgbClr val="000000">
                      <a:alpha val="43137"/>
                    </a:srgbClr>
                  </a:outerShdw>
                </a:effectLst>
                <a:latin typeface="Franklin Gothic Medium" panose="020B0603020102020204" pitchFamily="34" charset="0"/>
              </a:rPr>
              <a:t> </a:t>
            </a:r>
            <a:r>
              <a:rPr lang="es-AR" dirty="0" err="1">
                <a:effectLst>
                  <a:outerShdw blurRad="38100" dist="38100" dir="2700000" algn="tl">
                    <a:srgbClr val="000000">
                      <a:alpha val="43137"/>
                    </a:srgbClr>
                  </a:outerShdw>
                </a:effectLst>
                <a:latin typeface="Franklin Gothic Medium" panose="020B0603020102020204" pitchFamily="34" charset="0"/>
              </a:rPr>
              <a:t>IEnumerable</a:t>
            </a:r>
            <a:r>
              <a:rPr lang="es-AR" dirty="0">
                <a:effectLst>
                  <a:outerShdw blurRad="38100" dist="38100" dir="2700000" algn="tl">
                    <a:srgbClr val="000000">
                      <a:alpha val="43137"/>
                    </a:srgbClr>
                  </a:outerShdw>
                </a:effectLst>
                <a:latin typeface="Franklin Gothic Medium" panose="020B0603020102020204" pitchFamily="34" charset="0"/>
              </a:rPr>
              <a:t> por lo tanto se pueden iterar usando </a:t>
            </a:r>
            <a:r>
              <a:rPr lang="es-AR" dirty="0" err="1">
                <a:effectLst>
                  <a:outerShdw blurRad="38100" dist="38100" dir="2700000" algn="tl">
                    <a:srgbClr val="000000">
                      <a:alpha val="43137"/>
                    </a:srgbClr>
                  </a:outerShdw>
                </a:effectLst>
                <a:latin typeface="Franklin Gothic Medium" panose="020B0603020102020204" pitchFamily="34" charset="0"/>
              </a:rPr>
              <a:t>foreach</a:t>
            </a:r>
            <a:r>
              <a:rPr lang="es-AR" dirty="0" smtClean="0">
                <a:effectLst>
                  <a:outerShdw blurRad="38100" dist="38100" dir="2700000" algn="tl">
                    <a:srgbClr val="000000">
                      <a:alpha val="43137"/>
                    </a:srgbClr>
                  </a:outerShdw>
                </a:effectLst>
                <a:latin typeface="Franklin Gothic Medium" panose="020B0603020102020204" pitchFamily="34" charset="0"/>
              </a:rPr>
              <a:t>.</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344946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Unidimensionales</a:t>
            </a:r>
            <a:endParaRPr lang="es-AR" dirty="0"/>
          </a:p>
        </p:txBody>
      </p:sp>
      <p:sp>
        <p:nvSpPr>
          <p:cNvPr id="3" name="Marcador de contenido 2"/>
          <p:cNvSpPr>
            <a:spLocks noGrp="1"/>
          </p:cNvSpPr>
          <p:nvPr>
            <p:ph idx="1"/>
          </p:nvPr>
        </p:nvSpPr>
        <p:spPr>
          <a:xfrm>
            <a:off x="680321" y="3083847"/>
            <a:ext cx="9613861" cy="3599316"/>
          </a:xfrm>
        </p:spPr>
        <p:txBody>
          <a:bodyPr>
            <a:normAutofit fontScale="92500"/>
          </a:bodyPr>
          <a:lstStyle/>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En la declaración de un </a:t>
            </a:r>
            <a:r>
              <a:rPr lang="es-ES" sz="2800" dirty="0" err="1">
                <a:effectLst>
                  <a:outerShdw blurRad="38100" dist="38100" dir="2700000" algn="tl">
                    <a:srgbClr val="000000">
                      <a:alpha val="43137"/>
                    </a:srgbClr>
                  </a:outerShdw>
                </a:effectLst>
                <a:latin typeface="Franklin Gothic Medium" panose="020B0603020102020204" pitchFamily="34" charset="0"/>
              </a:rPr>
              <a:t>Array</a:t>
            </a:r>
            <a:r>
              <a:rPr lang="es-ES" sz="2800" dirty="0">
                <a:effectLst>
                  <a:outerShdw blurRad="38100" dist="38100" dir="2700000" algn="tl">
                    <a:srgbClr val="000000">
                      <a:alpha val="43137"/>
                    </a:srgbClr>
                  </a:outerShdw>
                </a:effectLst>
                <a:latin typeface="Franklin Gothic Medium" panose="020B0603020102020204" pitchFamily="34" charset="0"/>
              </a:rPr>
              <a:t> en C# los corchetes se colocan detrás del tipo y no detrás de la variable.</a:t>
            </a:r>
          </a:p>
          <a:p>
            <a:pPr>
              <a:lnSpc>
                <a:spcPct val="80000"/>
              </a:lnSpc>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Esta pequeña diferencia sintáctica se debe a una importante diferencia semántica: </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Aquí los </a:t>
            </a:r>
            <a:r>
              <a:rPr lang="es-ES" sz="2400" dirty="0" err="1">
                <a:effectLst>
                  <a:outerShdw blurRad="38100" dist="38100" dir="2700000" algn="tl">
                    <a:srgbClr val="000000">
                      <a:alpha val="43137"/>
                    </a:srgbClr>
                  </a:outerShdw>
                </a:effectLst>
                <a:latin typeface="Franklin Gothic Medium" panose="020B0603020102020204" pitchFamily="34" charset="0"/>
              </a:rPr>
              <a:t>Arrays</a:t>
            </a:r>
            <a:r>
              <a:rPr lang="es-ES" sz="2400" dirty="0">
                <a:effectLst>
                  <a:outerShdw blurRad="38100" dist="38100" dir="2700000" algn="tl">
                    <a:srgbClr val="000000">
                      <a:alpha val="43137"/>
                    </a:srgbClr>
                  </a:outerShdw>
                </a:effectLst>
                <a:latin typeface="Franklin Gothic Medium" panose="020B0603020102020204" pitchFamily="34" charset="0"/>
              </a:rPr>
              <a:t> son objetos derivados de la clase </a:t>
            </a:r>
            <a:r>
              <a:rPr lang="es-ES" sz="2400" dirty="0" err="1">
                <a:effectLst>
                  <a:outerShdw blurRad="38100" dist="38100" dir="2700000" algn="tl">
                    <a:srgbClr val="000000">
                      <a:alpha val="43137"/>
                    </a:srgbClr>
                  </a:outerShdw>
                </a:effectLst>
                <a:latin typeface="Franklin Gothic Medium" panose="020B0603020102020204" pitchFamily="34" charset="0"/>
              </a:rPr>
              <a:t>System.Array</a:t>
            </a:r>
            <a:r>
              <a:rPr lang="es-ES" sz="2400" dirty="0">
                <a:effectLst>
                  <a:outerShdw blurRad="38100" dist="38100" dir="2700000" algn="tl">
                    <a:srgbClr val="000000">
                      <a:alpha val="43137"/>
                    </a:srgbClr>
                  </a:outerShdw>
                </a:effectLst>
                <a:latin typeface="Franklin Gothic Medium" panose="020B0603020102020204" pitchFamily="34" charset="0"/>
              </a:rPr>
              <a:t>. </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Por lo tanto, cuando se declara un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en C# este aún no se habrá creado, es decir, no se habrá reservado aún memoria para él. </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En consecuencia, los </a:t>
            </a:r>
            <a:r>
              <a:rPr lang="es-ES" sz="2400" dirty="0" err="1">
                <a:effectLst>
                  <a:outerShdw blurRad="38100" dist="38100" dir="2700000" algn="tl">
                    <a:srgbClr val="000000">
                      <a:alpha val="43137"/>
                    </a:srgbClr>
                  </a:outerShdw>
                </a:effectLst>
                <a:latin typeface="Franklin Gothic Medium" panose="020B0603020102020204" pitchFamily="34" charset="0"/>
              </a:rPr>
              <a:t>Arrays</a:t>
            </a:r>
            <a:r>
              <a:rPr lang="es-ES" sz="2400" dirty="0">
                <a:effectLst>
                  <a:outerShdw blurRad="38100" dist="38100" dir="2700000" algn="tl">
                    <a:srgbClr val="000000">
                      <a:alpha val="43137"/>
                    </a:srgbClr>
                  </a:outerShdw>
                </a:effectLst>
                <a:latin typeface="Franklin Gothic Medium" panose="020B0603020102020204" pitchFamily="34" charset="0"/>
              </a:rPr>
              <a:t> de C# son todos dinámicos, y antes de poder usarlos habrá que instanciarlos, como si fuera cualquier otro objeto</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163646"/>
            <a:ext cx="10588693" cy="695464"/>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smtClean="0">
                <a:solidFill>
                  <a:srgbClr val="0000FF"/>
                </a:solidFill>
                <a:latin typeface="Consolas" panose="020B0609020204030204" pitchFamily="49" charset="0"/>
              </a:rPr>
              <a:t>[acceso] tipo</a:t>
            </a:r>
            <a:r>
              <a:rPr lang="es-AR" sz="2000" dirty="0" smtClean="0">
                <a:solidFill>
                  <a:schemeClr val="bg1"/>
                </a:solidFill>
                <a:latin typeface="Consolas" panose="020B0609020204030204" pitchFamily="49" charset="0"/>
              </a:rPr>
              <a:t>[] identificador;</a:t>
            </a:r>
          </a:p>
          <a:p>
            <a:pPr marL="76200" indent="0">
              <a:spcBef>
                <a:spcPts val="0"/>
              </a:spcBef>
              <a:buNone/>
            </a:pPr>
            <a:r>
              <a:rPr lang="es-AR" sz="2000" dirty="0" smtClean="0">
                <a:solidFill>
                  <a:schemeClr val="bg1"/>
                </a:solidFill>
                <a:latin typeface="Consolas" panose="020B0609020204030204" pitchFamily="49" charset="0"/>
              </a:rPr>
              <a:t>Identificador = </a:t>
            </a:r>
            <a:r>
              <a:rPr lang="es-AR" sz="2000" dirty="0" smtClean="0">
                <a:solidFill>
                  <a:srgbClr val="0000FF"/>
                </a:solidFill>
                <a:latin typeface="Consolas" panose="020B0609020204030204" pitchFamily="49" charset="0"/>
              </a:rPr>
              <a:t>new tipo</a:t>
            </a:r>
            <a:r>
              <a:rPr lang="es-AR" sz="2000" dirty="0" smtClean="0">
                <a:solidFill>
                  <a:schemeClr val="bg1"/>
                </a:solidFill>
                <a:latin typeface="Consolas" panose="020B0609020204030204" pitchFamily="49" charset="0"/>
              </a:rPr>
              <a:t>[TAMAÑO]; </a:t>
            </a:r>
            <a:r>
              <a:rPr lang="es-AR" sz="2000" dirty="0">
                <a:solidFill>
                  <a:srgbClr val="008000"/>
                </a:solidFill>
                <a:latin typeface="Consolas" panose="020B0609020204030204" pitchFamily="49" charset="0"/>
              </a:rPr>
              <a:t>// TAMAÑO del </a:t>
            </a:r>
            <a:r>
              <a:rPr lang="es-AR" sz="2000" dirty="0" err="1">
                <a:solidFill>
                  <a:srgbClr val="008000"/>
                </a:solidFill>
                <a:latin typeface="Consolas" panose="020B0609020204030204" pitchFamily="49" charset="0"/>
              </a:rPr>
              <a:t>array</a:t>
            </a:r>
            <a:r>
              <a:rPr lang="es-AR" sz="2000" dirty="0">
                <a:solidFill>
                  <a:srgbClr val="008000"/>
                </a:solidFill>
                <a:latin typeface="Consolas" panose="020B0609020204030204" pitchFamily="49" charset="0"/>
              </a:rPr>
              <a:t> en 1 dimensión</a:t>
            </a:r>
            <a:endParaRPr lang="es-AR"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284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Métodos y Propiedades</a:t>
            </a:r>
            <a:endParaRPr lang="es-AR" dirty="0"/>
          </a:p>
        </p:txBody>
      </p:sp>
      <p:sp>
        <p:nvSpPr>
          <p:cNvPr id="3" name="Marcador de contenido 2"/>
          <p:cNvSpPr>
            <a:spLocks noGrp="1"/>
          </p:cNvSpPr>
          <p:nvPr>
            <p:ph idx="1"/>
          </p:nvPr>
        </p:nvSpPr>
        <p:spPr>
          <a:xfrm>
            <a:off x="680321" y="2240924"/>
            <a:ext cx="9613861" cy="4442239"/>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CopyTo</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Copia todos los elementos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unidimensional actual al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unidimensional especificado, desde el índice indicado.</a:t>
            </a:r>
          </a:p>
          <a:p>
            <a:pPr lvl="1">
              <a:defRPr/>
            </a:pPr>
            <a:endParaRPr lang="es-ES" sz="24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err="1">
                <a:effectLst>
                  <a:outerShdw blurRad="38100" dist="38100" dir="2700000" algn="tl">
                    <a:srgbClr val="000000">
                      <a:alpha val="43137"/>
                    </a:srgbClr>
                  </a:outerShdw>
                </a:effectLst>
                <a:latin typeface="Franklin Gothic Medium" panose="020B0603020102020204" pitchFamily="34" charset="0"/>
              </a:rPr>
              <a:t>Resize</a:t>
            </a:r>
            <a:r>
              <a:rPr lang="es-AR" sz="2800"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AR" sz="2400" dirty="0" err="1">
                <a:effectLst>
                  <a:outerShdw blurRad="38100" dist="38100" dir="2700000" algn="tl">
                    <a:srgbClr val="000000">
                      <a:alpha val="43137"/>
                    </a:srgbClr>
                  </a:outerShdw>
                </a:effectLst>
                <a:latin typeface="Franklin Gothic Medium" panose="020B0603020102020204" pitchFamily="34" charset="0"/>
              </a:rPr>
              <a:t>Redimenciona</a:t>
            </a:r>
            <a:r>
              <a:rPr lang="es-AR" sz="2400" dirty="0">
                <a:effectLst>
                  <a:outerShdw blurRad="38100" dist="38100" dir="2700000" algn="tl">
                    <a:srgbClr val="000000">
                      <a:alpha val="43137"/>
                    </a:srgbClr>
                  </a:outerShdw>
                </a:effectLst>
                <a:latin typeface="Franklin Gothic Medium" panose="020B0603020102020204" pitchFamily="34" charset="0"/>
              </a:rPr>
              <a:t> un </a:t>
            </a:r>
            <a:r>
              <a:rPr lang="es-AR" sz="2400" dirty="0" err="1">
                <a:effectLst>
                  <a:outerShdw blurRad="38100" dist="38100" dir="2700000" algn="tl">
                    <a:srgbClr val="000000">
                      <a:alpha val="43137"/>
                    </a:srgbClr>
                  </a:outerShdw>
                </a:effectLst>
                <a:latin typeface="Franklin Gothic Medium" panose="020B0603020102020204" pitchFamily="34" charset="0"/>
              </a:rPr>
              <a:t>Array</a:t>
            </a:r>
            <a:r>
              <a:rPr lang="es-AR" sz="2400" dirty="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4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GetLength</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Obtiene el número de elementos para una dimensión determinada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a:t>
            </a:r>
          </a:p>
        </p:txBody>
      </p:sp>
    </p:spTree>
    <p:extLst>
      <p:ext uri="{BB962C8B-B14F-4D97-AF65-F5344CB8AC3E}">
        <p14:creationId xmlns:p14="http://schemas.microsoft.com/office/powerpoint/2010/main" val="334056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Métodos y Propiedades</a:t>
            </a:r>
            <a:endParaRPr lang="es-AR" dirty="0"/>
          </a:p>
        </p:txBody>
      </p:sp>
      <p:sp>
        <p:nvSpPr>
          <p:cNvPr id="3" name="Marcador de contenido 2"/>
          <p:cNvSpPr>
            <a:spLocks noGrp="1"/>
          </p:cNvSpPr>
          <p:nvPr>
            <p:ph idx="1"/>
          </p:nvPr>
        </p:nvSpPr>
        <p:spPr>
          <a:xfrm>
            <a:off x="680321" y="2240924"/>
            <a:ext cx="10665966" cy="4442239"/>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GetValue</a:t>
            </a:r>
            <a:r>
              <a:rPr lang="es-ES" sz="2800" dirty="0">
                <a:effectLst>
                  <a:outerShdw blurRad="38100" dist="38100" dir="2700000" algn="tl">
                    <a:srgbClr val="000000">
                      <a:alpha val="43137"/>
                    </a:srgbClr>
                  </a:outerShdw>
                </a:effectLst>
                <a:latin typeface="Franklin Gothic Medium" panose="020B0603020102020204" pitchFamily="34" charset="0"/>
              </a:rPr>
              <a:t>/</a:t>
            </a:r>
            <a:r>
              <a:rPr lang="es-ES" sz="2800" dirty="0" err="1">
                <a:effectLst>
                  <a:outerShdw blurRad="38100" dist="38100" dir="2700000" algn="tl">
                    <a:srgbClr val="000000">
                      <a:alpha val="43137"/>
                    </a:srgbClr>
                  </a:outerShdw>
                </a:effectLst>
                <a:latin typeface="Franklin Gothic Medium" panose="020B0603020102020204" pitchFamily="34" charset="0"/>
              </a:rPr>
              <a:t>SetValue</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Obtiene o establece el valor de uno o varios elementos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Initialize</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Inicializa todos los elementos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 llamando al constructor por defecto</a:t>
            </a:r>
            <a:r>
              <a:rPr lang="es-ES" sz="24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400"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Length</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Obtiene </a:t>
            </a:r>
            <a:r>
              <a:rPr lang="es-ES" sz="2400" dirty="0">
                <a:effectLst>
                  <a:outerShdw blurRad="38100" dist="38100" dir="2700000" algn="tl">
                    <a:srgbClr val="000000">
                      <a:alpha val="43137"/>
                    </a:srgbClr>
                  </a:outerShdw>
                </a:effectLst>
                <a:latin typeface="Franklin Gothic Medium" panose="020B0603020102020204" pitchFamily="34" charset="0"/>
              </a:rPr>
              <a:t>la cantidad total de elementos de todas las dimensiones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a:effectLst>
                  <a:outerShdw blurRad="38100" dist="38100" dir="2700000" algn="tl">
                    <a:srgbClr val="000000">
                      <a:alpha val="43137"/>
                    </a:srgbClr>
                  </a:outerShdw>
                </a:effectLst>
                <a:latin typeface="Franklin Gothic Medium" panose="020B0603020102020204" pitchFamily="34" charset="0"/>
              </a:rPr>
              <a:t>.</a:t>
            </a:r>
          </a:p>
          <a:p>
            <a:pPr>
              <a:defRPr/>
            </a:pPr>
            <a:r>
              <a:rPr lang="es-ES" sz="2800" dirty="0" smtClean="0">
                <a:effectLst>
                  <a:outerShdw blurRad="38100" dist="38100" dir="2700000" algn="tl">
                    <a:srgbClr val="000000">
                      <a:alpha val="43137"/>
                    </a:srgbClr>
                  </a:outerShdw>
                </a:effectLst>
                <a:latin typeface="Franklin Gothic Medium" panose="020B0603020102020204" pitchFamily="34" charset="0"/>
              </a:rPr>
              <a:t>Rank:</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Obtiene </a:t>
            </a:r>
            <a:r>
              <a:rPr lang="es-ES" sz="2400" dirty="0">
                <a:effectLst>
                  <a:outerShdw blurRad="38100" dist="38100" dir="2700000" algn="tl">
                    <a:srgbClr val="000000">
                      <a:alpha val="43137"/>
                    </a:srgbClr>
                  </a:outerShdw>
                </a:effectLst>
                <a:latin typeface="Franklin Gothic Medium" panose="020B0603020102020204" pitchFamily="34" charset="0"/>
              </a:rPr>
              <a:t>el número de dimensiones del </a:t>
            </a:r>
            <a:r>
              <a:rPr lang="es-ES" sz="2400" dirty="0" err="1">
                <a:effectLst>
                  <a:outerShdw blurRad="38100" dist="38100" dir="2700000" algn="tl">
                    <a:srgbClr val="000000">
                      <a:alpha val="43137"/>
                    </a:srgbClr>
                  </a:outerShdw>
                </a:effectLst>
                <a:latin typeface="Franklin Gothic Medium" panose="020B0603020102020204" pitchFamily="34" charset="0"/>
              </a:rPr>
              <a:t>Array</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332372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Arrays</a:t>
            </a:r>
            <a:r>
              <a:rPr lang="es-AR" dirty="0" smtClean="0"/>
              <a:t> Multidimensionales</a:t>
            </a:r>
            <a:endParaRPr lang="es-AR" dirty="0"/>
          </a:p>
        </p:txBody>
      </p:sp>
      <p:sp>
        <p:nvSpPr>
          <p:cNvPr id="4" name="Google Shape;408;p22"/>
          <p:cNvSpPr txBox="1">
            <a:spLocks/>
          </p:cNvSpPr>
          <p:nvPr/>
        </p:nvSpPr>
        <p:spPr>
          <a:xfrm>
            <a:off x="680321" y="2163646"/>
            <a:ext cx="10588693" cy="695464"/>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smtClean="0">
                <a:solidFill>
                  <a:srgbClr val="0000FF"/>
                </a:solidFill>
                <a:latin typeface="Consolas" panose="020B0609020204030204" pitchFamily="49" charset="0"/>
              </a:rPr>
              <a:t>[acceso] tipo</a:t>
            </a:r>
            <a:r>
              <a:rPr lang="es-AR" sz="2000" dirty="0" smtClean="0">
                <a:solidFill>
                  <a:schemeClr val="bg1"/>
                </a:solidFill>
                <a:latin typeface="Consolas" panose="020B0609020204030204" pitchFamily="49" charset="0"/>
              </a:rPr>
              <a:t>[ , ] identificador;</a:t>
            </a:r>
          </a:p>
          <a:p>
            <a:pPr marL="76200" indent="0">
              <a:spcBef>
                <a:spcPts val="0"/>
              </a:spcBef>
              <a:buNone/>
            </a:pPr>
            <a:r>
              <a:rPr lang="es-AR" sz="2000" dirty="0" smtClean="0">
                <a:solidFill>
                  <a:schemeClr val="bg1"/>
                </a:solidFill>
                <a:latin typeface="Consolas" panose="020B0609020204030204" pitchFamily="49" charset="0"/>
              </a:rPr>
              <a:t>Identificador = </a:t>
            </a:r>
            <a:r>
              <a:rPr lang="es-AR" sz="2000" dirty="0" smtClean="0">
                <a:solidFill>
                  <a:srgbClr val="0000FF"/>
                </a:solidFill>
                <a:latin typeface="Consolas" panose="020B0609020204030204" pitchFamily="49" charset="0"/>
              </a:rPr>
              <a:t>new tipo</a:t>
            </a:r>
            <a:r>
              <a:rPr lang="es-AR" sz="2000" dirty="0" smtClean="0">
                <a:solidFill>
                  <a:schemeClr val="bg1"/>
                </a:solidFill>
                <a:latin typeface="Consolas" panose="020B0609020204030204" pitchFamily="49" charset="0"/>
              </a:rPr>
              <a:t>[FILAS, COLUMNAS];</a:t>
            </a:r>
            <a:endParaRPr lang="es-AR" sz="2000" dirty="0">
              <a:solidFill>
                <a:schemeClr val="bg1"/>
              </a:solidFill>
              <a:latin typeface="Consolas" panose="020B0609020204030204" pitchFamily="49" charset="0"/>
            </a:endParaRPr>
          </a:p>
        </p:txBody>
      </p:sp>
      <p:sp>
        <p:nvSpPr>
          <p:cNvPr id="5" name="Marcador de contenido 4"/>
          <p:cNvSpPr>
            <a:spLocks noGrp="1"/>
          </p:cNvSpPr>
          <p:nvPr>
            <p:ph idx="1"/>
          </p:nvPr>
        </p:nvSpPr>
        <p:spPr/>
        <p:txBody>
          <a:bodyPr/>
          <a:lstStyle/>
          <a:p>
            <a:endParaRPr lang="es-AR"/>
          </a:p>
        </p:txBody>
      </p:sp>
    </p:spTree>
    <p:extLst>
      <p:ext uri="{BB962C8B-B14F-4D97-AF65-F5344CB8AC3E}">
        <p14:creationId xmlns:p14="http://schemas.microsoft.com/office/powerpoint/2010/main" val="58507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Strings</a:t>
            </a:r>
            <a:r>
              <a:rPr lang="es-AR" dirty="0" smtClean="0"/>
              <a:t>: Métodos</a:t>
            </a:r>
            <a:endParaRPr lang="es-AR" dirty="0"/>
          </a:p>
        </p:txBody>
      </p:sp>
      <p:sp>
        <p:nvSpPr>
          <p:cNvPr id="4" name="Marcador de contenido 2"/>
          <p:cNvSpPr txBox="1">
            <a:spLocks/>
          </p:cNvSpPr>
          <p:nvPr/>
        </p:nvSpPr>
        <p:spPr>
          <a:xfrm>
            <a:off x="680321" y="2349754"/>
            <a:ext cx="9613861" cy="35993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defRPr/>
            </a:pPr>
            <a:r>
              <a:rPr lang="es-ES" sz="2800" dirty="0" smtClean="0">
                <a:effectLst>
                  <a:outerShdw blurRad="38100" dist="38100" dir="2700000" algn="tl">
                    <a:srgbClr val="000000">
                      <a:alpha val="43137"/>
                    </a:srgbClr>
                  </a:outerShdw>
                </a:effectLst>
                <a:latin typeface="Franklin Gothic Medium" panose="020B0603020102020204" pitchFamily="34" charset="0"/>
              </a:rPr>
              <a:t>Compare (de clase):</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Compara entre dos cadenas y devuelve tres valores posibles:</a:t>
            </a:r>
          </a:p>
          <a:p>
            <a:pPr lvl="2">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Cero, si cad1 = cad2.</a:t>
            </a:r>
          </a:p>
          <a:p>
            <a:pPr lvl="2">
              <a:defRPr/>
            </a:pPr>
            <a:r>
              <a:rPr lang="es-ES" sz="2400" dirty="0" smtClean="0">
                <a:effectLst>
                  <a:outerShdw blurRad="38100" dist="38100" dir="2700000" algn="tl">
                    <a:srgbClr val="000000">
                      <a:alpha val="43137"/>
                    </a:srgbClr>
                  </a:outerShdw>
                </a:effectLst>
                <a:latin typeface="Franklin Gothic Medium" panose="020B0603020102020204" pitchFamily="34" charset="0"/>
              </a:rPr>
              <a:t>Positivo, si cad1 &gt; cad2</a:t>
            </a:r>
          </a:p>
          <a:p>
            <a:pPr lvl="2">
              <a:defRPr/>
            </a:pPr>
            <a:r>
              <a:rPr lang="es-ES" sz="2400" dirty="0" smtClean="0">
                <a:effectLst>
                  <a:outerShdw blurRad="38100" dist="38100" dir="2700000" algn="tl">
                    <a:srgbClr val="000000">
                      <a:alpha val="43137"/>
                    </a:srgbClr>
                  </a:outerShdw>
                </a:effectLst>
                <a:latin typeface="Franklin Gothic Medium" panose="020B0603020102020204" pitchFamily="34" charset="0"/>
              </a:rPr>
              <a:t>Negativo, si cad1 &lt; cad2</a:t>
            </a: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Concat</a:t>
            </a:r>
            <a:r>
              <a:rPr lang="es-ES" sz="2800" dirty="0" smtClean="0">
                <a:effectLst>
                  <a:outerShdw blurRad="38100" dist="38100" dir="2700000" algn="tl">
                    <a:srgbClr val="000000">
                      <a:alpha val="43137"/>
                    </a:srgbClr>
                  </a:outerShdw>
                </a:effectLst>
                <a:latin typeface="Franklin Gothic Medium" panose="020B0603020102020204" pitchFamily="34" charset="0"/>
              </a:rPr>
              <a:t> (de clase): </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Concatena una o más cadenas.</a:t>
            </a:r>
            <a:endParaRPr lang="es-ES"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Copy</a:t>
            </a:r>
            <a:r>
              <a:rPr lang="es-ES" sz="2800" dirty="0" smtClean="0">
                <a:effectLst>
                  <a:outerShdw blurRad="38100" dist="38100" dir="2700000" algn="tl">
                    <a:srgbClr val="000000">
                      <a:alpha val="43137"/>
                    </a:srgbClr>
                  </a:outerShdw>
                </a:effectLst>
                <a:latin typeface="Franklin Gothic Medium" panose="020B0603020102020204" pitchFamily="34" charset="0"/>
              </a:rPr>
              <a:t> (de clase): </a:t>
            </a:r>
          </a:p>
          <a:p>
            <a:pPr lvl="1">
              <a:defRPr/>
            </a:pPr>
            <a:r>
              <a:rPr lang="es-ES" sz="2400" dirty="0" smtClean="0">
                <a:effectLst>
                  <a:outerShdw blurRad="38100" dist="38100" dir="2700000" algn="tl">
                    <a:srgbClr val="000000">
                      <a:alpha val="43137"/>
                    </a:srgbClr>
                  </a:outerShdw>
                </a:effectLst>
                <a:latin typeface="Franklin Gothic Medium" panose="020B0603020102020204" pitchFamily="34" charset="0"/>
              </a:rPr>
              <a:t>Copia una cadena dentro de otra.</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0222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Strings</a:t>
            </a:r>
            <a:r>
              <a:rPr lang="es-AR" dirty="0"/>
              <a:t>: Métodos</a:t>
            </a:r>
          </a:p>
        </p:txBody>
      </p:sp>
      <p:sp>
        <p:nvSpPr>
          <p:cNvPr id="3" name="Marcador de contenido 2"/>
          <p:cNvSpPr>
            <a:spLocks noGrp="1"/>
          </p:cNvSpPr>
          <p:nvPr>
            <p:ph idx="1"/>
          </p:nvPr>
        </p:nvSpPr>
        <p:spPr>
          <a:xfrm>
            <a:off x="680321" y="2336873"/>
            <a:ext cx="10859149" cy="4347262"/>
          </a:xfrm>
        </p:spPr>
        <p:txBody>
          <a:bodyPr>
            <a:normAutofit lnSpcReduction="10000"/>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CompareTo</a:t>
            </a:r>
            <a:r>
              <a:rPr lang="es-ES" sz="2800" dirty="0" smtClean="0">
                <a:effectLst>
                  <a:outerShdw blurRad="38100" dist="38100" dir="2700000" algn="tl">
                    <a:srgbClr val="000000">
                      <a:alpha val="43137"/>
                    </a:srgbClr>
                  </a:outerShdw>
                </a:effectLst>
                <a:latin typeface="Franklin Gothic Medium" panose="020B0603020102020204" pitchFamily="34" charset="0"/>
              </a:rPr>
              <a:t> (de instancia):</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Ídem </a:t>
            </a:r>
            <a:r>
              <a:rPr lang="es-ES" dirty="0">
                <a:effectLst>
                  <a:outerShdw blurRad="38100" dist="38100" dir="2700000" algn="tl">
                    <a:srgbClr val="000000">
                      <a:alpha val="43137"/>
                    </a:srgbClr>
                  </a:outerShdw>
                </a:effectLst>
                <a:latin typeface="Franklin Gothic Medium" panose="020B0603020102020204" pitchFamily="34" charset="0"/>
              </a:rPr>
              <a:t>método estático Compare</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Contains</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Indica </a:t>
            </a:r>
            <a:r>
              <a:rPr lang="es-ES" dirty="0">
                <a:effectLst>
                  <a:outerShdw blurRad="38100" dist="38100" dir="2700000" algn="tl">
                    <a:srgbClr val="000000">
                      <a:alpha val="43137"/>
                    </a:srgbClr>
                  </a:outerShdw>
                </a:effectLst>
                <a:latin typeface="Franklin Gothic Medium" panose="020B0603020102020204" pitchFamily="34" charset="0"/>
              </a:rPr>
              <a:t>si una cadena está o no contenida en el objeto actual</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CopyTo</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Ídem </a:t>
            </a:r>
            <a:r>
              <a:rPr lang="es-ES" dirty="0">
                <a:effectLst>
                  <a:outerShdw blurRad="38100" dist="38100" dir="2700000" algn="tl">
                    <a:srgbClr val="000000">
                      <a:alpha val="43137"/>
                    </a:srgbClr>
                  </a:outerShdw>
                </a:effectLst>
                <a:latin typeface="Franklin Gothic Medium" panose="020B0603020102020204" pitchFamily="34" charset="0"/>
              </a:rPr>
              <a:t>método estático </a:t>
            </a:r>
            <a:r>
              <a:rPr lang="es-ES" dirty="0" err="1">
                <a:effectLst>
                  <a:outerShdw blurRad="38100" dist="38100" dir="2700000" algn="tl">
                    <a:srgbClr val="000000">
                      <a:alpha val="43137"/>
                    </a:srgbClr>
                  </a:outerShdw>
                </a:effectLst>
                <a:latin typeface="Franklin Gothic Medium" panose="020B0603020102020204" pitchFamily="34" charset="0"/>
              </a:rPr>
              <a:t>Copy</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EndsWith</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StartsWith</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a:t>
            </a:r>
            <a:r>
              <a:rPr lang="es-ES" dirty="0" smtClean="0">
                <a:effectLst>
                  <a:outerShdw blurRad="38100" dist="38100" dir="2700000" algn="tl">
                    <a:srgbClr val="000000">
                      <a:alpha val="43137"/>
                    </a:srgbClr>
                  </a:outerShdw>
                </a:effectLst>
                <a:latin typeface="Franklin Gothic Medium" panose="020B0603020102020204" pitchFamily="34" charset="0"/>
              </a:rPr>
              <a:t>etermina </a:t>
            </a:r>
            <a:r>
              <a:rPr lang="es-ES" dirty="0">
                <a:effectLst>
                  <a:outerShdw blurRad="38100" dist="38100" dir="2700000" algn="tl">
                    <a:srgbClr val="000000">
                      <a:alpha val="43137"/>
                    </a:srgbClr>
                  </a:outerShdw>
                </a:effectLst>
                <a:latin typeface="Franklin Gothic Medium" panose="020B0603020102020204" pitchFamily="34" charset="0"/>
              </a:rPr>
              <a:t>si el final/principio de la cadena contenida por el objeto coincide o no con la cadena pasada como argumento</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IndexOf</a:t>
            </a:r>
            <a:r>
              <a:rPr lang="es-ES" sz="2800" dirty="0" smtClean="0">
                <a:effectLst>
                  <a:outerShdw blurRad="38100" dist="38100" dir="2700000" algn="tl">
                    <a:srgbClr val="000000">
                      <a:alpha val="43137"/>
                    </a:srgbClr>
                  </a:outerShdw>
                </a:effectLst>
                <a:latin typeface="Franklin Gothic Medium" panose="020B0603020102020204" pitchFamily="34" charset="0"/>
              </a:rPr>
              <a:t>/</a:t>
            </a:r>
            <a:r>
              <a:rPr lang="es-ES" sz="2800" dirty="0" err="1" smtClean="0">
                <a:effectLst>
                  <a:outerShdw blurRad="38100" dist="38100" dir="2700000" algn="tl">
                    <a:srgbClr val="000000">
                      <a:alpha val="43137"/>
                    </a:srgbClr>
                  </a:outerShdw>
                </a:effectLst>
                <a:latin typeface="Franklin Gothic Medium" panose="020B0603020102020204" pitchFamily="34" charset="0"/>
              </a:rPr>
              <a:t>LastIndexOf</a:t>
            </a:r>
            <a:r>
              <a:rPr lang="es-ES" sz="2800" dirty="0">
                <a:effectLst>
                  <a:outerShdw blurRad="38100" dist="38100" dir="2700000" algn="tl">
                    <a:srgbClr val="000000">
                      <a:alpha val="43137"/>
                    </a:srgbClr>
                  </a:outerShdw>
                </a:effectLst>
                <a:latin typeface="Franklin Gothic Medium" panose="020B0603020102020204" pitchFamily="34" charset="0"/>
              </a:rPr>
              <a:t> (de instancia)</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smtClean="0">
                <a:effectLst>
                  <a:outerShdw blurRad="38100" dist="38100" dir="2700000" algn="tl">
                    <a:srgbClr val="000000">
                      <a:alpha val="43137"/>
                    </a:srgbClr>
                  </a:outerShdw>
                </a:effectLst>
                <a:latin typeface="Franklin Gothic Medium" panose="020B0603020102020204" pitchFamily="34" charset="0"/>
              </a:rPr>
              <a:t>Devuelve </a:t>
            </a:r>
            <a:r>
              <a:rPr lang="es-ES" dirty="0">
                <a:effectLst>
                  <a:outerShdw blurRad="38100" dist="38100" dir="2700000" algn="tl">
                    <a:srgbClr val="000000">
                      <a:alpha val="43137"/>
                    </a:srgbClr>
                  </a:outerShdw>
                </a:effectLst>
                <a:latin typeface="Franklin Gothic Medium" panose="020B0603020102020204" pitchFamily="34" charset="0"/>
              </a:rPr>
              <a:t>el índice de la primera/última ocurrencia de la cadena especificada.</a:t>
            </a:r>
          </a:p>
          <a:p>
            <a:endParaRPr lang="es-AR" dirty="0"/>
          </a:p>
        </p:txBody>
      </p:sp>
    </p:spTree>
    <p:extLst>
      <p:ext uri="{BB962C8B-B14F-4D97-AF65-F5344CB8AC3E}">
        <p14:creationId xmlns:p14="http://schemas.microsoft.com/office/powerpoint/2010/main" val="1308846692"/>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14</TotalTime>
  <Words>821</Words>
  <Application>Microsoft Office PowerPoint</Application>
  <PresentationFormat>Panorámica</PresentationFormat>
  <Paragraphs>111</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Consolas</vt:lpstr>
      <vt:lpstr>Franklin Gothic Medium</vt:lpstr>
      <vt:lpstr>Trebuchet MS</vt:lpstr>
      <vt:lpstr>Berlín</vt:lpstr>
      <vt:lpstr>Arrays y Strings</vt:lpstr>
      <vt:lpstr>Arrays</vt:lpstr>
      <vt:lpstr>Arrays</vt:lpstr>
      <vt:lpstr>Arrays Unidimensionales</vt:lpstr>
      <vt:lpstr>Arrays Métodos y Propiedades</vt:lpstr>
      <vt:lpstr>Arrays Métodos y Propiedades</vt:lpstr>
      <vt:lpstr>Arrays Multidimensionales</vt:lpstr>
      <vt:lpstr>Strings: Métodos</vt:lpstr>
      <vt:lpstr>Strings: Métodos</vt:lpstr>
      <vt:lpstr>Strings: Métodos</vt:lpstr>
      <vt:lpstr>String: Métodos</vt:lpstr>
      <vt:lpstr>String: Propiedades</vt:lpstr>
      <vt:lpstr>StringBuilder</vt:lpstr>
      <vt:lpstr>StringBuilder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y Strings</dc:title>
  <dc:creator>Admin</dc:creator>
  <cp:lastModifiedBy>Admin</cp:lastModifiedBy>
  <cp:revision>3</cp:revision>
  <dcterms:created xsi:type="dcterms:W3CDTF">2018-09-03T17:53:42Z</dcterms:created>
  <dcterms:modified xsi:type="dcterms:W3CDTF">2018-09-03T18:08:33Z</dcterms:modified>
</cp:coreProperties>
</file>