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36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Introducción a C#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es-AR" dirty="0"/>
              <a:t>Programación II y </a:t>
            </a:r>
            <a:r>
              <a:rPr lang="es-AR" dirty="0">
                <a:solidFill>
                  <a:schemeClr val="lt1"/>
                </a:solidFill>
                <a:ea typeface="Trebuchet MS"/>
                <a:cs typeface="Trebuchet MS"/>
                <a:sym typeface="Trebuchet MS"/>
              </a:rPr>
              <a:t>Laboratorio de Computación II</a:t>
            </a:r>
          </a:p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endParaRPr lang="es-AR" dirty="0">
              <a:solidFill>
                <a:schemeClr val="lt1"/>
              </a:solidFill>
              <a:ea typeface="Trebuchet MS"/>
              <a:cs typeface="Trebuchet MS"/>
              <a:sym typeface="Trebuchet MS"/>
            </a:endParaRPr>
          </a:p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es-AR" dirty="0"/>
              <a:t>Edición 2018</a:t>
            </a:r>
            <a:endParaRPr lang="es-AR" dirty="0">
              <a:solidFill>
                <a:schemeClr val="lt1"/>
              </a:solidFill>
              <a:ea typeface="Trebuchet MS"/>
              <a:cs typeface="Trebuchet MS"/>
              <a:sym typeface="Trebuchet MS"/>
            </a:endParaRPr>
          </a:p>
          <a:p>
            <a:endParaRPr lang="es-A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9375819" y="2733709"/>
            <a:ext cx="2627571" cy="13730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  <a:buNone/>
            </a:pPr>
            <a:r>
              <a:rPr lang="es-AR" dirty="0" smtClean="0">
                <a:solidFill>
                  <a:prstClr val="white"/>
                </a:solidFill>
                <a:latin typeface="Trebuchet MS" panose="020B0603020202020204"/>
              </a:rPr>
              <a:t>1</a:t>
            </a:r>
            <a:endParaRPr lang="es-AR" dirty="0">
              <a:solidFill>
                <a:prstClr val="white"/>
              </a:solidFill>
              <a:latin typeface="Trebuchet MS" panose="020B0603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62603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Operadores Lógicos</a:t>
            </a:r>
            <a:endParaRPr lang="es-AR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396970"/>
              </p:ext>
            </p:extLst>
          </p:nvPr>
        </p:nvGraphicFramePr>
        <p:xfrm>
          <a:off x="1981200" y="2116666"/>
          <a:ext cx="8128000" cy="2377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Descripción</a:t>
                      </a:r>
                      <a:endParaRPr kumimoji="0" lang="es-AR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T="45732" marB="45732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C#</a:t>
                      </a:r>
                      <a:endParaRPr kumimoji="0" lang="es-AR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T="45732" marB="45732"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Arial" charset="0"/>
                          <a:cs typeface="Arial" charset="0"/>
                        </a:rPr>
                        <a:t>Operador lógico Y</a:t>
                      </a:r>
                      <a:endParaRPr kumimoji="0" lang="es-AR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Arial" charset="0"/>
                          <a:cs typeface="Arial" charset="0"/>
                        </a:rPr>
                        <a:t>&amp;&amp;</a:t>
                      </a:r>
                      <a:endParaRPr kumimoji="0" lang="es-AR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Arial" charset="0"/>
                          <a:cs typeface="Arial" charset="0"/>
                        </a:rPr>
                        <a:t>Operador lógico O</a:t>
                      </a:r>
                    </a:p>
                  </a:txBody>
                  <a:tcPr marT="45732" marB="45732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Arial" charset="0"/>
                        </a:rPr>
                        <a:t>||</a:t>
                      </a:r>
                    </a:p>
                  </a:txBody>
                  <a:tcPr marT="45732" marB="45732"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Arial" charset="0"/>
                          <a:cs typeface="Arial" charset="0"/>
                        </a:rPr>
                        <a:t>Negación lógica</a:t>
                      </a:r>
                      <a:endParaRPr kumimoji="0" lang="es-AR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Arial" charset="0"/>
                          <a:cs typeface="Arial" charset="0"/>
                        </a:rPr>
                        <a:t>!</a:t>
                      </a:r>
                      <a:endParaRPr kumimoji="0" lang="es-AR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Arial" charset="0"/>
                          <a:cs typeface="Arial" charset="0"/>
                        </a:rPr>
                        <a:t>Igualdad</a:t>
                      </a:r>
                      <a:endParaRPr kumimoji="0" lang="es-AR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Arial" charset="0"/>
                          <a:cs typeface="Arial" charset="0"/>
                        </a:rPr>
                        <a:t>==</a:t>
                      </a:r>
                      <a:endParaRPr kumimoji="0" lang="es-AR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Arial" charset="0"/>
                          <a:cs typeface="Arial" charset="0"/>
                        </a:rPr>
                        <a:t>Desigualdad</a:t>
                      </a:r>
                      <a:endParaRPr kumimoji="0" lang="es-AR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Arial" charset="0"/>
                          <a:cs typeface="Arial" charset="0"/>
                        </a:rPr>
                        <a:t>!=</a:t>
                      </a:r>
                      <a:endParaRPr kumimoji="0" lang="es-AR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anchor="b" horzOverflow="overflow"/>
                </a:tc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1498600" y="4559300"/>
            <a:ext cx="8060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rebuchet MS (Cuerpo)"/>
                <a:cs typeface="Lucida Sans Unicode" pitchFamily="34" charset="0"/>
              </a:rPr>
              <a:t>En C# todas las evaluaciones se hacen por “cortocircuito”</a:t>
            </a:r>
            <a:endParaRPr lang="es-AR" sz="2400" dirty="0">
              <a:latin typeface="Trebuchet MS (Cuerpo)"/>
            </a:endParaRPr>
          </a:p>
        </p:txBody>
      </p:sp>
      <p:sp>
        <p:nvSpPr>
          <p:cNvPr id="6" name="Google Shape;408;p22"/>
          <p:cNvSpPr txBox="1">
            <a:spLocks/>
          </p:cNvSpPr>
          <p:nvPr/>
        </p:nvSpPr>
        <p:spPr>
          <a:xfrm>
            <a:off x="705721" y="5046365"/>
            <a:ext cx="4958479" cy="171003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//Si Hacer1() es </a:t>
            </a:r>
            <a:r>
              <a:rPr lang="es-AR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True,</a:t>
            </a:r>
          </a:p>
          <a:p>
            <a:pPr marL="76200" indent="0">
              <a:buNone/>
            </a:pPr>
            <a:r>
              <a:rPr lang="es-AR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//entonces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NO se </a:t>
            </a:r>
            <a:r>
              <a:rPr lang="es-A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evalua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 Hacer2()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s-AR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(Hacer1() || Hacer2())</a:t>
            </a:r>
          </a:p>
          <a:p>
            <a:pPr marL="76200" indent="0"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es-AR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" name="Google Shape;408;p22"/>
          <p:cNvSpPr txBox="1">
            <a:spLocks/>
          </p:cNvSpPr>
          <p:nvPr/>
        </p:nvSpPr>
        <p:spPr>
          <a:xfrm>
            <a:off x="5900021" y="5020965"/>
            <a:ext cx="4958479" cy="171003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//Si Hacer1() es </a:t>
            </a:r>
            <a:r>
              <a:rPr lang="es-AR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False,</a:t>
            </a:r>
          </a:p>
          <a:p>
            <a:pPr marL="76200" indent="0">
              <a:buNone/>
            </a:pPr>
            <a:r>
              <a:rPr lang="es-AR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//entonces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NO se </a:t>
            </a:r>
            <a:r>
              <a:rPr lang="es-A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evalua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 Hacer2()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s-AR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(Hacer1() 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&amp;&amp; Hacer2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76200" indent="0"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es-AR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76797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Sentencias Condicionales</a:t>
            </a:r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172321" y="2201565"/>
            <a:ext cx="3307479" cy="171003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buNone/>
            </a:pPr>
            <a:r>
              <a:rPr lang="es-AR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(x &gt; 10)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Hacer1();</a:t>
            </a:r>
            <a:endParaRPr kumimoji="0" lang="es-AR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" name="Google Shape;408;p22"/>
          <p:cNvSpPr txBox="1">
            <a:spLocks/>
          </p:cNvSpPr>
          <p:nvPr/>
        </p:nvSpPr>
        <p:spPr>
          <a:xfrm>
            <a:off x="172321" y="4322465"/>
            <a:ext cx="3307479" cy="171003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(x &gt; 10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7620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7620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Hacer1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7620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Hacer2();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AR" sz="2000" kern="0" dirty="0" smtClean="0">
              <a:solidFill>
                <a:srgbClr val="FFFFFF"/>
              </a:solidFill>
              <a:latin typeface="Source Sans Pro"/>
              <a:sym typeface="Source Sans Pro"/>
            </a:endParaRPr>
          </a:p>
          <a:p>
            <a:pPr marL="7620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s-AR" sz="2000" kern="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" name="Google Shape;408;p22"/>
          <p:cNvSpPr txBox="1">
            <a:spLocks/>
          </p:cNvSpPr>
          <p:nvPr/>
        </p:nvSpPr>
        <p:spPr>
          <a:xfrm>
            <a:off x="3677521" y="2201565"/>
            <a:ext cx="3307479" cy="383093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(x &gt; 10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7620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7620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Hacer1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7620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7620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s-AR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s-AR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s-AR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Hacer2();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AR" sz="2000" kern="0" dirty="0" smtClean="0">
              <a:solidFill>
                <a:srgbClr val="FFFFFF"/>
              </a:solidFill>
              <a:latin typeface="Source Sans Pro"/>
              <a:sym typeface="Source Sans Pro"/>
            </a:endParaRPr>
          </a:p>
          <a:p>
            <a:pPr marL="7620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s-AR" sz="2000" kern="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" name="Google Shape;408;p22"/>
          <p:cNvSpPr txBox="1">
            <a:spLocks/>
          </p:cNvSpPr>
          <p:nvPr/>
        </p:nvSpPr>
        <p:spPr>
          <a:xfrm>
            <a:off x="7182721" y="2201564"/>
            <a:ext cx="3307479" cy="38309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(x &gt; 10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7620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7620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Hacer1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7620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7620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s-AR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s-AR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(x 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&lt;= 20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s-AR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s-AR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Hacer2();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7620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Hacer3();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AR" sz="2000" kern="0" dirty="0">
              <a:solidFill>
                <a:srgbClr val="FFFFFF"/>
              </a:solidFill>
              <a:latin typeface="Source Sans Pro"/>
              <a:sym typeface="Source Sans Pro"/>
            </a:endParaRPr>
          </a:p>
          <a:p>
            <a:pPr marL="7620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s-AR" sz="2000" kern="0" dirty="0" smtClean="0">
              <a:solidFill>
                <a:srgbClr val="FFFFFF"/>
              </a:solidFill>
              <a:latin typeface="Source Sans Pro"/>
              <a:sym typeface="Source Sans Pro"/>
            </a:endParaRPr>
          </a:p>
          <a:p>
            <a:pPr marL="7620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s-AR" sz="2000" kern="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69742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Sentencias Condicionales</a:t>
            </a:r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1" y="2473455"/>
            <a:ext cx="10588693" cy="40035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0;</a:t>
            </a:r>
          </a:p>
          <a:p>
            <a:pPr marL="0" indent="0">
              <a:spcBef>
                <a:spcPts val="0"/>
              </a:spcBef>
              <a:buNone/>
            </a:pP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(a)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1: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AR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Código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1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2: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 Código </a:t>
            </a:r>
            <a:r>
              <a:rPr lang="es-AR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2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 Código </a:t>
            </a:r>
            <a:r>
              <a:rPr lang="es-AR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DEFAULT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es-AR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413863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Sentencias Repetitivas</a:t>
            </a:r>
            <a:endParaRPr lang="es-AR" dirty="0"/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1" y="2206755"/>
            <a:ext cx="10588693" cy="12984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 Partes: declaración, prueba, acción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nn-NO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i = 1; i &lt; 10; i++)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es-AR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" name="Google Shape;408;p22"/>
          <p:cNvSpPr txBox="1">
            <a:spLocks/>
          </p:cNvSpPr>
          <p:nvPr/>
        </p:nvSpPr>
        <p:spPr>
          <a:xfrm>
            <a:off x="680320" y="4746755"/>
            <a:ext cx="10588693" cy="17429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[] nombres 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[5];</a:t>
            </a:r>
          </a:p>
          <a:p>
            <a:pPr marL="76200" indent="0">
              <a:spcBef>
                <a:spcPts val="0"/>
              </a:spcBef>
              <a:buNone/>
            </a:pP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auxNombre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nombres)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s-A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auxNombre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 es un elemento de nombres.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680320" y="4165600"/>
            <a:ext cx="8539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rebuchet MS (Cuerpo)"/>
              </a:rPr>
              <a:t>La </a:t>
            </a:r>
            <a:r>
              <a:rPr lang="es-AR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rebuchet MS (Cuerpo)"/>
              </a:rPr>
              <a:t>sentencia </a:t>
            </a:r>
            <a:r>
              <a:rPr lang="es-AR" sz="24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rebuchet MS (Cuerpo)"/>
                <a:cs typeface="Lucida Sans Unicode" pitchFamily="34" charset="0"/>
              </a:rPr>
              <a:t>foreach</a:t>
            </a:r>
            <a:r>
              <a:rPr lang="es-AR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rebuchet MS (Cuerpo)"/>
                <a:cs typeface="Lucida Sans Unicode" pitchFamily="34" charset="0"/>
              </a:rPr>
              <a:t> permite recorrer arreglos y colecciones</a:t>
            </a:r>
            <a:endParaRPr lang="es-AR" sz="2400" dirty="0">
              <a:latin typeface="Trebuchet MS (Cuerpo)"/>
            </a:endParaRPr>
          </a:p>
        </p:txBody>
      </p:sp>
    </p:spTree>
    <p:extLst>
      <p:ext uri="{BB962C8B-B14F-4D97-AF65-F5344CB8AC3E}">
        <p14:creationId xmlns:p14="http://schemas.microsoft.com/office/powerpoint/2010/main" val="162984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Sentencias Repetitivas</a:t>
            </a:r>
            <a:endParaRPr lang="es-AR" dirty="0"/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1" y="2206755"/>
            <a:ext cx="10588693" cy="183935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condicion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76200" indent="0">
              <a:spcBef>
                <a:spcPts val="0"/>
              </a:spcBef>
              <a:buNone/>
            </a:pP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condicion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//En algún momento poner </a:t>
            </a:r>
            <a:r>
              <a:rPr lang="es-A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condicion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 = false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es-AR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" name="Google Shape;408;p22"/>
          <p:cNvSpPr txBox="1">
            <a:spLocks/>
          </p:cNvSpPr>
          <p:nvPr/>
        </p:nvSpPr>
        <p:spPr>
          <a:xfrm>
            <a:off x="680320" y="4648201"/>
            <a:ext cx="10588693" cy="184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condicion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76200" indent="0">
              <a:spcBef>
                <a:spcPts val="0"/>
              </a:spcBef>
              <a:buNone/>
            </a:pP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//En algún momento poner </a:t>
            </a:r>
            <a:r>
              <a:rPr lang="es-A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condicion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 = false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condicion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4016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Entry</a:t>
            </a:r>
            <a:r>
              <a:rPr lang="es-ES" dirty="0"/>
              <a:t> Point</a:t>
            </a:r>
            <a:endParaRPr lang="es-AR" dirty="0"/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1" y="2206755"/>
            <a:ext cx="10588693" cy="42829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HolaMundo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AR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System.Console.WriteLine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>
                <a:solidFill>
                  <a:srgbClr val="A31515"/>
                </a:solidFill>
                <a:latin typeface="Consolas" panose="020B0609020204030204" pitchFamily="49" charset="0"/>
              </a:rPr>
              <a:t>"Hola mundo C#"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 nombre completamente cualificado.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System.Console.ReadKey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es-AR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31138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Entry</a:t>
            </a:r>
            <a:r>
              <a:rPr lang="es-ES" dirty="0"/>
              <a:t> Point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27427"/>
          </a:xfrm>
        </p:spPr>
        <p:txBody>
          <a:bodyPr>
            <a:normAutofit lnSpcReduction="10000"/>
          </a:bodyPr>
          <a:lstStyle/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cs typeface="Times New Roman" pitchFamily="18" charset="0"/>
              </a:rPr>
              <a:t>El </a:t>
            </a:r>
            <a:r>
              <a:rPr lang="en-US" sz="28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cs typeface="Times New Roman" pitchFamily="18" charset="0"/>
              </a:rPr>
              <a:t>punto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cs typeface="Times New Roman" pitchFamily="18" charset="0"/>
              </a:rPr>
              <a:t> de </a:t>
            </a:r>
            <a:r>
              <a:rPr lang="en-US" sz="28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cs typeface="Times New Roman" pitchFamily="18" charset="0"/>
              </a:rPr>
              <a:t>entrada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cs typeface="Times New Roman" pitchFamily="18" charset="0"/>
              </a:rPr>
              <a:t> para los </a:t>
            </a:r>
            <a:r>
              <a:rPr lang="en-US" sz="28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cs typeface="Times New Roman" pitchFamily="18" charset="0"/>
              </a:rPr>
              <a:t>programas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cs typeface="Times New Roman" pitchFamily="18" charset="0"/>
              </a:rPr>
              <a:t> en C# </a:t>
            </a:r>
            <a:r>
              <a:rPr lang="en-US" sz="28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cs typeface="Times New Roman" pitchFamily="18" charset="0"/>
              </a:rPr>
              <a:t>es</a:t>
            </a:r>
            <a:r>
              <a:rPr 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cs typeface="Times New Roman" pitchFamily="18" charset="0"/>
              </a:rPr>
              <a:t> la </a:t>
            </a:r>
            <a:r>
              <a:rPr lang="en-US" sz="28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cs typeface="Times New Roman" pitchFamily="18" charset="0"/>
              </a:rPr>
              <a:t>función</a:t>
            </a:r>
            <a:r>
              <a:rPr 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cs typeface="Times New Roman" pitchFamily="18" charset="0"/>
              </a:rPr>
              <a:t> Main</a:t>
            </a:r>
            <a:endParaRPr lang="en-US" sz="28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es-ES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s-ES" dirty="0" err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static</a:t>
            </a:r>
            <a:r>
              <a:rPr lang="es-ES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: Es un modificador que permite ejecutar un método sin tener que instanciar a una variable (sin crear un objeto). El método </a:t>
            </a:r>
            <a:r>
              <a:rPr lang="es-E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Main</a:t>
            </a:r>
            <a:r>
              <a:rPr lang="es-ES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() debe ser estático.</a:t>
            </a:r>
          </a:p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s-ES" sz="22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s-ES" dirty="0" err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void</a:t>
            </a:r>
            <a:r>
              <a:rPr lang="es-ES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: Indica el tipo de valor de retorno del método </a:t>
            </a:r>
            <a:r>
              <a:rPr lang="es-E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Main</a:t>
            </a:r>
            <a:r>
              <a:rPr lang="es-ES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(). No necesariamente tiene que ser </a:t>
            </a:r>
            <a:r>
              <a:rPr lang="es-E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void</a:t>
            </a:r>
            <a:r>
              <a:rPr lang="es-ES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.</a:t>
            </a:r>
          </a:p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s-ES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s-ES" dirty="0" err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cs typeface="Times New Roman" pitchFamily="18" charset="0"/>
              </a:rPr>
              <a:t>string</a:t>
            </a:r>
            <a:r>
              <a:rPr lang="es-ES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cs typeface="Times New Roman" pitchFamily="18" charset="0"/>
              </a:rPr>
              <a:t> [] </a:t>
            </a:r>
            <a:r>
              <a:rPr lang="es-ES" dirty="0" err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cs typeface="Times New Roman" pitchFamily="18" charset="0"/>
              </a:rPr>
              <a:t>args</a:t>
            </a:r>
            <a:r>
              <a:rPr lang="es-ES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cs typeface="Times New Roman" pitchFamily="18" charset="0"/>
              </a:rPr>
              <a:t>: Es un </a:t>
            </a:r>
            <a:r>
              <a:rPr lang="es-E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cs typeface="Times New Roman" pitchFamily="18" charset="0"/>
              </a:rPr>
              <a:t>Array</a:t>
            </a:r>
            <a:r>
              <a:rPr lang="es-ES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cs typeface="Times New Roman" pitchFamily="18" charset="0"/>
              </a:rPr>
              <a:t> de tipo </a:t>
            </a:r>
            <a:r>
              <a:rPr lang="es-E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cs typeface="Times New Roman" pitchFamily="18" charset="0"/>
              </a:rPr>
              <a:t>string</a:t>
            </a:r>
            <a:r>
              <a:rPr lang="es-ES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cs typeface="Times New Roman" pitchFamily="18" charset="0"/>
              </a:rPr>
              <a:t> que puede recibir el método </a:t>
            </a:r>
            <a:r>
              <a:rPr lang="es-E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cs typeface="Times New Roman" pitchFamily="18" charset="0"/>
              </a:rPr>
              <a:t>Main</a:t>
            </a:r>
            <a:r>
              <a:rPr lang="es-ES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cs typeface="Times New Roman" pitchFamily="18" charset="0"/>
              </a:rPr>
              <a:t>() como parámetro. Este parámetro es opcional.</a:t>
            </a:r>
            <a:r>
              <a:rPr lang="es-ES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2537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Console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Es una clase pública y estática.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Representa la entrada, salida y errores de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Streams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para aplicaciones de consola.</a:t>
            </a:r>
          </a:p>
          <a:p>
            <a:pPr>
              <a:defRPr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Es miembro del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NameSpace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E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System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8795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Métodos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s-ES" dirty="0">
                <a:latin typeface="Franklin Gothic Medium" panose="020B0603020102020204" pitchFamily="34" charset="0"/>
              </a:rPr>
              <a:t>Clear()</a:t>
            </a:r>
          </a:p>
          <a:p>
            <a:pPr lvl="1">
              <a:defRPr/>
            </a:pPr>
            <a:r>
              <a:rPr lang="es-ES" dirty="0">
                <a:latin typeface="Franklin Gothic Medium" panose="020B0603020102020204" pitchFamily="34" charset="0"/>
              </a:rPr>
              <a:t>Limpia el buffer de la consola. Equivalente a </a:t>
            </a:r>
            <a:r>
              <a:rPr lang="es-ES" b="1" dirty="0" err="1">
                <a:latin typeface="Franklin Gothic Medium" panose="020B0603020102020204" pitchFamily="34" charset="0"/>
              </a:rPr>
              <a:t>clrscr</a:t>
            </a:r>
            <a:r>
              <a:rPr lang="es-ES" b="1" dirty="0">
                <a:latin typeface="Franklin Gothic Medium" panose="020B0603020102020204" pitchFamily="34" charset="0"/>
              </a:rPr>
              <a:t>()</a:t>
            </a:r>
            <a:r>
              <a:rPr lang="es-ES" dirty="0">
                <a:latin typeface="Franklin Gothic Medium" panose="020B0603020102020204" pitchFamily="34" charset="0"/>
              </a:rPr>
              <a:t> de C</a:t>
            </a:r>
            <a:r>
              <a:rPr lang="es-ES" dirty="0" smtClean="0">
                <a:latin typeface="Franklin Gothic Medium" panose="020B0603020102020204" pitchFamily="34" charset="0"/>
              </a:rPr>
              <a:t>.</a:t>
            </a:r>
          </a:p>
          <a:p>
            <a:pPr lvl="1">
              <a:defRPr/>
            </a:pPr>
            <a:endParaRPr lang="es-ES" dirty="0"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dirty="0" err="1">
                <a:latin typeface="Franklin Gothic Medium" panose="020B0603020102020204" pitchFamily="34" charset="0"/>
              </a:rPr>
              <a:t>Read</a:t>
            </a:r>
            <a:r>
              <a:rPr lang="es-ES" dirty="0">
                <a:latin typeface="Franklin Gothic Medium" panose="020B0603020102020204" pitchFamily="34" charset="0"/>
              </a:rPr>
              <a:t>()</a:t>
            </a:r>
          </a:p>
          <a:p>
            <a:pPr lvl="1">
              <a:defRPr/>
            </a:pPr>
            <a:r>
              <a:rPr lang="es-ES" dirty="0">
                <a:latin typeface="Franklin Gothic Medium" panose="020B0603020102020204" pitchFamily="34" charset="0"/>
              </a:rPr>
              <a:t>Lee el próximo carácter del </a:t>
            </a:r>
            <a:r>
              <a:rPr lang="es-ES" dirty="0" err="1">
                <a:latin typeface="Franklin Gothic Medium" panose="020B0603020102020204" pitchFamily="34" charset="0"/>
              </a:rPr>
              <a:t>stream</a:t>
            </a:r>
            <a:r>
              <a:rPr lang="es-ES" dirty="0">
                <a:latin typeface="Franklin Gothic Medium" panose="020B0603020102020204" pitchFamily="34" charset="0"/>
              </a:rPr>
              <a:t> de entrada. Devuelve un entero</a:t>
            </a:r>
            <a:r>
              <a:rPr lang="es-ES" dirty="0" smtClean="0">
                <a:latin typeface="Franklin Gothic Medium" panose="020B0603020102020204" pitchFamily="34" charset="0"/>
              </a:rPr>
              <a:t>.</a:t>
            </a:r>
          </a:p>
          <a:p>
            <a:pPr lvl="1">
              <a:defRPr/>
            </a:pPr>
            <a:endParaRPr lang="es-ES" dirty="0"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dirty="0" err="1">
                <a:latin typeface="Franklin Gothic Medium" panose="020B0603020102020204" pitchFamily="34" charset="0"/>
              </a:rPr>
              <a:t>ReadKey</a:t>
            </a:r>
            <a:r>
              <a:rPr lang="es-ES" dirty="0">
                <a:latin typeface="Franklin Gothic Medium" panose="020B0603020102020204" pitchFamily="34" charset="0"/>
              </a:rPr>
              <a:t>(</a:t>
            </a:r>
            <a:r>
              <a:rPr lang="es-ES" dirty="0" err="1">
                <a:latin typeface="Franklin Gothic Medium" panose="020B0603020102020204" pitchFamily="34" charset="0"/>
              </a:rPr>
              <a:t>bool</a:t>
            </a:r>
            <a:r>
              <a:rPr lang="es-ES" dirty="0">
                <a:latin typeface="Franklin Gothic Medium" panose="020B0603020102020204" pitchFamily="34" charset="0"/>
              </a:rPr>
              <a:t>)</a:t>
            </a:r>
          </a:p>
          <a:p>
            <a:pPr lvl="1">
              <a:defRPr/>
            </a:pPr>
            <a:r>
              <a:rPr lang="es-ES" dirty="0">
                <a:latin typeface="Franklin Gothic Medium" panose="020B0603020102020204" pitchFamily="34" charset="0"/>
              </a:rPr>
              <a:t>Obtiene el carácter presionado por el usuario. La tecla presionada puede mostrarse en la consola. Equivalente a </a:t>
            </a:r>
            <a:r>
              <a:rPr lang="es-ES" b="1" dirty="0" err="1">
                <a:latin typeface="Franklin Gothic Medium" panose="020B0603020102020204" pitchFamily="34" charset="0"/>
              </a:rPr>
              <a:t>getch</a:t>
            </a:r>
            <a:r>
              <a:rPr lang="es-ES" b="1" dirty="0">
                <a:latin typeface="Franklin Gothic Medium" panose="020B0603020102020204" pitchFamily="34" charset="0"/>
              </a:rPr>
              <a:t>() / </a:t>
            </a:r>
            <a:r>
              <a:rPr lang="es-ES" b="1" dirty="0" err="1">
                <a:latin typeface="Franklin Gothic Medium" panose="020B0603020102020204" pitchFamily="34" charset="0"/>
              </a:rPr>
              <a:t>getche</a:t>
            </a:r>
            <a:r>
              <a:rPr lang="es-ES" b="1" dirty="0">
                <a:latin typeface="Franklin Gothic Medium" panose="020B0603020102020204" pitchFamily="34" charset="0"/>
              </a:rPr>
              <a:t>()</a:t>
            </a:r>
            <a:r>
              <a:rPr lang="es-ES" dirty="0">
                <a:latin typeface="Franklin Gothic Medium" panose="020B0603020102020204" pitchFamily="34" charset="0"/>
              </a:rPr>
              <a:t> de C.</a:t>
            </a:r>
          </a:p>
          <a:p>
            <a:endParaRPr lang="es-AR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15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Métodos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86072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ES" dirty="0" err="1">
                <a:latin typeface="Franklin Gothic Medium" panose="020B0603020102020204" pitchFamily="34" charset="0"/>
              </a:rPr>
              <a:t>ReadLine</a:t>
            </a:r>
            <a:r>
              <a:rPr lang="es-ES" dirty="0">
                <a:latin typeface="Franklin Gothic Medium" panose="020B0603020102020204" pitchFamily="34" charset="0"/>
              </a:rPr>
              <a:t>()</a:t>
            </a:r>
          </a:p>
          <a:p>
            <a:pPr lvl="1">
              <a:defRPr/>
            </a:pPr>
            <a:r>
              <a:rPr lang="es-ES" dirty="0">
                <a:latin typeface="Franklin Gothic Medium" panose="020B0603020102020204" pitchFamily="34" charset="0"/>
              </a:rPr>
              <a:t>Lee la siguiente línea de caracteres de la consola. Devuelve un </a:t>
            </a:r>
            <a:r>
              <a:rPr lang="es-ES" dirty="0" err="1">
                <a:solidFill>
                  <a:schemeClr val="accent1"/>
                </a:solidFill>
                <a:latin typeface="Franklin Gothic Medium" panose="020B0603020102020204" pitchFamily="34" charset="0"/>
              </a:rPr>
              <a:t>string</a:t>
            </a:r>
            <a:r>
              <a:rPr lang="es-ES" dirty="0">
                <a:latin typeface="Franklin Gothic Medium" panose="020B0603020102020204" pitchFamily="34" charset="0"/>
              </a:rPr>
              <a:t>. </a:t>
            </a:r>
          </a:p>
          <a:p>
            <a:pPr lvl="1">
              <a:buNone/>
              <a:defRPr/>
            </a:pPr>
            <a:r>
              <a:rPr lang="es-ES" dirty="0">
                <a:latin typeface="Franklin Gothic Medium" panose="020B0603020102020204" pitchFamily="34" charset="0"/>
              </a:rPr>
              <a:t>	Equivalente a </a:t>
            </a:r>
            <a:r>
              <a:rPr lang="es-ES" b="1" dirty="0" err="1">
                <a:latin typeface="Franklin Gothic Medium" panose="020B0603020102020204" pitchFamily="34" charset="0"/>
              </a:rPr>
              <a:t>gets</a:t>
            </a:r>
            <a:r>
              <a:rPr lang="es-ES" b="1" dirty="0">
                <a:latin typeface="Franklin Gothic Medium" panose="020B0603020102020204" pitchFamily="34" charset="0"/>
              </a:rPr>
              <a:t>()</a:t>
            </a:r>
            <a:r>
              <a:rPr lang="es-ES" dirty="0">
                <a:latin typeface="Franklin Gothic Medium" panose="020B0603020102020204" pitchFamily="34" charset="0"/>
              </a:rPr>
              <a:t> de C</a:t>
            </a:r>
            <a:r>
              <a:rPr lang="es-ES" dirty="0" smtClean="0">
                <a:latin typeface="Franklin Gothic Medium" panose="020B0603020102020204" pitchFamily="34" charset="0"/>
              </a:rPr>
              <a:t>.</a:t>
            </a:r>
          </a:p>
          <a:p>
            <a:pPr lvl="1">
              <a:buNone/>
              <a:defRPr/>
            </a:pPr>
            <a:endParaRPr lang="es-ES" dirty="0"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dirty="0" err="1">
                <a:latin typeface="Franklin Gothic Medium" panose="020B0603020102020204" pitchFamily="34" charset="0"/>
              </a:rPr>
              <a:t>Write</a:t>
            </a:r>
            <a:r>
              <a:rPr lang="es-ES" dirty="0">
                <a:latin typeface="Franklin Gothic Medium" panose="020B0603020102020204" pitchFamily="34" charset="0"/>
              </a:rPr>
              <a:t>()</a:t>
            </a:r>
          </a:p>
          <a:p>
            <a:pPr lvl="1">
              <a:defRPr/>
            </a:pPr>
            <a:r>
              <a:rPr lang="es-ES" dirty="0">
                <a:latin typeface="Franklin Gothic Medium" panose="020B0603020102020204" pitchFamily="34" charset="0"/>
              </a:rPr>
              <a:t>Escribe el </a:t>
            </a:r>
            <a:r>
              <a:rPr lang="es-ES" dirty="0" err="1">
                <a:latin typeface="Franklin Gothic Medium" panose="020B0603020102020204" pitchFamily="34" charset="0"/>
              </a:rPr>
              <a:t>string</a:t>
            </a:r>
            <a:r>
              <a:rPr lang="es-ES" dirty="0">
                <a:latin typeface="Franklin Gothic Medium" panose="020B0603020102020204" pitchFamily="34" charset="0"/>
              </a:rPr>
              <a:t> que se le pasa como parámetro a la salida estándar.</a:t>
            </a:r>
          </a:p>
          <a:p>
            <a:pPr lvl="1">
              <a:buNone/>
              <a:defRPr/>
            </a:pPr>
            <a:r>
              <a:rPr lang="es-ES" dirty="0">
                <a:latin typeface="Franklin Gothic Medium" panose="020B0603020102020204" pitchFamily="34" charset="0"/>
              </a:rPr>
              <a:t>	Equivalente a </a:t>
            </a:r>
            <a:r>
              <a:rPr lang="es-ES" b="1" dirty="0" err="1">
                <a:latin typeface="Franklin Gothic Medium" panose="020B0603020102020204" pitchFamily="34" charset="0"/>
              </a:rPr>
              <a:t>printf</a:t>
            </a:r>
            <a:r>
              <a:rPr lang="es-ES" b="1" dirty="0">
                <a:latin typeface="Franklin Gothic Medium" panose="020B0603020102020204" pitchFamily="34" charset="0"/>
              </a:rPr>
              <a:t>()</a:t>
            </a:r>
            <a:r>
              <a:rPr lang="es-ES" dirty="0">
                <a:latin typeface="Franklin Gothic Medium" panose="020B0603020102020204" pitchFamily="34" charset="0"/>
              </a:rPr>
              <a:t> de C. </a:t>
            </a:r>
            <a:endParaRPr lang="es-ES" dirty="0" smtClean="0">
              <a:latin typeface="Franklin Gothic Medium" panose="020B0603020102020204" pitchFamily="34" charset="0"/>
            </a:endParaRPr>
          </a:p>
          <a:p>
            <a:pPr lvl="1">
              <a:buNone/>
              <a:defRPr/>
            </a:pPr>
            <a:endParaRPr lang="es-ES" dirty="0"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dirty="0" err="1">
                <a:latin typeface="Franklin Gothic Medium" panose="020B0603020102020204" pitchFamily="34" charset="0"/>
              </a:rPr>
              <a:t>WriteLine</a:t>
            </a:r>
            <a:r>
              <a:rPr lang="es-ES" dirty="0">
                <a:latin typeface="Franklin Gothic Medium" panose="020B0603020102020204" pitchFamily="34" charset="0"/>
              </a:rPr>
              <a:t>()</a:t>
            </a:r>
          </a:p>
          <a:p>
            <a:pPr lvl="1">
              <a:defRPr/>
            </a:pPr>
            <a:r>
              <a:rPr lang="es-ES" dirty="0">
                <a:latin typeface="Franklin Gothic Medium" panose="020B0603020102020204" pitchFamily="34" charset="0"/>
              </a:rPr>
              <a:t>Ídem método </a:t>
            </a:r>
            <a:r>
              <a:rPr lang="es-ES" dirty="0" err="1">
                <a:latin typeface="Franklin Gothic Medium" panose="020B0603020102020204" pitchFamily="34" charset="0"/>
              </a:rPr>
              <a:t>Write</a:t>
            </a:r>
            <a:r>
              <a:rPr lang="es-ES" dirty="0">
                <a:latin typeface="Franklin Gothic Medium" panose="020B0603020102020204" pitchFamily="34" charset="0"/>
              </a:rPr>
              <a:t>, pero introduce un salto de línea al final de la cadena.</a:t>
            </a:r>
            <a:endParaRPr lang="es-AR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80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Common</a:t>
            </a:r>
            <a:r>
              <a:rPr lang="es-AR" dirty="0"/>
              <a:t> </a:t>
            </a:r>
            <a:r>
              <a:rPr lang="es-AR" dirty="0" err="1"/>
              <a:t>Type</a:t>
            </a:r>
            <a:r>
              <a:rPr lang="es-AR" dirty="0"/>
              <a:t> </a:t>
            </a:r>
            <a:r>
              <a:rPr lang="es-AR" dirty="0" err="1" smtClean="0"/>
              <a:t>System</a:t>
            </a:r>
            <a:r>
              <a:rPr lang="es-AR" dirty="0" smtClean="0"/>
              <a:t> (CTS)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ct val="50000"/>
              </a:spcAft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Define un conjunto común de “tipos” de datos orientados a objetos.</a:t>
            </a:r>
          </a:p>
          <a:p>
            <a:pPr>
              <a:spcAft>
                <a:spcPct val="50000"/>
              </a:spcAft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Todo lenguaje de programación .NET debe implementar los tipos definidos por el CTS.</a:t>
            </a:r>
          </a:p>
          <a:p>
            <a:pPr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Todo tipo hereda directa o indirectamente del tipo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System.Object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pPr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CTS define tipos de VALOR y de 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REFERENCIA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70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Propiedades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65150" indent="-565150">
              <a:defRPr/>
            </a:pPr>
            <a:r>
              <a:rPr lang="es-AR" dirty="0" err="1" smtClean="0">
                <a:latin typeface="Franklin Gothic Medium" panose="020B0603020102020204" pitchFamily="34" charset="0"/>
              </a:rPr>
              <a:t>BackGroundColor</a:t>
            </a:r>
            <a:r>
              <a:rPr lang="es-AR" dirty="0" smtClean="0">
                <a:latin typeface="Franklin Gothic Medium" panose="020B0603020102020204" pitchFamily="34" charset="0"/>
              </a:rPr>
              <a:t>: Obtiene </a:t>
            </a:r>
            <a:r>
              <a:rPr lang="es-AR" dirty="0">
                <a:latin typeface="Franklin Gothic Medium" panose="020B0603020102020204" pitchFamily="34" charset="0"/>
              </a:rPr>
              <a:t>o establece el color de fondo de la consola</a:t>
            </a:r>
            <a:r>
              <a:rPr lang="es-AR" dirty="0" smtClean="0">
                <a:latin typeface="Franklin Gothic Medium" panose="020B0603020102020204" pitchFamily="34" charset="0"/>
              </a:rPr>
              <a:t>.</a:t>
            </a:r>
          </a:p>
          <a:p>
            <a:pPr marL="565150" indent="-565150">
              <a:defRPr/>
            </a:pPr>
            <a:endParaRPr lang="es-AR" dirty="0">
              <a:latin typeface="Franklin Gothic Medium" panose="020B0603020102020204" pitchFamily="34" charset="0"/>
            </a:endParaRPr>
          </a:p>
          <a:p>
            <a:pPr marL="565150" indent="-565150">
              <a:defRPr/>
            </a:pPr>
            <a:r>
              <a:rPr lang="es-AR" dirty="0" err="1" smtClean="0">
                <a:latin typeface="Franklin Gothic Medium" panose="020B0603020102020204" pitchFamily="34" charset="0"/>
              </a:rPr>
              <a:t>ForeGroundColor</a:t>
            </a:r>
            <a:r>
              <a:rPr lang="es-AR" dirty="0" smtClean="0">
                <a:latin typeface="Franklin Gothic Medium" panose="020B0603020102020204" pitchFamily="34" charset="0"/>
              </a:rPr>
              <a:t>: Obtiene </a:t>
            </a:r>
            <a:r>
              <a:rPr lang="es-AR" dirty="0">
                <a:latin typeface="Franklin Gothic Medium" panose="020B0603020102020204" pitchFamily="34" charset="0"/>
              </a:rPr>
              <a:t>o establece el color del texto de la consola</a:t>
            </a:r>
            <a:r>
              <a:rPr lang="es-AR" dirty="0" smtClean="0">
                <a:latin typeface="Franklin Gothic Medium" panose="020B0603020102020204" pitchFamily="34" charset="0"/>
              </a:rPr>
              <a:t>.</a:t>
            </a:r>
          </a:p>
          <a:p>
            <a:pPr marL="565150" indent="-565150">
              <a:defRPr/>
            </a:pPr>
            <a:endParaRPr lang="es-AR" dirty="0">
              <a:latin typeface="Franklin Gothic Medium" panose="020B0603020102020204" pitchFamily="34" charset="0"/>
            </a:endParaRPr>
          </a:p>
          <a:p>
            <a:pPr marL="565150" indent="-565150">
              <a:defRPr/>
            </a:pPr>
            <a:r>
              <a:rPr lang="es-AR" dirty="0" err="1" smtClean="0">
                <a:latin typeface="Franklin Gothic Medium" panose="020B0603020102020204" pitchFamily="34" charset="0"/>
              </a:rPr>
              <a:t>Title</a:t>
            </a:r>
            <a:r>
              <a:rPr lang="es-AR" dirty="0" smtClean="0">
                <a:latin typeface="Franklin Gothic Medium" panose="020B0603020102020204" pitchFamily="34" charset="0"/>
              </a:rPr>
              <a:t>: Obtiene </a:t>
            </a:r>
            <a:r>
              <a:rPr lang="es-AR" dirty="0">
                <a:latin typeface="Franklin Gothic Medium" panose="020B0603020102020204" pitchFamily="34" charset="0"/>
              </a:rPr>
              <a:t>o establece el título de la consola.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3377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Formato de salida de Texto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14727"/>
          </a:xfrm>
        </p:spPr>
        <p:txBody>
          <a:bodyPr>
            <a:normAutofit/>
          </a:bodyPr>
          <a:lstStyle/>
          <a:p>
            <a:pPr marL="0" indent="0" fontAlgn="base">
              <a:spcBef>
                <a:spcPct val="25000"/>
              </a:spcBef>
              <a:spcAft>
                <a:spcPct val="0"/>
              </a:spcAft>
              <a:buClr>
                <a:srgbClr val="FFCC29"/>
              </a:buClr>
              <a:buSzPct val="75000"/>
              <a:buNone/>
              <a:defRPr/>
            </a:pPr>
            <a:r>
              <a:rPr lang="es-ES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/>
                <a:ea typeface="Arial Unicode MS" pitchFamily="34" charset="-128"/>
                <a:cs typeface="Arial Unicode MS" pitchFamily="34" charset="-128"/>
              </a:rPr>
              <a:t>Con los marcadores (</a:t>
            </a:r>
            <a:r>
              <a:rPr lang="es-ES" kern="0" dirty="0">
                <a:solidFill>
                  <a:srgbClr val="FCEB9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/>
                <a:ea typeface="Arial Unicode MS" pitchFamily="34" charset="-128"/>
                <a:cs typeface="Arial Unicode MS" pitchFamily="34" charset="-128"/>
              </a:rPr>
              <a:t>“{}”</a:t>
            </a:r>
            <a:r>
              <a:rPr lang="es-ES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/>
                <a:ea typeface="Arial Unicode MS" pitchFamily="34" charset="-128"/>
                <a:cs typeface="Arial Unicode MS" pitchFamily="34" charset="-128"/>
              </a:rPr>
              <a:t>), además de indicar el número </a:t>
            </a:r>
            <a:r>
              <a:rPr lang="es-ES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/>
                <a:ea typeface="Arial Unicode MS" pitchFamily="34" charset="-128"/>
                <a:cs typeface="Arial Unicode MS" pitchFamily="34" charset="-128"/>
              </a:rPr>
              <a:t>de parámetro </a:t>
            </a:r>
            <a:r>
              <a:rPr lang="es-ES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/>
                <a:ea typeface="Arial Unicode MS" pitchFamily="34" charset="-128"/>
                <a:cs typeface="Arial Unicode MS" pitchFamily="34" charset="-128"/>
              </a:rPr>
              <a:t>que se usará, podemos indicar la forma en que se mostrará. </a:t>
            </a:r>
          </a:p>
          <a:p>
            <a:pPr marL="0" indent="0" fontAlgn="base">
              <a:spcBef>
                <a:spcPct val="25000"/>
              </a:spcBef>
              <a:spcAft>
                <a:spcPct val="0"/>
              </a:spcAft>
              <a:buClr>
                <a:srgbClr val="FFCC29"/>
              </a:buClr>
              <a:buSzPct val="75000"/>
              <a:buNone/>
              <a:defRPr/>
            </a:pPr>
            <a:endParaRPr lang="es-ES" kern="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/>
              <a:ea typeface="Arial Unicode MS" pitchFamily="34" charset="-128"/>
              <a:cs typeface="Arial Unicode MS" pitchFamily="34" charset="-128"/>
            </a:endParaRPr>
          </a:p>
          <a:p>
            <a:pPr marL="0" indent="0" fontAlgn="base">
              <a:spcBef>
                <a:spcPct val="25000"/>
              </a:spcBef>
              <a:spcAft>
                <a:spcPct val="0"/>
              </a:spcAft>
              <a:buClr>
                <a:srgbClr val="FFCC29"/>
              </a:buClr>
              <a:buSzPct val="75000"/>
              <a:buNone/>
              <a:defRPr/>
            </a:pPr>
            <a:r>
              <a:rPr lang="es-ES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/>
                <a:ea typeface="Arial Unicode MS" pitchFamily="34" charset="-128"/>
                <a:cs typeface="Arial Unicode MS" pitchFamily="34" charset="-128"/>
              </a:rPr>
              <a:t>Cuantos </a:t>
            </a:r>
            <a:r>
              <a:rPr lang="es-ES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/>
                <a:ea typeface="Arial Unicode MS" pitchFamily="34" charset="-128"/>
                <a:cs typeface="Arial Unicode MS" pitchFamily="34" charset="-128"/>
              </a:rPr>
              <a:t>caracteres se mostrarán y si se formatearán a la derecha o la izquierda o también se pueden indicar otros valores de formato</a:t>
            </a:r>
            <a:r>
              <a:rPr lang="es-ES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/>
                <a:ea typeface="Arial Unicode MS" pitchFamily="34" charset="-128"/>
                <a:cs typeface="Arial Unicode MS" pitchFamily="34" charset="-128"/>
              </a:rPr>
              <a:t>.</a:t>
            </a:r>
            <a:endParaRPr lang="es-ES" kern="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1" y="4612245"/>
            <a:ext cx="10588693" cy="154725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miTexto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AR" sz="2000" dirty="0">
                <a:solidFill>
                  <a:srgbClr val="A31515"/>
                </a:solidFill>
                <a:latin typeface="Consolas" panose="020B0609020204030204" pitchFamily="49" charset="0"/>
              </a:rPr>
              <a:t>"Hola</a:t>
            </a:r>
            <a:r>
              <a:rPr lang="es-AR" sz="2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!"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76200" indent="0">
              <a:buNone/>
            </a:pP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>
                <a:solidFill>
                  <a:srgbClr val="A31515"/>
                </a:solidFill>
                <a:latin typeface="Consolas" panose="020B0609020204030204" pitchFamily="49" charset="0"/>
              </a:rPr>
              <a:t>"Acá iría mi texto: {0}"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miTexto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kumimoji="0" lang="es-AR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65643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Formato de salida de Texto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14727"/>
          </a:xfrm>
        </p:spPr>
        <p:txBody>
          <a:bodyPr>
            <a:normAutofit/>
          </a:bodyPr>
          <a:lstStyle/>
          <a:p>
            <a:pPr marL="0" indent="0" fontAlgn="base">
              <a:spcBef>
                <a:spcPct val="25000"/>
              </a:spcBef>
              <a:spcAft>
                <a:spcPct val="0"/>
              </a:spcAft>
              <a:buClr>
                <a:srgbClr val="FFCC29"/>
              </a:buClr>
              <a:buSzPct val="75000"/>
              <a:buNone/>
              <a:defRPr/>
            </a:pPr>
            <a:r>
              <a:rPr lang="es-ES" kern="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/>
                <a:ea typeface="Arial Unicode MS" pitchFamily="34" charset="-128"/>
                <a:cs typeface="Arial Unicode MS" pitchFamily="34" charset="-128"/>
              </a:rPr>
              <a:t>Fomato</a:t>
            </a:r>
            <a:r>
              <a:rPr lang="es-ES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/>
                <a:ea typeface="Arial Unicode MS" pitchFamily="34" charset="-128"/>
                <a:cs typeface="Arial Unicode MS" pitchFamily="34" charset="-128"/>
              </a:rPr>
              <a:t> completo</a:t>
            </a:r>
            <a:r>
              <a:rPr lang="es-ES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Arial Unicode MS" pitchFamily="34" charset="-128"/>
                <a:cs typeface="Arial Unicode MS" pitchFamily="34" charset="-128"/>
              </a:rPr>
              <a:t>: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Arial Unicode MS" pitchFamily="34" charset="-128"/>
                <a:cs typeface="Arial Unicode MS" pitchFamily="34" charset="-128"/>
              </a:rPr>
              <a:t>{ N [, M ][: Formato ] }   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Arial Unicode MS" pitchFamily="34" charset="-128"/>
                <a:cs typeface="Arial Unicode MS" pitchFamily="34" charset="-128"/>
              </a:rPr>
              <a:t>(*)</a:t>
            </a:r>
          </a:p>
          <a:p>
            <a:pPr marL="0" indent="0" fontAlgn="base">
              <a:spcBef>
                <a:spcPct val="25000"/>
              </a:spcBef>
              <a:spcAft>
                <a:spcPct val="0"/>
              </a:spcAft>
              <a:buClr>
                <a:srgbClr val="FFCC29"/>
              </a:buClr>
              <a:buSzPct val="75000"/>
              <a:buNone/>
              <a:defRPr/>
            </a:pPr>
            <a:endParaRPr lang="es-ES" kern="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Arial Unicode MS" pitchFamily="34" charset="-128"/>
              <a:cs typeface="Arial Unicode MS" pitchFamily="34" charset="-128"/>
            </a:endParaRPr>
          </a:p>
          <a:p>
            <a:pPr>
              <a:defRPr/>
            </a:pP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Arial Unicode MS" pitchFamily="34" charset="-128"/>
                <a:cs typeface="Arial Unicode MS" pitchFamily="34" charset="-128"/>
              </a:rPr>
              <a:t>N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Arial Unicode MS" pitchFamily="34" charset="-128"/>
                <a:cs typeface="Arial Unicode MS" pitchFamily="34" charset="-128"/>
              </a:rPr>
              <a:t> será el número del parámetro, empezando por cero.</a:t>
            </a:r>
            <a:b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Arial Unicode MS" pitchFamily="34" charset="-128"/>
                <a:cs typeface="Arial Unicode MS" pitchFamily="34" charset="-128"/>
              </a:rPr>
            </a:b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Arial Unicode MS" pitchFamily="34" charset="-128"/>
              <a:cs typeface="Arial Unicode MS" pitchFamily="34" charset="-128"/>
            </a:endParaRPr>
          </a:p>
          <a:p>
            <a:pPr>
              <a:defRPr/>
            </a:pPr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Arial Unicode MS" pitchFamily="34" charset="-128"/>
                <a:cs typeface="Arial Unicode MS" pitchFamily="34" charset="-128"/>
              </a:rPr>
              <a:t>M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Arial Unicode MS" pitchFamily="34" charset="-128"/>
                <a:cs typeface="Arial Unicode MS" pitchFamily="34" charset="-128"/>
              </a:rPr>
              <a:t>será el ancho usado para mostrar el parámetro, el cual se rellenará con espacios. Si M es negativo, se justificará a la izquierda, y si es positivo, se justificará a la derecha.</a:t>
            </a:r>
            <a:b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Arial Unicode MS" pitchFamily="34" charset="-128"/>
                <a:cs typeface="Arial Unicode MS" pitchFamily="34" charset="-128"/>
              </a:rPr>
            </a:b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Arial Unicode MS" pitchFamily="34" charset="-128"/>
              <a:cs typeface="Arial Unicode MS" pitchFamily="34" charset="-128"/>
            </a:endParaRPr>
          </a:p>
          <a:p>
            <a:pPr>
              <a:defRPr/>
            </a:pPr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Arial Unicode MS" pitchFamily="34" charset="-128"/>
                <a:cs typeface="Arial Unicode MS" pitchFamily="34" charset="-128"/>
              </a:rPr>
              <a:t>Formato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Arial Unicode MS" pitchFamily="34" charset="-128"/>
                <a:cs typeface="Arial Unicode MS" pitchFamily="34" charset="-128"/>
              </a:rPr>
              <a:t>será una cadena que indicará un formato extra a usar con ese parámetro.</a:t>
            </a:r>
          </a:p>
          <a:p>
            <a:pPr marL="0" indent="0" fontAlgn="base">
              <a:spcBef>
                <a:spcPct val="25000"/>
              </a:spcBef>
              <a:spcAft>
                <a:spcPct val="0"/>
              </a:spcAft>
              <a:buClr>
                <a:srgbClr val="FFCC29"/>
              </a:buClr>
              <a:buSzPct val="75000"/>
              <a:buNone/>
              <a:defRPr/>
            </a:pPr>
            <a:endParaRPr lang="es-ES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937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Formato de salida de Texto</a:t>
            </a:r>
            <a:endParaRPr lang="es-AR" dirty="0"/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1" y="2326244"/>
            <a:ext cx="10588693" cy="337605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>
                <a:solidFill>
                  <a:srgbClr val="A31515"/>
                </a:solidFill>
                <a:latin typeface="Consolas" panose="020B0609020204030204" pitchFamily="49" charset="0"/>
              </a:rPr>
              <a:t>"{0,10}{1,-10}{2}"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, 10, 15, 23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 Salida: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s-AR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       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10 15        </a:t>
            </a:r>
            <a:r>
              <a:rPr lang="es-AR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23</a:t>
            </a:r>
          </a:p>
          <a:p>
            <a:pPr marL="76200" indent="0">
              <a:buNone/>
            </a:pPr>
            <a:endParaRPr kumimoji="0" lang="es-AR" sz="2000" b="0" i="0" u="none" strike="noStrike" kern="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cs typeface="Source Sans Pro"/>
              <a:sym typeface="Source Sans Pro"/>
            </a:endParaRPr>
          </a:p>
          <a:p>
            <a:pPr marL="76200" indent="0"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>
                <a:solidFill>
                  <a:srgbClr val="A31515"/>
                </a:solidFill>
                <a:latin typeface="Consolas" panose="020B0609020204030204" pitchFamily="49" charset="0"/>
              </a:rPr>
              <a:t>"{ 0,10:#,###.00}{1,10}"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, 10.476, 15.355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Salida: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       10.48         </a:t>
            </a:r>
            <a:r>
              <a:rPr lang="es-AR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15.355</a:t>
            </a:r>
          </a:p>
        </p:txBody>
      </p:sp>
    </p:spTree>
    <p:extLst>
      <p:ext uri="{BB962C8B-B14F-4D97-AF65-F5344CB8AC3E}">
        <p14:creationId xmlns:p14="http://schemas.microsoft.com/office/powerpoint/2010/main" val="264723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Common</a:t>
            </a:r>
            <a:r>
              <a:rPr lang="es-AR" dirty="0"/>
              <a:t> </a:t>
            </a:r>
            <a:r>
              <a:rPr lang="es-AR" dirty="0" err="1"/>
              <a:t>Type</a:t>
            </a:r>
            <a:r>
              <a:rPr lang="es-AR" dirty="0"/>
              <a:t> </a:t>
            </a:r>
            <a:r>
              <a:rPr lang="es-AR" dirty="0" err="1"/>
              <a:t>System</a:t>
            </a:r>
            <a:r>
              <a:rPr lang="es-AR" dirty="0"/>
              <a:t> (CTS)</a:t>
            </a:r>
          </a:p>
        </p:txBody>
      </p:sp>
      <p:sp>
        <p:nvSpPr>
          <p:cNvPr id="5" name="Rectángulo redondeado 4"/>
          <p:cNvSpPr/>
          <p:nvPr/>
        </p:nvSpPr>
        <p:spPr>
          <a:xfrm>
            <a:off x="3181930" y="2190950"/>
            <a:ext cx="1957589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OBJECT</a:t>
            </a:r>
            <a:endParaRPr lang="es-AR" dirty="0"/>
          </a:p>
        </p:txBody>
      </p:sp>
      <p:sp>
        <p:nvSpPr>
          <p:cNvPr id="7" name="Rectángulo 6"/>
          <p:cNvSpPr/>
          <p:nvPr/>
        </p:nvSpPr>
        <p:spPr>
          <a:xfrm>
            <a:off x="332587" y="2743200"/>
            <a:ext cx="3531071" cy="3928056"/>
          </a:xfrm>
          <a:prstGeom prst="rect">
            <a:avLst/>
          </a:prstGeom>
          <a:solidFill>
            <a:schemeClr val="tx2">
              <a:lumMod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AR" dirty="0" smtClean="0">
                <a:solidFill>
                  <a:schemeClr val="tx1"/>
                </a:solidFill>
              </a:rPr>
              <a:t>Reference </a:t>
            </a:r>
            <a:r>
              <a:rPr lang="es-AR" dirty="0" err="1" smtClean="0">
                <a:solidFill>
                  <a:schemeClr val="tx1"/>
                </a:solidFill>
              </a:rPr>
              <a:t>Types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584540" y="2743200"/>
            <a:ext cx="7289408" cy="3928056"/>
          </a:xfrm>
          <a:prstGeom prst="rect">
            <a:avLst/>
          </a:prstGeom>
          <a:solidFill>
            <a:schemeClr val="tx2">
              <a:lumMod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AR" dirty="0" err="1" smtClean="0">
                <a:solidFill>
                  <a:schemeClr val="tx1"/>
                </a:solidFill>
              </a:rPr>
              <a:t>Value</a:t>
            </a:r>
            <a:r>
              <a:rPr lang="es-AR" dirty="0" smtClean="0">
                <a:solidFill>
                  <a:schemeClr val="tx1"/>
                </a:solidFill>
              </a:rPr>
              <a:t> </a:t>
            </a:r>
            <a:r>
              <a:rPr lang="es-AR" dirty="0" err="1" smtClean="0">
                <a:solidFill>
                  <a:schemeClr val="tx1"/>
                </a:solidFill>
              </a:rPr>
              <a:t>Types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500977" y="3283508"/>
            <a:ext cx="1957589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Clase</a:t>
            </a:r>
            <a:endParaRPr lang="es-AR" dirty="0"/>
          </a:p>
        </p:txBody>
      </p:sp>
      <p:sp>
        <p:nvSpPr>
          <p:cNvPr id="10" name="Rectángulo redondeado 9"/>
          <p:cNvSpPr/>
          <p:nvPr/>
        </p:nvSpPr>
        <p:spPr>
          <a:xfrm>
            <a:off x="500977" y="3795111"/>
            <a:ext cx="1957589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Interfaz</a:t>
            </a:r>
            <a:endParaRPr lang="es-AR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500977" y="4305836"/>
            <a:ext cx="1957589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Array</a:t>
            </a:r>
            <a:endParaRPr lang="es-AR" dirty="0"/>
          </a:p>
        </p:txBody>
      </p:sp>
      <p:sp>
        <p:nvSpPr>
          <p:cNvPr id="12" name="Rectángulo redondeado 11"/>
          <p:cNvSpPr/>
          <p:nvPr/>
        </p:nvSpPr>
        <p:spPr>
          <a:xfrm>
            <a:off x="500976" y="4816561"/>
            <a:ext cx="1957589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String</a:t>
            </a:r>
            <a:endParaRPr lang="es-AR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500975" y="5301802"/>
            <a:ext cx="1957589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Delegado</a:t>
            </a:r>
            <a:endParaRPr lang="es-AR" dirty="0"/>
          </a:p>
        </p:txBody>
      </p:sp>
      <p:sp>
        <p:nvSpPr>
          <p:cNvPr id="14" name="Rectángulo redondeado 13"/>
          <p:cNvSpPr/>
          <p:nvPr/>
        </p:nvSpPr>
        <p:spPr>
          <a:xfrm>
            <a:off x="500974" y="5812527"/>
            <a:ext cx="1957589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Otros</a:t>
            </a:r>
            <a:endParaRPr lang="es-AR" dirty="0"/>
          </a:p>
        </p:txBody>
      </p:sp>
      <p:cxnSp>
        <p:nvCxnSpPr>
          <p:cNvPr id="16" name="Conector angular 15"/>
          <p:cNvCxnSpPr>
            <a:stCxn id="9" idx="3"/>
          </p:cNvCxnSpPr>
          <p:nvPr/>
        </p:nvCxnSpPr>
        <p:spPr>
          <a:xfrm flipV="1">
            <a:off x="2458566" y="2564438"/>
            <a:ext cx="1702158" cy="9058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angular 17"/>
          <p:cNvCxnSpPr>
            <a:stCxn id="10" idx="3"/>
          </p:cNvCxnSpPr>
          <p:nvPr/>
        </p:nvCxnSpPr>
        <p:spPr>
          <a:xfrm flipV="1">
            <a:off x="2458566" y="2564438"/>
            <a:ext cx="1702158" cy="14174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angular 19"/>
          <p:cNvCxnSpPr>
            <a:stCxn id="11" idx="3"/>
          </p:cNvCxnSpPr>
          <p:nvPr/>
        </p:nvCxnSpPr>
        <p:spPr>
          <a:xfrm flipV="1">
            <a:off x="2458566" y="2564438"/>
            <a:ext cx="1702158" cy="19281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r 21"/>
          <p:cNvCxnSpPr>
            <a:stCxn id="12" idx="3"/>
          </p:cNvCxnSpPr>
          <p:nvPr/>
        </p:nvCxnSpPr>
        <p:spPr>
          <a:xfrm flipV="1">
            <a:off x="2458565" y="2564438"/>
            <a:ext cx="1702159" cy="24388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angular 23"/>
          <p:cNvCxnSpPr>
            <a:stCxn id="13" idx="3"/>
          </p:cNvCxnSpPr>
          <p:nvPr/>
        </p:nvCxnSpPr>
        <p:spPr>
          <a:xfrm flipV="1">
            <a:off x="2458564" y="2564438"/>
            <a:ext cx="1702160" cy="29241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angular 25"/>
          <p:cNvCxnSpPr>
            <a:stCxn id="14" idx="3"/>
            <a:endCxn id="5" idx="2"/>
          </p:cNvCxnSpPr>
          <p:nvPr/>
        </p:nvCxnSpPr>
        <p:spPr>
          <a:xfrm flipV="1">
            <a:off x="2458563" y="2564438"/>
            <a:ext cx="1702162" cy="34348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redondeado 26"/>
          <p:cNvSpPr/>
          <p:nvPr/>
        </p:nvSpPr>
        <p:spPr>
          <a:xfrm>
            <a:off x="7283937" y="3483524"/>
            <a:ext cx="1957589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ValueType</a:t>
            </a:r>
            <a:endParaRPr lang="es-AR" dirty="0"/>
          </a:p>
        </p:txBody>
      </p:sp>
      <p:sp>
        <p:nvSpPr>
          <p:cNvPr id="28" name="Rectángulo redondeado 27"/>
          <p:cNvSpPr/>
          <p:nvPr/>
        </p:nvSpPr>
        <p:spPr>
          <a:xfrm>
            <a:off x="6515165" y="4010349"/>
            <a:ext cx="1494285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Int16</a:t>
            </a:r>
            <a:endParaRPr lang="es-AR" dirty="0"/>
          </a:p>
        </p:txBody>
      </p:sp>
      <p:sp>
        <p:nvSpPr>
          <p:cNvPr id="29" name="Rectángulo redondeado 28"/>
          <p:cNvSpPr/>
          <p:nvPr/>
        </p:nvSpPr>
        <p:spPr>
          <a:xfrm>
            <a:off x="6515165" y="4521952"/>
            <a:ext cx="1494285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Int32</a:t>
            </a:r>
            <a:endParaRPr lang="es-AR" dirty="0"/>
          </a:p>
        </p:txBody>
      </p:sp>
      <p:sp>
        <p:nvSpPr>
          <p:cNvPr id="30" name="Rectángulo redondeado 29"/>
          <p:cNvSpPr/>
          <p:nvPr/>
        </p:nvSpPr>
        <p:spPr>
          <a:xfrm>
            <a:off x="6515165" y="5032677"/>
            <a:ext cx="1494285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Int64</a:t>
            </a:r>
            <a:endParaRPr lang="es-AR" dirty="0"/>
          </a:p>
        </p:txBody>
      </p:sp>
      <p:sp>
        <p:nvSpPr>
          <p:cNvPr id="31" name="Rectángulo redondeado 30"/>
          <p:cNvSpPr/>
          <p:nvPr/>
        </p:nvSpPr>
        <p:spPr>
          <a:xfrm>
            <a:off x="6515164" y="5543402"/>
            <a:ext cx="1494285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Decimal</a:t>
            </a:r>
            <a:endParaRPr lang="es-AR" dirty="0"/>
          </a:p>
        </p:txBody>
      </p:sp>
      <p:sp>
        <p:nvSpPr>
          <p:cNvPr id="32" name="Rectángulo redondeado 31"/>
          <p:cNvSpPr/>
          <p:nvPr/>
        </p:nvSpPr>
        <p:spPr>
          <a:xfrm>
            <a:off x="6515163" y="6028643"/>
            <a:ext cx="1494285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Boolean</a:t>
            </a:r>
            <a:endParaRPr lang="es-AR" dirty="0"/>
          </a:p>
        </p:txBody>
      </p:sp>
      <p:sp>
        <p:nvSpPr>
          <p:cNvPr id="34" name="Rectángulo redondeado 33"/>
          <p:cNvSpPr/>
          <p:nvPr/>
        </p:nvSpPr>
        <p:spPr>
          <a:xfrm>
            <a:off x="8494383" y="4010349"/>
            <a:ext cx="1494285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UInt16</a:t>
            </a:r>
            <a:endParaRPr lang="es-AR" dirty="0"/>
          </a:p>
        </p:txBody>
      </p:sp>
      <p:sp>
        <p:nvSpPr>
          <p:cNvPr id="35" name="Rectángulo redondeado 34"/>
          <p:cNvSpPr/>
          <p:nvPr/>
        </p:nvSpPr>
        <p:spPr>
          <a:xfrm>
            <a:off x="8494383" y="4521952"/>
            <a:ext cx="1494285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UInt32</a:t>
            </a:r>
            <a:endParaRPr lang="es-AR" dirty="0"/>
          </a:p>
        </p:txBody>
      </p:sp>
      <p:sp>
        <p:nvSpPr>
          <p:cNvPr id="36" name="Rectángulo redondeado 35"/>
          <p:cNvSpPr/>
          <p:nvPr/>
        </p:nvSpPr>
        <p:spPr>
          <a:xfrm>
            <a:off x="8494383" y="5032677"/>
            <a:ext cx="1494285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UInt64</a:t>
            </a:r>
            <a:endParaRPr lang="es-AR" dirty="0"/>
          </a:p>
        </p:txBody>
      </p:sp>
      <p:sp>
        <p:nvSpPr>
          <p:cNvPr id="37" name="Rectángulo redondeado 36"/>
          <p:cNvSpPr/>
          <p:nvPr/>
        </p:nvSpPr>
        <p:spPr>
          <a:xfrm>
            <a:off x="8494382" y="5543402"/>
            <a:ext cx="1494285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Single</a:t>
            </a:r>
            <a:endParaRPr lang="es-AR" dirty="0"/>
          </a:p>
        </p:txBody>
      </p:sp>
      <p:sp>
        <p:nvSpPr>
          <p:cNvPr id="38" name="Rectángulo redondeado 37"/>
          <p:cNvSpPr/>
          <p:nvPr/>
        </p:nvSpPr>
        <p:spPr>
          <a:xfrm>
            <a:off x="8494381" y="6028643"/>
            <a:ext cx="1494285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Otros</a:t>
            </a:r>
            <a:endParaRPr lang="es-AR" dirty="0"/>
          </a:p>
        </p:txBody>
      </p:sp>
      <p:sp>
        <p:nvSpPr>
          <p:cNvPr id="40" name="Rectángulo redondeado 39"/>
          <p:cNvSpPr/>
          <p:nvPr/>
        </p:nvSpPr>
        <p:spPr>
          <a:xfrm>
            <a:off x="4743076" y="3775983"/>
            <a:ext cx="1494285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Byte</a:t>
            </a:r>
            <a:endParaRPr lang="es-AR" dirty="0"/>
          </a:p>
        </p:txBody>
      </p:sp>
      <p:sp>
        <p:nvSpPr>
          <p:cNvPr id="41" name="Rectángulo redondeado 40"/>
          <p:cNvSpPr/>
          <p:nvPr/>
        </p:nvSpPr>
        <p:spPr>
          <a:xfrm>
            <a:off x="4743076" y="4287586"/>
            <a:ext cx="1494285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Char</a:t>
            </a:r>
            <a:endParaRPr lang="es-AR" dirty="0"/>
          </a:p>
        </p:txBody>
      </p:sp>
      <p:sp>
        <p:nvSpPr>
          <p:cNvPr id="47" name="Rectángulo redondeado 46"/>
          <p:cNvSpPr/>
          <p:nvPr/>
        </p:nvSpPr>
        <p:spPr>
          <a:xfrm>
            <a:off x="10214670" y="3771800"/>
            <a:ext cx="1494285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Double</a:t>
            </a:r>
            <a:endParaRPr lang="es-AR" dirty="0"/>
          </a:p>
        </p:txBody>
      </p:sp>
      <p:sp>
        <p:nvSpPr>
          <p:cNvPr id="48" name="Rectángulo redondeado 47"/>
          <p:cNvSpPr/>
          <p:nvPr/>
        </p:nvSpPr>
        <p:spPr>
          <a:xfrm>
            <a:off x="10214670" y="4282525"/>
            <a:ext cx="1494285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Enum</a:t>
            </a:r>
            <a:endParaRPr lang="es-AR" dirty="0"/>
          </a:p>
        </p:txBody>
      </p:sp>
      <p:cxnSp>
        <p:nvCxnSpPr>
          <p:cNvPr id="55" name="Conector angular 54"/>
          <p:cNvCxnSpPr>
            <a:stCxn id="27" idx="0"/>
            <a:endCxn id="5" idx="3"/>
          </p:cNvCxnSpPr>
          <p:nvPr/>
        </p:nvCxnSpPr>
        <p:spPr>
          <a:xfrm rot="16200000" flipV="1">
            <a:off x="6148211" y="1369002"/>
            <a:ext cx="1105830" cy="31232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angular 58"/>
          <p:cNvCxnSpPr>
            <a:stCxn id="40" idx="3"/>
          </p:cNvCxnSpPr>
          <p:nvPr/>
        </p:nvCxnSpPr>
        <p:spPr>
          <a:xfrm flipV="1">
            <a:off x="6237361" y="3667120"/>
            <a:ext cx="1046576" cy="295607"/>
          </a:xfrm>
          <a:prstGeom prst="bentConnector3">
            <a:avLst>
              <a:gd name="adj1" fmla="val 192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angular 61"/>
          <p:cNvCxnSpPr>
            <a:stCxn id="41" idx="3"/>
          </p:cNvCxnSpPr>
          <p:nvPr/>
        </p:nvCxnSpPr>
        <p:spPr>
          <a:xfrm flipV="1">
            <a:off x="6237361" y="3670268"/>
            <a:ext cx="1046576" cy="804062"/>
          </a:xfrm>
          <a:prstGeom prst="bentConnector3">
            <a:avLst>
              <a:gd name="adj1" fmla="val 192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angular 65"/>
          <p:cNvCxnSpPr>
            <a:stCxn id="28" idx="3"/>
            <a:endCxn id="27" idx="2"/>
          </p:cNvCxnSpPr>
          <p:nvPr/>
        </p:nvCxnSpPr>
        <p:spPr>
          <a:xfrm flipV="1">
            <a:off x="8009450" y="3857012"/>
            <a:ext cx="253282" cy="3400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angular 67"/>
          <p:cNvCxnSpPr>
            <a:stCxn id="29" idx="3"/>
            <a:endCxn id="27" idx="2"/>
          </p:cNvCxnSpPr>
          <p:nvPr/>
        </p:nvCxnSpPr>
        <p:spPr>
          <a:xfrm flipV="1">
            <a:off x="8009450" y="3857012"/>
            <a:ext cx="253282" cy="8516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angular 14"/>
          <p:cNvCxnSpPr>
            <a:stCxn id="48" idx="1"/>
            <a:endCxn id="27" idx="3"/>
          </p:cNvCxnSpPr>
          <p:nvPr/>
        </p:nvCxnSpPr>
        <p:spPr>
          <a:xfrm rot="10800000">
            <a:off x="9241526" y="3670269"/>
            <a:ext cx="973144" cy="799001"/>
          </a:xfrm>
          <a:prstGeom prst="bentConnector3">
            <a:avLst>
              <a:gd name="adj1" fmla="val 132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angular 22"/>
          <p:cNvCxnSpPr>
            <a:stCxn id="47" idx="1"/>
            <a:endCxn id="27" idx="3"/>
          </p:cNvCxnSpPr>
          <p:nvPr/>
        </p:nvCxnSpPr>
        <p:spPr>
          <a:xfrm rot="10800000">
            <a:off x="9241526" y="3670268"/>
            <a:ext cx="973144" cy="288276"/>
          </a:xfrm>
          <a:prstGeom prst="bentConnector3">
            <a:avLst>
              <a:gd name="adj1" fmla="val 132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angular 41"/>
          <p:cNvCxnSpPr>
            <a:stCxn id="34" idx="1"/>
            <a:endCxn id="27" idx="2"/>
          </p:cNvCxnSpPr>
          <p:nvPr/>
        </p:nvCxnSpPr>
        <p:spPr>
          <a:xfrm rot="10800000">
            <a:off x="8262733" y="3857013"/>
            <a:ext cx="231651" cy="3400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angular 43"/>
          <p:cNvCxnSpPr>
            <a:stCxn id="35" idx="1"/>
            <a:endCxn id="27" idx="2"/>
          </p:cNvCxnSpPr>
          <p:nvPr/>
        </p:nvCxnSpPr>
        <p:spPr>
          <a:xfrm rot="10800000">
            <a:off x="8262733" y="3857012"/>
            <a:ext cx="231651" cy="8516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angular 48"/>
          <p:cNvCxnSpPr>
            <a:stCxn id="36" idx="1"/>
            <a:endCxn id="27" idx="2"/>
          </p:cNvCxnSpPr>
          <p:nvPr/>
        </p:nvCxnSpPr>
        <p:spPr>
          <a:xfrm rot="10800000">
            <a:off x="8262733" y="3857013"/>
            <a:ext cx="231651" cy="13624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angular 50"/>
          <p:cNvCxnSpPr>
            <a:stCxn id="37" idx="1"/>
            <a:endCxn id="27" idx="2"/>
          </p:cNvCxnSpPr>
          <p:nvPr/>
        </p:nvCxnSpPr>
        <p:spPr>
          <a:xfrm rot="10800000">
            <a:off x="8262732" y="3857012"/>
            <a:ext cx="231650" cy="18731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angular 52"/>
          <p:cNvCxnSpPr>
            <a:stCxn id="38" idx="1"/>
            <a:endCxn id="27" idx="2"/>
          </p:cNvCxnSpPr>
          <p:nvPr/>
        </p:nvCxnSpPr>
        <p:spPr>
          <a:xfrm rot="10800000">
            <a:off x="8262733" y="3857013"/>
            <a:ext cx="231649" cy="23583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angular 55"/>
          <p:cNvCxnSpPr>
            <a:stCxn id="30" idx="3"/>
            <a:endCxn id="27" idx="2"/>
          </p:cNvCxnSpPr>
          <p:nvPr/>
        </p:nvCxnSpPr>
        <p:spPr>
          <a:xfrm flipV="1">
            <a:off x="8009450" y="3857012"/>
            <a:ext cx="253282" cy="13624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angular 57"/>
          <p:cNvCxnSpPr>
            <a:stCxn id="31" idx="3"/>
            <a:endCxn id="27" idx="2"/>
          </p:cNvCxnSpPr>
          <p:nvPr/>
        </p:nvCxnSpPr>
        <p:spPr>
          <a:xfrm flipV="1">
            <a:off x="8009449" y="3857012"/>
            <a:ext cx="253283" cy="18731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angular 60"/>
          <p:cNvCxnSpPr>
            <a:stCxn id="32" idx="3"/>
            <a:endCxn id="27" idx="2"/>
          </p:cNvCxnSpPr>
          <p:nvPr/>
        </p:nvCxnSpPr>
        <p:spPr>
          <a:xfrm flipV="1">
            <a:off x="8009448" y="3857012"/>
            <a:ext cx="253284" cy="23583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97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0" grpId="0" animBg="1"/>
      <p:bldP spid="41" grpId="0" animBg="1"/>
      <p:bldP spid="47" grpId="0" animBg="1"/>
      <p:bldP spid="4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4737697"/>
              </p:ext>
            </p:extLst>
          </p:nvPr>
        </p:nvGraphicFramePr>
        <p:xfrm>
          <a:off x="232010" y="194105"/>
          <a:ext cx="10208528" cy="6344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132"/>
                <a:gridCol w="2552132"/>
                <a:gridCol w="2552132"/>
                <a:gridCol w="2552132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rebuchet MS (Cuerpo)"/>
                          <a:cs typeface="Arial" charset="0"/>
                        </a:rPr>
                        <a:t>Categoría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rebuchet MS (Cuerpo)"/>
                          <a:cs typeface="Arial" charset="0"/>
                        </a:rPr>
                        <a:t>Clase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rebuchet MS (Cuerpo)"/>
                          <a:cs typeface="Arial" charset="0"/>
                        </a:rPr>
                        <a:t>Descripción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rebuchet MS (Cuerpo)"/>
                          <a:cs typeface="Arial" charset="0"/>
                        </a:rPr>
                        <a:t>C# Alias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rebuchet MS (Cuerpo)"/>
                      </a:endParaRPr>
                    </a:p>
                  </a:txBody>
                  <a:tcPr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Enteros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Byte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Un entero sin signo (8-bit)</a:t>
                      </a:r>
                      <a:endParaRPr kumimoji="0" lang="es-A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byte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   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SByte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Un entero con signo (8-bit)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sbyte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   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Int16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Un entero con signo (16-bit)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short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   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Int32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Un entero con signo (32-bit)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int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   </a:t>
                      </a:r>
                      <a:endParaRPr kumimoji="0" lang="es-A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Int64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Un entero con signo (64-bit)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long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Punto Flotante</a:t>
                      </a:r>
                      <a:endParaRPr kumimoji="0" lang="es-A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Single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Un número de punto flotante de simple precisión (32-bit)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float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   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Double</a:t>
                      </a:r>
                      <a:endParaRPr kumimoji="0" lang="es-A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Un número de punto flotante de doble precisión (64-bit)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double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   </a:t>
                      </a:r>
                      <a:endParaRPr kumimoji="0" lang="es-A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Decimal</a:t>
                      </a:r>
                      <a:endParaRPr kumimoji="0" lang="es-A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Un número decimal de 96-bit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decimal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Lógicos</a:t>
                      </a:r>
                      <a:endParaRPr kumimoji="0" lang="es-A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Boolean</a:t>
                      </a:r>
                      <a:endParaRPr kumimoji="0" lang="es-A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Un valor booleano (true o false)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bool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Otros</a:t>
                      </a:r>
                      <a:endParaRPr kumimoji="0" lang="es-A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Char</a:t>
                      </a:r>
                      <a:endParaRPr kumimoji="0" lang="es-A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Un </a:t>
                      </a:r>
                      <a:r>
                        <a:rPr kumimoji="0" lang="es-A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caracter</a:t>
                      </a: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 Unicode (16-bit)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char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 </a:t>
                      </a:r>
                      <a:endParaRPr kumimoji="0" lang="es-A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Object</a:t>
                      </a:r>
                      <a:endParaRPr kumimoji="0" lang="es-A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La raíz de la jerarquía de objetos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object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   </a:t>
                      </a:r>
                      <a:endParaRPr kumimoji="0" lang="es-A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String</a:t>
                      </a:r>
                      <a:endParaRPr kumimoji="0" lang="es-A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Una cadena de caracteres </a:t>
                      </a:r>
                      <a:r>
                        <a:rPr kumimoji="0" lang="es-A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unicode</a:t>
                      </a: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 inmutable y de tamaño fijo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string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098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Datos</a:t>
            </a:r>
            <a:endParaRPr lang="es-AR" dirty="0"/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Las variables escalares son constantes o variable que contiene un dato atómico y unidimensional.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Las variables no escalares son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array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(vector), lista y objeto, que pueden tener almacenado en su estructura más de un valor.</a:t>
            </a:r>
          </a:p>
        </p:txBody>
      </p:sp>
    </p:spTree>
    <p:extLst>
      <p:ext uri="{BB962C8B-B14F-4D97-AF65-F5344CB8AC3E}">
        <p14:creationId xmlns:p14="http://schemas.microsoft.com/office/powerpoint/2010/main" val="316942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Valores </a:t>
            </a:r>
            <a:r>
              <a:rPr lang="es-AR" dirty="0" smtClean="0"/>
              <a:t>Predeterminados (atributos de clase)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s-ES" dirty="0">
                <a:latin typeface="Franklin Gothic Medium" panose="020B0603020102020204" pitchFamily="34" charset="0"/>
              </a:rPr>
              <a:t>Enteros</a:t>
            </a:r>
          </a:p>
          <a:p>
            <a:pPr lvl="1">
              <a:defRPr/>
            </a:pPr>
            <a:r>
              <a:rPr lang="es-ES" dirty="0">
                <a:latin typeface="Franklin Gothic Medium" panose="020B0603020102020204" pitchFamily="34" charset="0"/>
              </a:rPr>
              <a:t>0 (cero)</a:t>
            </a:r>
          </a:p>
          <a:p>
            <a:pPr>
              <a:defRPr/>
            </a:pPr>
            <a:r>
              <a:rPr lang="es-ES" dirty="0">
                <a:latin typeface="Franklin Gothic Medium" panose="020B0603020102020204" pitchFamily="34" charset="0"/>
              </a:rPr>
              <a:t>Punto flotante</a:t>
            </a:r>
          </a:p>
          <a:p>
            <a:pPr lvl="1">
              <a:defRPr/>
            </a:pPr>
            <a:r>
              <a:rPr lang="es-ES" dirty="0">
                <a:latin typeface="Franklin Gothic Medium" panose="020B0603020102020204" pitchFamily="34" charset="0"/>
              </a:rPr>
              <a:t>0 (cero)</a:t>
            </a:r>
          </a:p>
          <a:p>
            <a:pPr>
              <a:defRPr/>
            </a:pPr>
            <a:r>
              <a:rPr lang="es-ES" dirty="0">
                <a:latin typeface="Franklin Gothic Medium" panose="020B0603020102020204" pitchFamily="34" charset="0"/>
              </a:rPr>
              <a:t>Lógicos</a:t>
            </a:r>
          </a:p>
          <a:p>
            <a:pPr lvl="1">
              <a:defRPr/>
            </a:pPr>
            <a:r>
              <a:rPr lang="es-ES" dirty="0">
                <a:latin typeface="Franklin Gothic Medium" panose="020B0603020102020204" pitchFamily="34" charset="0"/>
              </a:rPr>
              <a:t>False</a:t>
            </a:r>
          </a:p>
          <a:p>
            <a:pPr>
              <a:defRPr/>
            </a:pPr>
            <a:r>
              <a:rPr lang="es-ES" dirty="0">
                <a:latin typeface="Franklin Gothic Medium" panose="020B0603020102020204" pitchFamily="34" charset="0"/>
              </a:rPr>
              <a:t>Referencias</a:t>
            </a:r>
          </a:p>
          <a:p>
            <a:pPr lvl="1">
              <a:defRPr/>
            </a:pPr>
            <a:r>
              <a:rPr lang="es-ES" dirty="0" err="1" smtClean="0">
                <a:latin typeface="Franklin Gothic Medium" panose="020B0603020102020204" pitchFamily="34" charset="0"/>
              </a:rPr>
              <a:t>Null</a:t>
            </a:r>
            <a:endParaRPr lang="es-ES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78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Conversiones Básicas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>
                <a:latin typeface="Franklin Gothic Medium" panose="020B0603020102020204" pitchFamily="34" charset="0"/>
              </a:rPr>
              <a:t>Implícitas: no interviene el programador</a:t>
            </a:r>
          </a:p>
          <a:p>
            <a:endParaRPr lang="es-AR" dirty="0">
              <a:latin typeface="Franklin Gothic Medium" panose="020B0603020102020204" pitchFamily="34" charset="0"/>
            </a:endParaRPr>
          </a:p>
          <a:p>
            <a:endParaRPr lang="es-AR" dirty="0" smtClean="0">
              <a:latin typeface="Franklin Gothic Medium" panose="020B0603020102020204" pitchFamily="34" charset="0"/>
            </a:endParaRPr>
          </a:p>
          <a:p>
            <a:endParaRPr lang="es-AR" dirty="0" smtClean="0">
              <a:latin typeface="Franklin Gothic Medium" panose="020B0603020102020204" pitchFamily="34" charset="0"/>
            </a:endParaRPr>
          </a:p>
          <a:p>
            <a:r>
              <a:rPr lang="es-AR" dirty="0" smtClean="0">
                <a:latin typeface="Franklin Gothic Medium" panose="020B0603020102020204" pitchFamily="34" charset="0"/>
              </a:rPr>
              <a:t>Explícitas: interviene el programador, ya que puede haber perdida de datos.</a:t>
            </a:r>
            <a:endParaRPr lang="es-AR" dirty="0">
              <a:latin typeface="Franklin Gothic Medium" panose="020B0603020102020204" pitchFamily="34" charset="0"/>
            </a:endParaRPr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1" y="2879855"/>
            <a:ext cx="10588693" cy="6507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flotante = 15;</a:t>
            </a:r>
            <a:endParaRPr kumimoji="0" lang="es-AR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" name="Google Shape;408;p22"/>
          <p:cNvSpPr txBox="1">
            <a:spLocks/>
          </p:cNvSpPr>
          <p:nvPr/>
        </p:nvSpPr>
        <p:spPr>
          <a:xfrm>
            <a:off x="680320" y="4995389"/>
            <a:ext cx="10588693" cy="6507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entero = (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)15.2;</a:t>
            </a:r>
            <a:endParaRPr kumimoji="0" lang="es-AR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98963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Conversiones Implícitas</a:t>
            </a:r>
            <a:endParaRPr lang="es-AR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014907"/>
              </p:ext>
            </p:extLst>
          </p:nvPr>
        </p:nvGraphicFramePr>
        <p:xfrm>
          <a:off x="292100" y="2154766"/>
          <a:ext cx="11417300" cy="4598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8650"/>
                <a:gridCol w="5708650"/>
              </a:tblGrid>
              <a:tr h="3648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rebuchet MS (Cuerpo)"/>
                        </a:rPr>
                        <a:t>Tipo</a:t>
                      </a:r>
                    </a:p>
                  </a:txBody>
                  <a:tcPr marT="45698" marB="4569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rebuchet MS (Cuerpo)"/>
                          <a:cs typeface="Times New Roman" pitchFamily="18" charset="0"/>
                        </a:rPr>
                        <a:t>Conversiones permitidas</a:t>
                      </a: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rebuchet MS (Cuerpo)"/>
                        </a:rPr>
                        <a:t> </a:t>
                      </a:r>
                    </a:p>
                  </a:txBody>
                  <a:tcPr marT="45698" marB="45698" horzOverflow="overflow"/>
                </a:tc>
              </a:tr>
              <a:tr h="3648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sbyte</a:t>
                      </a: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</a:rPr>
                        <a:t> </a:t>
                      </a:r>
                    </a:p>
                  </a:txBody>
                  <a:tcPr marT="45698" marB="4569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short, </a:t>
                      </a: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int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, long, float, double, decimal</a:t>
                      </a: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</a:rPr>
                        <a:t> </a:t>
                      </a:r>
                    </a:p>
                  </a:txBody>
                  <a:tcPr marT="45698" marB="45698" horzOverflow="overflow"/>
                </a:tc>
              </a:tr>
              <a:tr h="5757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byte</a:t>
                      </a: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</a:rPr>
                        <a:t> </a:t>
                      </a:r>
                    </a:p>
                  </a:txBody>
                  <a:tcPr marT="45698" marB="4569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short, </a:t>
                      </a: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ushort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, </a:t>
                      </a: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int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, </a:t>
                      </a: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uint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, long, </a:t>
                      </a: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ulong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, float, double, decimal</a:t>
                      </a: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</a:rPr>
                        <a:t> </a:t>
                      </a:r>
                    </a:p>
                  </a:txBody>
                  <a:tcPr marT="45698" marB="45698" horzOverflow="overflow"/>
                </a:tc>
              </a:tr>
              <a:tr h="3648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short</a:t>
                      </a: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</a:rPr>
                        <a:t> </a:t>
                      </a:r>
                    </a:p>
                  </a:txBody>
                  <a:tcPr marT="45698" marB="4569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int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, long, float, double, decimal</a:t>
                      </a: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</a:rPr>
                        <a:t> </a:t>
                      </a:r>
                    </a:p>
                  </a:txBody>
                  <a:tcPr marT="45698" marB="45698" horzOverflow="overflow"/>
                </a:tc>
              </a:tr>
              <a:tr h="3648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ushort</a:t>
                      </a: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</a:rPr>
                        <a:t> </a:t>
                      </a:r>
                    </a:p>
                  </a:txBody>
                  <a:tcPr marT="45698" marB="4569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int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, </a:t>
                      </a: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uint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, long, </a:t>
                      </a: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ulong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, float, double, decimal</a:t>
                      </a: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</a:rPr>
                        <a:t> </a:t>
                      </a:r>
                    </a:p>
                  </a:txBody>
                  <a:tcPr marT="45698" marB="45698" horzOverflow="overflow"/>
                </a:tc>
              </a:tr>
              <a:tr h="3648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int</a:t>
                      </a: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</a:rPr>
                        <a:t> </a:t>
                      </a:r>
                    </a:p>
                  </a:txBody>
                  <a:tcPr marT="45698" marB="4569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long, float, double, decimal</a:t>
                      </a: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</a:rPr>
                        <a:t> </a:t>
                      </a:r>
                    </a:p>
                  </a:txBody>
                  <a:tcPr marT="45698" marB="45698" horzOverflow="overflow"/>
                </a:tc>
              </a:tr>
              <a:tr h="3648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uint</a:t>
                      </a: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</a:rPr>
                        <a:t> </a:t>
                      </a:r>
                    </a:p>
                  </a:txBody>
                  <a:tcPr marT="45698" marB="4569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long, </a:t>
                      </a: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ulong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, float, double, decimal</a:t>
                      </a: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</a:rPr>
                        <a:t> </a:t>
                      </a:r>
                    </a:p>
                  </a:txBody>
                  <a:tcPr marT="45698" marB="45698" horzOverflow="overflow"/>
                </a:tc>
              </a:tr>
              <a:tr h="3648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long</a:t>
                      </a: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</a:rPr>
                        <a:t> </a:t>
                      </a:r>
                    </a:p>
                  </a:txBody>
                  <a:tcPr marT="45698" marB="4569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float, double, decimal</a:t>
                      </a: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</a:rPr>
                        <a:t> </a:t>
                      </a:r>
                    </a:p>
                  </a:txBody>
                  <a:tcPr marT="45698" marB="45698" horzOverflow="overflow"/>
                </a:tc>
              </a:tr>
              <a:tr h="3648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ulong</a:t>
                      </a: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</a:rPr>
                        <a:t> </a:t>
                      </a:r>
                    </a:p>
                  </a:txBody>
                  <a:tcPr marT="45698" marB="4569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float, double, decimal</a:t>
                      </a: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</a:rPr>
                        <a:t> </a:t>
                      </a:r>
                    </a:p>
                  </a:txBody>
                  <a:tcPr marT="45698" marB="45698" horzOverflow="overflow"/>
                </a:tc>
              </a:tr>
              <a:tr h="3648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float</a:t>
                      </a: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</a:rPr>
                        <a:t> </a:t>
                      </a:r>
                    </a:p>
                  </a:txBody>
                  <a:tcPr marT="45698" marB="4569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double</a:t>
                      </a: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</a:rPr>
                        <a:t> </a:t>
                      </a:r>
                    </a:p>
                  </a:txBody>
                  <a:tcPr marT="45698" marB="45698" horzOverflow="overflow"/>
                </a:tc>
              </a:tr>
              <a:tr h="3648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double</a:t>
                      </a: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</a:rPr>
                        <a:t> </a:t>
                      </a:r>
                    </a:p>
                  </a:txBody>
                  <a:tcPr marT="45698" marB="4569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Ninguna</a:t>
                      </a: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</a:rPr>
                        <a:t> </a:t>
                      </a:r>
                    </a:p>
                  </a:txBody>
                  <a:tcPr marT="45698" marB="45698" horzOverflow="overflow"/>
                </a:tc>
              </a:tr>
              <a:tr h="3648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decimal</a:t>
                      </a: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</a:rPr>
                        <a:t> </a:t>
                      </a:r>
                    </a:p>
                  </a:txBody>
                  <a:tcPr marT="45698" marB="4569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Ninguna</a:t>
                      </a: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</a:rPr>
                        <a:t> </a:t>
                      </a:r>
                    </a:p>
                  </a:txBody>
                  <a:tcPr marT="45698" marB="45698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605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Operadores Aritméticos</a:t>
            </a:r>
            <a:endParaRPr lang="es-AR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407182"/>
              </p:ext>
            </p:extLst>
          </p:nvPr>
        </p:nvGraphicFramePr>
        <p:xfrm>
          <a:off x="1981200" y="2192866"/>
          <a:ext cx="81280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rebuchet MS (Cuerpo)"/>
                          <a:cs typeface="Arial" charset="0"/>
                        </a:rPr>
                        <a:t>Descripción</a:t>
                      </a:r>
                      <a:endParaRPr kumimoji="0" lang="es-A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rebuchet MS (Cuerpo)"/>
                      </a:endParaRPr>
                    </a:p>
                  </a:txBody>
                  <a:tcPr marT="45710" marB="4571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rebuchet MS (Cuerpo)"/>
                          <a:cs typeface="Arial" charset="0"/>
                        </a:rPr>
                        <a:t>C#</a:t>
                      </a:r>
                      <a:endParaRPr kumimoji="0" lang="es-A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rebuchet MS (Cuerpo)"/>
                      </a:endParaRPr>
                    </a:p>
                  </a:txBody>
                  <a:tcPr marT="45710" marB="45710"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Asignación</a:t>
                      </a:r>
                      <a:endParaRPr kumimoji="0" lang="es-A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marT="45710" marB="4571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=</a:t>
                      </a:r>
                      <a:endParaRPr kumimoji="0" lang="es-A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marT="45710" marB="45710"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Adición</a:t>
                      </a:r>
                      <a:endParaRPr kumimoji="0" lang="es-A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marT="45710" marB="4571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+</a:t>
                      </a:r>
                      <a:endParaRPr kumimoji="0" lang="es-A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marT="45710" marB="45710"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Sustracción</a:t>
                      </a:r>
                      <a:endParaRPr kumimoji="0" lang="es-A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marT="45710" marB="4571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-</a:t>
                      </a:r>
                      <a:endParaRPr kumimoji="0" lang="es-A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marT="45710" marB="45710"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Multiplicación</a:t>
                      </a:r>
                      <a:endParaRPr kumimoji="0" lang="es-A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marT="45710" marB="4571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*</a:t>
                      </a:r>
                      <a:endParaRPr kumimoji="0" lang="es-A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marT="45710" marB="45710"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División</a:t>
                      </a:r>
                      <a:endParaRPr kumimoji="0" lang="es-A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marT="45710" marB="4571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/</a:t>
                      </a:r>
                      <a:endParaRPr kumimoji="0" lang="es-A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marT="45710" marB="45710"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Negación</a:t>
                      </a:r>
                      <a:endParaRPr kumimoji="0" lang="es-A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marT="45710" marB="4571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!</a:t>
                      </a:r>
                      <a:endParaRPr kumimoji="0" lang="es-A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marT="45710" marB="45710"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Módulo (Parte entera de la división)</a:t>
                      </a:r>
                      <a:endParaRPr kumimoji="0" lang="es-A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marT="45710" marB="4571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%</a:t>
                      </a:r>
                      <a:endParaRPr kumimoji="0" lang="es-A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marT="45710" marB="45710"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Mayor</a:t>
                      </a:r>
                      <a:endParaRPr kumimoji="0" lang="es-A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marT="45710" marB="4571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&gt;</a:t>
                      </a:r>
                      <a:endParaRPr kumimoji="0" lang="es-A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marT="45710" marB="45710"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Menor</a:t>
                      </a:r>
                      <a:endParaRPr kumimoji="0" lang="es-A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marT="45710" marB="4571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&lt;</a:t>
                      </a:r>
                      <a:endParaRPr kumimoji="0" lang="es-A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marT="45710" marB="45710"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Mayor o Igual</a:t>
                      </a:r>
                      <a:endParaRPr kumimoji="0" lang="es-A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marT="45710" marB="4571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&gt;=</a:t>
                      </a:r>
                      <a:endParaRPr kumimoji="0" lang="es-A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marT="45710" marB="45710"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Menor o Igual</a:t>
                      </a:r>
                      <a:endParaRPr kumimoji="0" lang="es-A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marT="45710" marB="4571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&lt;=</a:t>
                      </a:r>
                      <a:endParaRPr kumimoji="0" lang="es-A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marT="45710" marB="45710" anchor="b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533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TotalTime>204</TotalTime>
  <Words>1172</Words>
  <Application>Microsoft Office PowerPoint</Application>
  <PresentationFormat>Panorámica</PresentationFormat>
  <Paragraphs>320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34" baseType="lpstr">
      <vt:lpstr>Arial Unicode MS</vt:lpstr>
      <vt:lpstr>Arial</vt:lpstr>
      <vt:lpstr>Consolas</vt:lpstr>
      <vt:lpstr>Franklin Gothic Medium</vt:lpstr>
      <vt:lpstr>Lucida Sans Unicode</vt:lpstr>
      <vt:lpstr>Source Sans Pro</vt:lpstr>
      <vt:lpstr>Times New Roman</vt:lpstr>
      <vt:lpstr>Trebuchet MS</vt:lpstr>
      <vt:lpstr>Trebuchet MS (Cuerpo)</vt:lpstr>
      <vt:lpstr>Wingdings</vt:lpstr>
      <vt:lpstr>Berlín</vt:lpstr>
      <vt:lpstr>Introducción a C#</vt:lpstr>
      <vt:lpstr>Common Type System (CTS)</vt:lpstr>
      <vt:lpstr>Common Type System (CTS)</vt:lpstr>
      <vt:lpstr>Presentación de PowerPoint</vt:lpstr>
      <vt:lpstr>Tipos de Datos</vt:lpstr>
      <vt:lpstr>Valores Predeterminados (atributos de clase)</vt:lpstr>
      <vt:lpstr>Conversiones Básicas</vt:lpstr>
      <vt:lpstr>Conversiones Implícitas</vt:lpstr>
      <vt:lpstr>Operadores Aritméticos</vt:lpstr>
      <vt:lpstr>Operadores Lógicos</vt:lpstr>
      <vt:lpstr>Sentencias Condicionales</vt:lpstr>
      <vt:lpstr>Sentencias Condicionales</vt:lpstr>
      <vt:lpstr>Sentencias Repetitivas</vt:lpstr>
      <vt:lpstr>Sentencias Repetitivas</vt:lpstr>
      <vt:lpstr>Entry Point</vt:lpstr>
      <vt:lpstr>Entry Point</vt:lpstr>
      <vt:lpstr>Console</vt:lpstr>
      <vt:lpstr>Métodos</vt:lpstr>
      <vt:lpstr>Métodos</vt:lpstr>
      <vt:lpstr>Propiedades</vt:lpstr>
      <vt:lpstr>Formato de salida de Texto</vt:lpstr>
      <vt:lpstr>Formato de salida de Texto</vt:lpstr>
      <vt:lpstr>Formato de salida de Texto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C#</dc:title>
  <dc:creator>Admin</dc:creator>
  <cp:lastModifiedBy>Admin</cp:lastModifiedBy>
  <cp:revision>14</cp:revision>
  <dcterms:created xsi:type="dcterms:W3CDTF">2018-08-29T20:13:40Z</dcterms:created>
  <dcterms:modified xsi:type="dcterms:W3CDTF">2018-09-17T18:37:53Z</dcterms:modified>
</cp:coreProperties>
</file>