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81287-E370-40E3-AA19-3DD9D656AA0B}" type="datetimeFigureOut">
              <a:rPr lang="es-419" smtClean="0"/>
              <a:t>8/4/2019</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00DA6-5085-4198-A455-E611980C3FD7}" type="slidenum">
              <a:rPr lang="es-419" smtClean="0"/>
              <a:t>‹Nº›</a:t>
            </a:fld>
            <a:endParaRPr lang="es-419"/>
          </a:p>
        </p:txBody>
      </p:sp>
    </p:spTree>
    <p:extLst>
      <p:ext uri="{BB962C8B-B14F-4D97-AF65-F5344CB8AC3E}">
        <p14:creationId xmlns:p14="http://schemas.microsoft.com/office/powerpoint/2010/main" val="123862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8/04/2019</a:t>
            </a:fld>
            <a:endParaRPr lang="es-CO"/>
          </a:p>
        </p:txBody>
      </p:sp>
      <p:sp>
        <p:nvSpPr>
          <p:cNvPr id="5" name="Footer Placeholder 4"/>
          <p:cNvSpPr>
            <a:spLocks noGrp="1"/>
          </p:cNvSpPr>
          <p:nvPr>
            <p:ph type="ftr" sz="quarter" idx="11"/>
          </p:nvPr>
        </p:nvSpPr>
        <p:spPr>
          <a:xfrm>
            <a:off x="2416500" y="329307"/>
            <a:ext cx="4973915" cy="309201"/>
          </a:xfrm>
        </p:spPr>
        <p:txBody>
          <a:bodyPr/>
          <a:lstStyle/>
          <a:p>
            <a:endParaRPr lang="es-CO"/>
          </a:p>
        </p:txBody>
      </p:sp>
      <p:sp>
        <p:nvSpPr>
          <p:cNvPr id="6" name="Slide Number Placeholder 5"/>
          <p:cNvSpPr>
            <a:spLocks noGrp="1"/>
          </p:cNvSpPr>
          <p:nvPr>
            <p:ph type="sldNum" sz="quarter" idx="12"/>
          </p:nvPr>
        </p:nvSpPr>
        <p:spPr>
          <a:xfrm>
            <a:off x="1437664" y="798973"/>
            <a:ext cx="811019" cy="503578"/>
          </a:xfrm>
        </p:spPr>
        <p:txBody>
          <a:bodyPr/>
          <a:lstStyle/>
          <a:p>
            <a:fld id="{EBB18D0B-0C4F-454D-BB66-D5100E6F0598}" type="slidenum">
              <a:rPr lang="es-CO" smtClean="0"/>
              <a:t>‹Nº›</a:t>
            </a:fld>
            <a:endParaRPr lang="es-C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55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8/04/2019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41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8/04/2019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8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8/04/2019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05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8/04/2019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418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1FD85A1-EA0A-4420-A59F-62E5C17C11C3}" type="datetimeFigureOut">
              <a:rPr lang="es-CO" smtClean="0"/>
              <a:t>8/04/2019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75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1FD85A1-EA0A-4420-A59F-62E5C17C11C3}" type="datetimeFigureOut">
              <a:rPr lang="es-CO" smtClean="0"/>
              <a:t>8/04/2019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BB18D0B-0C4F-454D-BB66-D5100E6F0598}" type="slidenum">
              <a:rPr lang="es-CO" smtClean="0"/>
              <a:t>‹Nº›</a:t>
            </a:fld>
            <a:endParaRPr lang="es-C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5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1FD85A1-EA0A-4420-A59F-62E5C17C11C3}" type="datetimeFigureOut">
              <a:rPr lang="es-CO" smtClean="0"/>
              <a:t>8/04/2019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BB18D0B-0C4F-454D-BB66-D5100E6F0598}" type="slidenum">
              <a:rPr lang="es-CO" smtClean="0"/>
              <a:t>‹Nº›</a:t>
            </a:fld>
            <a:endParaRPr lang="es-C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67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D85A1-EA0A-4420-A59F-62E5C17C11C3}" type="datetimeFigureOut">
              <a:rPr lang="es-CO" smtClean="0"/>
              <a:t>8/04/2019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BB18D0B-0C4F-454D-BB66-D5100E6F0598}" type="slidenum">
              <a:rPr lang="es-CO" smtClean="0"/>
              <a:t>‹Nº›</a:t>
            </a:fld>
            <a:endParaRPr lang="es-CO"/>
          </a:p>
        </p:txBody>
      </p:sp>
    </p:spTree>
    <p:extLst>
      <p:ext uri="{BB962C8B-B14F-4D97-AF65-F5344CB8AC3E}">
        <p14:creationId xmlns:p14="http://schemas.microsoft.com/office/powerpoint/2010/main" val="348790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1FD85A1-EA0A-4420-A59F-62E5C17C11C3}" type="datetimeFigureOut">
              <a:rPr lang="es-CO" smtClean="0"/>
              <a:t>8/04/2019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FD85A1-EA0A-4420-A59F-62E5C17C11C3}" type="datetimeFigureOut">
              <a:rPr lang="es-CO" smtClean="0"/>
              <a:t>8/04/2019</a:t>
            </a:fld>
            <a:endParaRPr lang="es-CO"/>
          </a:p>
        </p:txBody>
      </p:sp>
      <p:sp>
        <p:nvSpPr>
          <p:cNvPr id="6" name="Footer Placeholder 5"/>
          <p:cNvSpPr>
            <a:spLocks noGrp="1"/>
          </p:cNvSpPr>
          <p:nvPr>
            <p:ph type="ftr" sz="quarter" idx="11"/>
          </p:nvPr>
        </p:nvSpPr>
        <p:spPr>
          <a:xfrm>
            <a:off x="1447382" y="318640"/>
            <a:ext cx="5541004" cy="320931"/>
          </a:xfrm>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029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FD85A1-EA0A-4420-A59F-62E5C17C11C3}" type="datetimeFigureOut">
              <a:rPr lang="es-CO" smtClean="0"/>
              <a:t>8/04/2019</a:t>
            </a:fld>
            <a:endParaRPr lang="es-C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B18D0B-0C4F-454D-BB66-D5100E6F0598}" type="slidenum">
              <a:rPr lang="es-CO" smtClean="0"/>
              <a:t>‹Nº›</a:t>
            </a:fld>
            <a:endParaRPr lang="es-C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4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iagramas%20del%20proyecto/MER.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Diccionario%20de%20datos%20empresa.xlsx"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Diagrama%20Gannt%20Proyecto/Proceso%20del%20proyecto%20Sordmark.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iagramas%20del%20proyecto/Diagrama%20de%20clases%20empresa.jpe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Diagramas%20del%20proyecto/UML%20en%20blanco.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Casos%20de%20uso%20Extendi%20y%20Prototipos.docx"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Diagramas%20del%20proyecto/BPMN%20Aplicativo%20Web.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89EBE-CFD5-4A5B-91A1-CA5DEAA0AB0E}"/>
              </a:ext>
            </a:extLst>
          </p:cNvPr>
          <p:cNvSpPr>
            <a:spLocks noGrp="1"/>
          </p:cNvSpPr>
          <p:nvPr>
            <p:ph type="ctrTitle"/>
          </p:nvPr>
        </p:nvSpPr>
        <p:spPr>
          <a:xfrm>
            <a:off x="2417778" y="908315"/>
            <a:ext cx="8637073" cy="1384311"/>
          </a:xfrm>
        </p:spPr>
        <p:txBody>
          <a:bodyPr>
            <a:normAutofit/>
          </a:bodyPr>
          <a:lstStyle/>
          <a:p>
            <a:pPr algn="ctr"/>
            <a:r>
              <a:rPr lang="es-CO" sz="3600" dirty="0">
                <a:latin typeface="Times New Roman" panose="02020603050405020304" pitchFamily="18" charset="0"/>
                <a:cs typeface="Times New Roman" panose="02020603050405020304" pitchFamily="18" charset="0"/>
              </a:rPr>
              <a:t>SOFTDEVELOPERS</a:t>
            </a:r>
          </a:p>
        </p:txBody>
      </p:sp>
      <p:sp>
        <p:nvSpPr>
          <p:cNvPr id="3" name="Subtítulo 2">
            <a:extLst>
              <a:ext uri="{FF2B5EF4-FFF2-40B4-BE49-F238E27FC236}">
                <a16:creationId xmlns:a16="http://schemas.microsoft.com/office/drawing/2014/main" id="{1A8C46A2-3C7F-4429-8F81-A55975008FA6}"/>
              </a:ext>
            </a:extLst>
          </p:cNvPr>
          <p:cNvSpPr>
            <a:spLocks noGrp="1"/>
          </p:cNvSpPr>
          <p:nvPr>
            <p:ph type="subTitle" idx="1"/>
          </p:nvPr>
        </p:nvSpPr>
        <p:spPr>
          <a:xfrm>
            <a:off x="2417780" y="3429000"/>
            <a:ext cx="8637072" cy="1977887"/>
          </a:xfrm>
        </p:spPr>
        <p:txBody>
          <a:bodyPr>
            <a:normAutofit/>
          </a:bodyPr>
          <a:lstStyle/>
          <a:p>
            <a:r>
              <a:rPr lang="es-CO" dirty="0">
                <a:latin typeface="Times New Roman" panose="02020603050405020304" pitchFamily="18" charset="0"/>
                <a:cs typeface="Times New Roman" panose="02020603050405020304" pitchFamily="18" charset="0"/>
              </a:rPr>
              <a:t>Nicolas tapia</a:t>
            </a:r>
          </a:p>
          <a:p>
            <a:r>
              <a:rPr lang="es-CO" dirty="0" smtClean="0">
                <a:latin typeface="Times New Roman" panose="02020603050405020304" pitchFamily="18" charset="0"/>
                <a:cs typeface="Times New Roman" panose="02020603050405020304" pitchFamily="18" charset="0"/>
              </a:rPr>
              <a:t>YuRaNy  Triana</a:t>
            </a:r>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Miguel López</a:t>
            </a:r>
          </a:p>
          <a:p>
            <a:r>
              <a:rPr lang="es-CO" dirty="0">
                <a:latin typeface="Times New Roman" panose="02020603050405020304" pitchFamily="18" charset="0"/>
                <a:cs typeface="Times New Roman" panose="02020603050405020304" pitchFamily="18" charset="0"/>
              </a:rPr>
              <a:t>Andrés norato</a:t>
            </a:r>
          </a:p>
        </p:txBody>
      </p:sp>
    </p:spTree>
    <p:extLst>
      <p:ext uri="{BB962C8B-B14F-4D97-AF65-F5344CB8AC3E}">
        <p14:creationId xmlns:p14="http://schemas.microsoft.com/office/powerpoint/2010/main" val="1475253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AC4FA-8ABE-47E8-87A5-5BA9B9F958A9}"/>
              </a:ext>
            </a:extLst>
          </p:cNvPr>
          <p:cNvSpPr>
            <a:spLocks noGrp="1"/>
          </p:cNvSpPr>
          <p:nvPr>
            <p:ph type="title"/>
          </p:nvPr>
        </p:nvSpPr>
        <p:spPr>
          <a:xfrm>
            <a:off x="1451579" y="1098087"/>
            <a:ext cx="9603275" cy="587135"/>
          </a:xfrm>
        </p:spPr>
        <p:txBody>
          <a:bodyPr/>
          <a:lstStyle/>
          <a:p>
            <a:r>
              <a:rPr lang="es-CO" dirty="0">
                <a:latin typeface="Times New Roman" panose="02020603050405020304" pitchFamily="18" charset="0"/>
                <a:cs typeface="Times New Roman" panose="02020603050405020304" pitchFamily="18" charset="0"/>
              </a:rPr>
              <a:t>Modelo entidad relación</a:t>
            </a:r>
          </a:p>
        </p:txBody>
      </p:sp>
      <p:sp>
        <p:nvSpPr>
          <p:cNvPr id="9" name="Título 1">
            <a:extLst>
              <a:ext uri="{FF2B5EF4-FFF2-40B4-BE49-F238E27FC236}">
                <a16:creationId xmlns:a16="http://schemas.microsoft.com/office/drawing/2014/main" id="{9FEAC4FA-8ABE-47E8-87A5-5BA9B9F958A9}"/>
              </a:ext>
            </a:extLst>
          </p:cNvPr>
          <p:cNvSpPr txBox="1">
            <a:spLocks/>
          </p:cNvSpPr>
          <p:nvPr/>
        </p:nvSpPr>
        <p:spPr>
          <a:xfrm>
            <a:off x="1451579" y="2112636"/>
            <a:ext cx="1805425" cy="5871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dirty="0" smtClean="0">
                <a:solidFill>
                  <a:srgbClr val="FFFF00"/>
                </a:solidFill>
                <a:latin typeface="Times New Roman" panose="02020603050405020304" pitchFamily="18" charset="0"/>
                <a:cs typeface="Times New Roman" panose="02020603050405020304" pitchFamily="18" charset="0"/>
                <a:hlinkClick r:id="rId2" action="ppaction://hlinkfile"/>
              </a:rPr>
              <a:t>MER</a:t>
            </a:r>
            <a:endParaRPr lang="es-CO" dirty="0">
              <a:solidFill>
                <a:srgbClr val="FFFF00"/>
              </a:solidFill>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3"/>
          <a:stretch>
            <a:fillRect/>
          </a:stretch>
        </p:blipFill>
        <p:spPr>
          <a:xfrm>
            <a:off x="3100646" y="1974561"/>
            <a:ext cx="7954207" cy="3449638"/>
          </a:xfrm>
          <a:prstGeom prst="rect">
            <a:avLst/>
          </a:prstGeom>
        </p:spPr>
      </p:pic>
    </p:spTree>
    <p:extLst>
      <p:ext uri="{BB962C8B-B14F-4D97-AF65-F5344CB8AC3E}">
        <p14:creationId xmlns:p14="http://schemas.microsoft.com/office/powerpoint/2010/main" val="234547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59459-8ACF-4592-B4E0-9C2F88371E48}"/>
              </a:ext>
            </a:extLst>
          </p:cNvPr>
          <p:cNvSpPr>
            <a:spLocks noGrp="1"/>
          </p:cNvSpPr>
          <p:nvPr>
            <p:ph type="title"/>
          </p:nvPr>
        </p:nvSpPr>
        <p:spPr>
          <a:xfrm>
            <a:off x="1451579" y="1098087"/>
            <a:ext cx="9603275" cy="587136"/>
          </a:xfrm>
        </p:spPr>
        <p:txBody>
          <a:bodyPr>
            <a:normAutofit/>
          </a:bodyPr>
          <a:lstStyle/>
          <a:p>
            <a:r>
              <a:rPr lang="es-CO" dirty="0">
                <a:latin typeface="Times New Roman" panose="02020603050405020304" pitchFamily="18" charset="0"/>
                <a:cs typeface="Times New Roman" panose="02020603050405020304" pitchFamily="18" charset="0"/>
              </a:rPr>
              <a:t>Diccionario de datos </a:t>
            </a:r>
          </a:p>
        </p:txBody>
      </p:sp>
      <p:pic>
        <p:nvPicPr>
          <p:cNvPr id="5" name="Marcador de contenido 4"/>
          <p:cNvPicPr>
            <a:picLocks noGrp="1" noChangeAspect="1"/>
          </p:cNvPicPr>
          <p:nvPr>
            <p:ph idx="1"/>
          </p:nvPr>
        </p:nvPicPr>
        <p:blipFill>
          <a:blip r:embed="rId2"/>
          <a:stretch>
            <a:fillRect/>
          </a:stretch>
        </p:blipFill>
        <p:spPr>
          <a:xfrm>
            <a:off x="3749040" y="2194559"/>
            <a:ext cx="7306310" cy="3104541"/>
          </a:xfrm>
          <a:prstGeom prst="rect">
            <a:avLst/>
          </a:prstGeom>
        </p:spPr>
      </p:pic>
      <p:sp>
        <p:nvSpPr>
          <p:cNvPr id="6" name="Título 1">
            <a:extLst>
              <a:ext uri="{FF2B5EF4-FFF2-40B4-BE49-F238E27FC236}">
                <a16:creationId xmlns:a16="http://schemas.microsoft.com/office/drawing/2014/main" id="{A8059459-8ACF-4592-B4E0-9C2F88371E48}"/>
              </a:ext>
            </a:extLst>
          </p:cNvPr>
          <p:cNvSpPr txBox="1">
            <a:spLocks/>
          </p:cNvSpPr>
          <p:nvPr/>
        </p:nvSpPr>
        <p:spPr>
          <a:xfrm>
            <a:off x="1451578" y="2194558"/>
            <a:ext cx="2297461" cy="14369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sz="2400" dirty="0" smtClean="0">
                <a:latin typeface="Times New Roman" panose="02020603050405020304" pitchFamily="18" charset="0"/>
                <a:cs typeface="Times New Roman" panose="02020603050405020304" pitchFamily="18" charset="0"/>
                <a:hlinkClick r:id="rId3" action="ppaction://hlinkfile"/>
              </a:rPr>
              <a:t>Diccionario</a:t>
            </a:r>
            <a:endParaRPr lang="es-C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833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7B55A-EF8B-4589-9194-7DEF77A8E807}"/>
              </a:ext>
            </a:extLst>
          </p:cNvPr>
          <p:cNvSpPr>
            <a:spLocks noGrp="1"/>
          </p:cNvSpPr>
          <p:nvPr>
            <p:ph type="title"/>
          </p:nvPr>
        </p:nvSpPr>
        <p:spPr>
          <a:xfrm>
            <a:off x="1451579" y="1098087"/>
            <a:ext cx="9603275" cy="587136"/>
          </a:xfrm>
        </p:spPr>
        <p:txBody>
          <a:bodyPr/>
          <a:lstStyle/>
          <a:p>
            <a:r>
              <a:rPr lang="es-CO" dirty="0">
                <a:latin typeface="Times New Roman" panose="02020603050405020304" pitchFamily="18" charset="0"/>
                <a:cs typeface="Times New Roman" panose="02020603050405020304" pitchFamily="18" charset="0"/>
              </a:rPr>
              <a:t>Diagrama de Gantt</a:t>
            </a:r>
          </a:p>
        </p:txBody>
      </p:sp>
      <p:pic>
        <p:nvPicPr>
          <p:cNvPr id="4" name="Marcador de contenido 3"/>
          <p:cNvPicPr>
            <a:picLocks noGrp="1" noChangeAspect="1"/>
          </p:cNvPicPr>
          <p:nvPr>
            <p:ph idx="1"/>
          </p:nvPr>
        </p:nvPicPr>
        <p:blipFill>
          <a:blip r:embed="rId2"/>
          <a:stretch>
            <a:fillRect/>
          </a:stretch>
        </p:blipFill>
        <p:spPr>
          <a:xfrm>
            <a:off x="3059083" y="1849726"/>
            <a:ext cx="7996319" cy="2452399"/>
          </a:xfrm>
          <a:prstGeom prst="rect">
            <a:avLst/>
          </a:prstGeom>
        </p:spPr>
      </p:pic>
      <p:sp>
        <p:nvSpPr>
          <p:cNvPr id="5" name="Título 1">
            <a:extLst>
              <a:ext uri="{FF2B5EF4-FFF2-40B4-BE49-F238E27FC236}">
                <a16:creationId xmlns:a16="http://schemas.microsoft.com/office/drawing/2014/main" id="{8587B55A-EF8B-4589-9194-7DEF77A8E807}"/>
              </a:ext>
            </a:extLst>
          </p:cNvPr>
          <p:cNvSpPr txBox="1">
            <a:spLocks/>
          </p:cNvSpPr>
          <p:nvPr/>
        </p:nvSpPr>
        <p:spPr>
          <a:xfrm>
            <a:off x="1321723" y="1849726"/>
            <a:ext cx="1579419" cy="58713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dirty="0" smtClean="0">
                <a:latin typeface="Times New Roman" panose="02020603050405020304" pitchFamily="18" charset="0"/>
                <a:cs typeface="Times New Roman" panose="02020603050405020304" pitchFamily="18" charset="0"/>
                <a:hlinkClick r:id="rId3" action="ppaction://hlinkfile"/>
              </a:rPr>
              <a:t>Gantt</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729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C3951-F904-48EC-924C-3C3DBE360E46}"/>
              </a:ext>
            </a:extLst>
          </p:cNvPr>
          <p:cNvSpPr>
            <a:spLocks noGrp="1"/>
          </p:cNvSpPr>
          <p:nvPr>
            <p:ph type="title"/>
          </p:nvPr>
        </p:nvSpPr>
        <p:spPr>
          <a:xfrm>
            <a:off x="1451579" y="1098087"/>
            <a:ext cx="9603275" cy="587136"/>
          </a:xfrm>
        </p:spPr>
        <p:txBody>
          <a:bodyPr/>
          <a:lstStyle/>
          <a:p>
            <a:r>
              <a:rPr lang="es-CO" dirty="0">
                <a:latin typeface="Times New Roman" panose="02020603050405020304" pitchFamily="18" charset="0"/>
                <a:cs typeface="Times New Roman" panose="02020603050405020304" pitchFamily="18" charset="0"/>
              </a:rPr>
              <a:t>Diagrama de clases </a:t>
            </a:r>
          </a:p>
        </p:txBody>
      </p:sp>
      <p:pic>
        <p:nvPicPr>
          <p:cNvPr id="8" name="Marcador de contenido 7"/>
          <p:cNvPicPr>
            <a:picLocks noGrp="1" noChangeAspect="1"/>
          </p:cNvPicPr>
          <p:nvPr>
            <p:ph idx="1"/>
          </p:nvPr>
        </p:nvPicPr>
        <p:blipFill>
          <a:blip r:embed="rId2"/>
          <a:stretch>
            <a:fillRect/>
          </a:stretch>
        </p:blipFill>
        <p:spPr>
          <a:xfrm>
            <a:off x="4364183" y="1954373"/>
            <a:ext cx="6690672" cy="3352709"/>
          </a:xfrm>
          <a:prstGeom prst="rect">
            <a:avLst/>
          </a:prstGeom>
        </p:spPr>
      </p:pic>
      <p:sp>
        <p:nvSpPr>
          <p:cNvPr id="9" name="Título 1">
            <a:extLst>
              <a:ext uri="{FF2B5EF4-FFF2-40B4-BE49-F238E27FC236}">
                <a16:creationId xmlns:a16="http://schemas.microsoft.com/office/drawing/2014/main" id="{195C3951-F904-48EC-924C-3C3DBE360E46}"/>
              </a:ext>
            </a:extLst>
          </p:cNvPr>
          <p:cNvSpPr txBox="1">
            <a:spLocks/>
          </p:cNvSpPr>
          <p:nvPr/>
        </p:nvSpPr>
        <p:spPr>
          <a:xfrm>
            <a:off x="1451578" y="2073446"/>
            <a:ext cx="3394741" cy="7873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dirty="0" smtClean="0">
                <a:latin typeface="Times New Roman" panose="02020603050405020304" pitchFamily="18" charset="0"/>
                <a:cs typeface="Times New Roman" panose="02020603050405020304" pitchFamily="18" charset="0"/>
                <a:hlinkClick r:id="rId3" action="ppaction://hlinkfile"/>
              </a:rPr>
              <a:t>Diagrama</a:t>
            </a:r>
            <a:r>
              <a:rPr lang="es-CO" dirty="0" smtClean="0">
                <a:latin typeface="Times New Roman" panose="02020603050405020304" pitchFamily="18" charset="0"/>
                <a:cs typeface="Times New Roman" panose="02020603050405020304" pitchFamily="18" charset="0"/>
              </a:rPr>
              <a:t> </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24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8" y="1261719"/>
            <a:ext cx="9603275" cy="475641"/>
          </a:xfrm>
        </p:spPr>
        <p:txBody>
          <a:bodyPr>
            <a:normAutofit fontScale="90000"/>
          </a:bodyPr>
          <a:lstStyle/>
          <a:p>
            <a:r>
              <a:rPr lang="es-MX" dirty="0" smtClean="0">
                <a:latin typeface="Times New Roman" panose="02020603050405020304" pitchFamily="18" charset="0"/>
                <a:cs typeface="Times New Roman" panose="02020603050405020304" pitchFamily="18" charset="0"/>
              </a:rPr>
              <a:t>Caso de uso</a:t>
            </a:r>
            <a:endParaRPr lang="es-419"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4131426" y="1966247"/>
            <a:ext cx="6923428" cy="3511839"/>
          </a:xfrm>
          <a:prstGeom prst="rect">
            <a:avLst/>
          </a:prstGeom>
        </p:spPr>
      </p:pic>
      <p:sp>
        <p:nvSpPr>
          <p:cNvPr id="5" name="Título 1"/>
          <p:cNvSpPr txBox="1">
            <a:spLocks/>
          </p:cNvSpPr>
          <p:nvPr/>
        </p:nvSpPr>
        <p:spPr>
          <a:xfrm>
            <a:off x="1387848" y="1966248"/>
            <a:ext cx="9603275" cy="475641"/>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MX" dirty="0" smtClean="0">
                <a:latin typeface="Times New Roman" panose="02020603050405020304" pitchFamily="18" charset="0"/>
                <a:cs typeface="Times New Roman" panose="02020603050405020304" pitchFamily="18" charset="0"/>
                <a:hlinkClick r:id="rId3" action="ppaction://hlinkfile"/>
              </a:rPr>
              <a:t>Cdu</a:t>
            </a:r>
            <a:endParaRPr lang="es-41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39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Caso de uso extendido y prototipo</a:t>
            </a:r>
            <a:endParaRPr lang="es-419" dirty="0"/>
          </a:p>
        </p:txBody>
      </p:sp>
      <p:pic>
        <p:nvPicPr>
          <p:cNvPr id="4" name="Marcador de contenido 3"/>
          <p:cNvPicPr>
            <a:picLocks noGrp="1" noChangeAspect="1"/>
          </p:cNvPicPr>
          <p:nvPr>
            <p:ph idx="1"/>
          </p:nvPr>
        </p:nvPicPr>
        <p:blipFill>
          <a:blip r:embed="rId2"/>
          <a:stretch>
            <a:fillRect/>
          </a:stretch>
        </p:blipFill>
        <p:spPr>
          <a:xfrm>
            <a:off x="6205929" y="2018645"/>
            <a:ext cx="2870224" cy="3449638"/>
          </a:xfrm>
          <a:prstGeom prst="rect">
            <a:avLst/>
          </a:prstGeom>
        </p:spPr>
      </p:pic>
      <p:sp>
        <p:nvSpPr>
          <p:cNvPr id="5" name="Rectángulo 4"/>
          <p:cNvSpPr/>
          <p:nvPr/>
        </p:nvSpPr>
        <p:spPr>
          <a:xfrm>
            <a:off x="1451578" y="2018645"/>
            <a:ext cx="4874271" cy="646331"/>
          </a:xfrm>
          <a:prstGeom prst="rect">
            <a:avLst/>
          </a:prstGeom>
        </p:spPr>
        <p:txBody>
          <a:bodyPr wrap="square">
            <a:spAutoFit/>
          </a:bodyPr>
          <a:lstStyle/>
          <a:p>
            <a:r>
              <a:rPr lang="es-MX" sz="3600" dirty="0">
                <a:latin typeface="Times New Roman" panose="02020603050405020304" pitchFamily="18" charset="0"/>
                <a:cs typeface="Times New Roman" panose="02020603050405020304" pitchFamily="18" charset="0"/>
                <a:hlinkClick r:id="rId3" action="ppaction://hlinkfile"/>
              </a:rPr>
              <a:t>Caso de uso extendido </a:t>
            </a:r>
            <a:endParaRPr lang="es-CO"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882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6765" y="1303282"/>
            <a:ext cx="9603275" cy="1049235"/>
          </a:xfrm>
        </p:spPr>
        <p:txBody>
          <a:bodyPr/>
          <a:lstStyle/>
          <a:p>
            <a:r>
              <a:rPr lang="es-MX" dirty="0" smtClean="0"/>
              <a:t>Recolección de información</a:t>
            </a:r>
            <a:endParaRPr lang="es-419" dirty="0"/>
          </a:p>
        </p:txBody>
      </p:sp>
      <p:sp>
        <p:nvSpPr>
          <p:cNvPr id="3" name="Marcador de contenido 2"/>
          <p:cNvSpPr>
            <a:spLocks noGrp="1"/>
          </p:cNvSpPr>
          <p:nvPr>
            <p:ph idx="1"/>
          </p:nvPr>
        </p:nvSpPr>
        <p:spPr/>
        <p:txBody>
          <a:bodyPr/>
          <a:lstStyle/>
          <a:p>
            <a:endParaRPr lang="es-419" dirty="0"/>
          </a:p>
        </p:txBody>
      </p:sp>
    </p:spTree>
    <p:extLst>
      <p:ext uri="{BB962C8B-B14F-4D97-AF65-F5344CB8AC3E}">
        <p14:creationId xmlns:p14="http://schemas.microsoft.com/office/powerpoint/2010/main" val="69710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0AB50-3F35-4B2D-9686-CDBC666882BE}"/>
              </a:ext>
            </a:extLst>
          </p:cNvPr>
          <p:cNvSpPr>
            <a:spLocks noGrp="1"/>
          </p:cNvSpPr>
          <p:nvPr>
            <p:ph type="title"/>
          </p:nvPr>
        </p:nvSpPr>
        <p:spPr>
          <a:xfrm>
            <a:off x="1451579" y="804520"/>
            <a:ext cx="9603275" cy="984524"/>
          </a:xfrm>
        </p:spPr>
        <p:txBody>
          <a:bodyPr/>
          <a:lstStyle/>
          <a:p>
            <a:pPr algn="ctr"/>
            <a:r>
              <a:rPr lang="es-CO" dirty="0">
                <a:latin typeface="Times New Roman" panose="02020603050405020304" pitchFamily="18" charset="0"/>
                <a:cs typeface="Times New Roman" panose="02020603050405020304" pitchFamily="18" charset="0"/>
              </a:rPr>
              <a:t>Sordmark</a:t>
            </a:r>
          </a:p>
        </p:txBody>
      </p:sp>
      <p:sp>
        <p:nvSpPr>
          <p:cNvPr id="3" name="Marcador de contenido 2">
            <a:extLst>
              <a:ext uri="{FF2B5EF4-FFF2-40B4-BE49-F238E27FC236}">
                <a16:creationId xmlns:a16="http://schemas.microsoft.com/office/drawing/2014/main" id="{E9DAD238-DF24-4985-921D-68A5200A0258}"/>
              </a:ext>
            </a:extLst>
          </p:cNvPr>
          <p:cNvSpPr>
            <a:spLocks noGrp="1"/>
          </p:cNvSpPr>
          <p:nvPr>
            <p:ph idx="1"/>
          </p:nvPr>
        </p:nvSpPr>
        <p:spPr/>
        <p:txBody>
          <a:bodyPr/>
          <a:lstStyle/>
          <a:p>
            <a:pPr marL="0" indent="0">
              <a:buNone/>
            </a:pPr>
            <a:r>
              <a:rPr lang="es-CO" sz="2800" dirty="0">
                <a:latin typeface="Times New Roman" panose="02020603050405020304" pitchFamily="18" charset="0"/>
                <a:cs typeface="Times New Roman" panose="02020603050405020304" pitchFamily="18" charset="0"/>
              </a:rPr>
              <a:t>Planteamiento del problema</a:t>
            </a:r>
          </a:p>
          <a:p>
            <a:pPr marL="0" indent="0">
              <a:buNone/>
            </a:pPr>
            <a:r>
              <a:rPr lang="es-CO" dirty="0">
                <a:latin typeface="Times New Roman" panose="02020603050405020304" pitchFamily="18" charset="0"/>
                <a:cs typeface="Times New Roman" panose="02020603050405020304" pitchFamily="18" charset="0"/>
              </a:rPr>
              <a:t>El problema obedece a una necesidad real que se presenta en un supermercado mediano, ya que este supermercado no cuenta con el uso adecuado de su información ocasionando perdida de tiempo y una mala contabilidad, su inventario se controla a través de  anotaciones en una agenda.</a:t>
            </a:r>
          </a:p>
          <a:p>
            <a:pPr marL="0" indent="0">
              <a:buNone/>
            </a:pP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56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C4FBE9-8553-41A8-AA39-D3A31A0CF8E4}"/>
              </a:ext>
            </a:extLst>
          </p:cNvPr>
          <p:cNvSpPr>
            <a:spLocks noGrp="1"/>
          </p:cNvSpPr>
          <p:nvPr>
            <p:ph idx="1"/>
          </p:nvPr>
        </p:nvSpPr>
        <p:spPr>
          <a:xfrm>
            <a:off x="1411820" y="1802296"/>
            <a:ext cx="10159480" cy="4392000"/>
          </a:xfrm>
        </p:spPr>
        <p:txBody>
          <a:bodyPr>
            <a:noAutofit/>
          </a:bodyPr>
          <a:lstStyle/>
          <a:p>
            <a:pPr marL="0" indent="0">
              <a:buNone/>
            </a:pPr>
            <a:r>
              <a:rPr lang="es-CO" sz="1600" dirty="0">
                <a:latin typeface="Times New Roman" panose="02020603050405020304" pitchFamily="18" charset="0"/>
                <a:cs typeface="Times New Roman" panose="02020603050405020304" pitchFamily="18" charset="0"/>
              </a:rPr>
              <a:t>Realizar un software que permita el ingreso a usuarios del sistema brindando seguridad en la acción. Una vez el usuario haya ingresado se le permitirá ejecutar funciones que realiza el sistema según el cargo que esté ejerciendo. Una de estas funciones será el registro, mediante formularios, de usuarios, ventas, ingresos, productos, proveedores teniendo en cuenta que no se registrará información adicional a esta. </a:t>
            </a:r>
          </a:p>
          <a:p>
            <a:pPr marL="0" indent="0">
              <a:buNone/>
            </a:pPr>
            <a:r>
              <a:rPr lang="es-CO" sz="1600" dirty="0">
                <a:latin typeface="Times New Roman" panose="02020603050405020304" pitchFamily="18" charset="0"/>
                <a:cs typeface="Times New Roman" panose="02020603050405020304" pitchFamily="18" charset="0"/>
              </a:rPr>
              <a:t>Otra función será la consulta de información acerca de ingresos, ventas, productos disponibles, compras (al proveedor),   sin        mostrar información adicional, ya que solo se mostrará la información de dichos objetos, que fueron registrados previamente.  </a:t>
            </a:r>
          </a:p>
          <a:p>
            <a:pPr marL="0" indent="0">
              <a:buNone/>
            </a:pPr>
            <a:r>
              <a:rPr lang="es-CO" sz="1600" dirty="0">
                <a:latin typeface="Times New Roman" panose="02020603050405020304" pitchFamily="18" charset="0"/>
                <a:cs typeface="Times New Roman" panose="02020603050405020304" pitchFamily="18" charset="0"/>
              </a:rPr>
              <a:t> También una de las funciones importantes que tiene el sistema es la de modificar la información ya registrada por los usuarios, bien sea información sobre ventas, usuarios, ingresos, productos, proveedores, sin llegar a modificar, datos que son relevantes para el funcionamiento del sistema.</a:t>
            </a:r>
          </a:p>
          <a:p>
            <a:pPr marL="0" indent="0">
              <a:buNone/>
            </a:pPr>
            <a:r>
              <a:rPr lang="es-CO" sz="1600" dirty="0">
                <a:latin typeface="Times New Roman" panose="02020603050405020304" pitchFamily="18" charset="0"/>
                <a:cs typeface="Times New Roman" panose="02020603050405020304" pitchFamily="18" charset="0"/>
              </a:rPr>
              <a:t>Por último, una de las funciones, para complementar el sistema, es la de poder contactar a los proveedores para la adquisición de productos, ya sea por Teléfono o enviando un correo electrónico, descartando la idea de contactar nuevos proveedores además de los registrados o realizar acciones diferentes a la de contactar</a:t>
            </a:r>
            <a:r>
              <a:rPr lang="es-CO" sz="1600" dirty="0"/>
              <a:t>.</a:t>
            </a:r>
          </a:p>
        </p:txBody>
      </p:sp>
      <p:sp>
        <p:nvSpPr>
          <p:cNvPr id="7" name="Título 1">
            <a:extLst>
              <a:ext uri="{FF2B5EF4-FFF2-40B4-BE49-F238E27FC236}">
                <a16:creationId xmlns:a16="http://schemas.microsoft.com/office/drawing/2014/main" id="{8C69EE27-4253-4D59-9D4F-1EC5674D4852}"/>
              </a:ext>
            </a:extLst>
          </p:cNvPr>
          <p:cNvSpPr>
            <a:spLocks noGrp="1"/>
          </p:cNvSpPr>
          <p:nvPr>
            <p:ph type="title"/>
          </p:nvPr>
        </p:nvSpPr>
        <p:spPr>
          <a:xfrm>
            <a:off x="1411820" y="1308102"/>
            <a:ext cx="9603275" cy="600211"/>
          </a:xfrm>
        </p:spPr>
        <p:txBody>
          <a:bodyPr/>
          <a:lstStyle/>
          <a:p>
            <a:r>
              <a:rPr lang="es-CO" dirty="0" smtClean="0">
                <a:latin typeface="Times New Roman" panose="02020603050405020304" pitchFamily="18" charset="0"/>
                <a:cs typeface="Times New Roman" panose="02020603050405020304" pitchFamily="18" charset="0"/>
              </a:rPr>
              <a:t>alcance</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206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9804E-B7AF-4014-8043-559D14D7DCD2}"/>
              </a:ext>
            </a:extLst>
          </p:cNvPr>
          <p:cNvSpPr>
            <a:spLocks noGrp="1"/>
          </p:cNvSpPr>
          <p:nvPr>
            <p:ph type="title"/>
          </p:nvPr>
        </p:nvSpPr>
        <p:spPr>
          <a:xfrm>
            <a:off x="1451579" y="1294851"/>
            <a:ext cx="9603275" cy="480942"/>
          </a:xfrm>
        </p:spPr>
        <p:txBody>
          <a:bodyPr>
            <a:normAutofit fontScale="90000"/>
          </a:bodyPr>
          <a:lstStyle/>
          <a:p>
            <a:r>
              <a:rPr lang="es-CO" dirty="0">
                <a:latin typeface="Times New Roman" panose="02020603050405020304" pitchFamily="18" charset="0"/>
                <a:cs typeface="Times New Roman" panose="02020603050405020304" pitchFamily="18" charset="0"/>
              </a:rPr>
              <a:t>Justificación</a:t>
            </a:r>
          </a:p>
        </p:txBody>
      </p:sp>
      <p:sp>
        <p:nvSpPr>
          <p:cNvPr id="3" name="Marcador de contenido 2">
            <a:extLst>
              <a:ext uri="{FF2B5EF4-FFF2-40B4-BE49-F238E27FC236}">
                <a16:creationId xmlns:a16="http://schemas.microsoft.com/office/drawing/2014/main" id="{340E4D5D-5E7D-422D-9404-67488C61020C}"/>
              </a:ext>
            </a:extLst>
          </p:cNvPr>
          <p:cNvSpPr>
            <a:spLocks noGrp="1"/>
          </p:cNvSpPr>
          <p:nvPr>
            <p:ph idx="1"/>
          </p:nvPr>
        </p:nvSpPr>
        <p:spPr/>
        <p:txBody>
          <a:bodyPr>
            <a:normAutofit fontScale="92500"/>
          </a:bodyPr>
          <a:lstStyle/>
          <a:p>
            <a:pPr marL="0" indent="0">
              <a:buNone/>
            </a:pPr>
            <a:r>
              <a:rPr lang="es-CO" dirty="0">
                <a:latin typeface="Times New Roman" panose="02020603050405020304" pitchFamily="18" charset="0"/>
                <a:cs typeface="Times New Roman" panose="02020603050405020304" pitchFamily="18" charset="0"/>
              </a:rPr>
              <a:t>La razón principal para elaborar el sistema de información es la de facilitar al usuario el registro</a:t>
            </a:r>
          </a:p>
          <a:p>
            <a:pPr marL="0" indent="0">
              <a:buNone/>
            </a:pPr>
            <a:r>
              <a:rPr lang="es-CO" dirty="0">
                <a:latin typeface="Times New Roman" panose="02020603050405020304" pitchFamily="18" charset="0"/>
                <a:cs typeface="Times New Roman" panose="02020603050405020304" pitchFamily="18" charset="0"/>
              </a:rPr>
              <a:t>de inventario y pedido de productos mediante un aplicativo web con una interfaz fácil de</a:t>
            </a:r>
          </a:p>
          <a:p>
            <a:pPr marL="0" indent="0">
              <a:buNone/>
            </a:pPr>
            <a:r>
              <a:rPr lang="es-CO" dirty="0">
                <a:latin typeface="Times New Roman" panose="02020603050405020304" pitchFamily="18" charset="0"/>
                <a:cs typeface="Times New Roman" panose="02020603050405020304" pitchFamily="18" charset="0"/>
              </a:rPr>
              <a:t>entender y controlar por el usuario. De esta manera, haciendo referencia a la utilización de</a:t>
            </a:r>
          </a:p>
          <a:p>
            <a:pPr marL="0" indent="0">
              <a:buNone/>
            </a:pPr>
            <a:r>
              <a:rPr lang="es-CO" dirty="0">
                <a:latin typeface="Times New Roman" panose="02020603050405020304" pitchFamily="18" charset="0"/>
                <a:cs typeface="Times New Roman" panose="02020603050405020304" pitchFamily="18" charset="0"/>
              </a:rPr>
              <a:t>medios informáticos para almacenar y procesar el tipo de información requerida, y de esta forma</a:t>
            </a:r>
          </a:p>
          <a:p>
            <a:pPr marL="0" indent="0">
              <a:buNone/>
            </a:pPr>
            <a:r>
              <a:rPr lang="es-CO" dirty="0">
                <a:latin typeface="Times New Roman" panose="02020603050405020304" pitchFamily="18" charset="0"/>
                <a:cs typeface="Times New Roman" panose="02020603050405020304" pitchFamily="18" charset="0"/>
              </a:rPr>
              <a:t>solucionar el problema actual.</a:t>
            </a:r>
          </a:p>
          <a:p>
            <a:pPr marL="0" indent="0">
              <a:buNone/>
            </a:pPr>
            <a:r>
              <a:rPr lang="es-CO" dirty="0">
                <a:latin typeface="Times New Roman" panose="02020603050405020304" pitchFamily="18" charset="0"/>
                <a:cs typeface="Times New Roman" panose="02020603050405020304" pitchFamily="18" charset="0"/>
              </a:rPr>
              <a:t>Al añadir este aplicativo web se cubrirá la necesidad de la administración de la información en</a:t>
            </a:r>
          </a:p>
          <a:p>
            <a:pPr marL="0" indent="0">
              <a:buNone/>
            </a:pPr>
            <a:r>
              <a:rPr lang="es-CO" dirty="0">
                <a:latin typeface="Times New Roman" panose="02020603050405020304" pitchFamily="18" charset="0"/>
                <a:cs typeface="Times New Roman" panose="02020603050405020304" pitchFamily="18" charset="0"/>
              </a:rPr>
              <a:t>la empresa, ya que el manejo de la información es imprescindible en ella.</a:t>
            </a:r>
          </a:p>
        </p:txBody>
      </p:sp>
    </p:spTree>
    <p:extLst>
      <p:ext uri="{BB962C8B-B14F-4D97-AF65-F5344CB8AC3E}">
        <p14:creationId xmlns:p14="http://schemas.microsoft.com/office/powerpoint/2010/main" val="2170147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05E17-E9FA-411D-A9EB-10F9F5036CBE}"/>
              </a:ext>
            </a:extLst>
          </p:cNvPr>
          <p:cNvSpPr>
            <a:spLocks noGrp="1"/>
          </p:cNvSpPr>
          <p:nvPr>
            <p:ph type="title"/>
          </p:nvPr>
        </p:nvSpPr>
        <p:spPr>
          <a:xfrm>
            <a:off x="1451578" y="1285638"/>
            <a:ext cx="9603275" cy="587136"/>
          </a:xfrm>
        </p:spPr>
        <p:txBody>
          <a:bodyPr/>
          <a:lstStyle/>
          <a:p>
            <a:r>
              <a:rPr lang="es-CO" dirty="0">
                <a:latin typeface="Times New Roman" panose="02020603050405020304" pitchFamily="18" charset="0"/>
                <a:cs typeface="Times New Roman" panose="02020603050405020304" pitchFamily="18" charset="0"/>
              </a:rPr>
              <a:t>Objetivo general</a:t>
            </a:r>
          </a:p>
        </p:txBody>
      </p:sp>
      <p:sp>
        <p:nvSpPr>
          <p:cNvPr id="3" name="Marcador de contenido 2">
            <a:extLst>
              <a:ext uri="{FF2B5EF4-FFF2-40B4-BE49-F238E27FC236}">
                <a16:creationId xmlns:a16="http://schemas.microsoft.com/office/drawing/2014/main" id="{DE1B8299-A932-40CD-9D66-17C8497CDC30}"/>
              </a:ext>
            </a:extLst>
          </p:cNvPr>
          <p:cNvSpPr>
            <a:spLocks noGrp="1"/>
          </p:cNvSpPr>
          <p:nvPr>
            <p:ph idx="1"/>
          </p:nvPr>
        </p:nvSpPr>
        <p:spPr/>
        <p:txBody>
          <a:bodyPr/>
          <a:lstStyle/>
          <a:p>
            <a:pPr marL="0" indent="0">
              <a:buNone/>
            </a:pPr>
            <a:r>
              <a:rPr lang="es-CO" sz="2800" dirty="0">
                <a:latin typeface="Times New Roman" panose="02020603050405020304" pitchFamily="18" charset="0"/>
                <a:cs typeface="Times New Roman" panose="02020603050405020304" pitchFamily="18" charset="0"/>
              </a:rPr>
              <a:t>Desarrollar un aplicativo web que le permita al usuario llevar el control de la información en cuanto inventario y vetas que realiza en la empresa</a:t>
            </a:r>
            <a:r>
              <a:rPr lang="es-CO"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7224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B57BA-68E0-45A4-AFF2-48A3E9B354EF}"/>
              </a:ext>
            </a:extLst>
          </p:cNvPr>
          <p:cNvSpPr>
            <a:spLocks noGrp="1"/>
          </p:cNvSpPr>
          <p:nvPr>
            <p:ph type="title"/>
          </p:nvPr>
        </p:nvSpPr>
        <p:spPr>
          <a:xfrm>
            <a:off x="1451579" y="1098087"/>
            <a:ext cx="9603275" cy="587136"/>
          </a:xfrm>
        </p:spPr>
        <p:txBody>
          <a:bodyPr/>
          <a:lstStyle/>
          <a:p>
            <a:r>
              <a:rPr lang="es-CO" dirty="0">
                <a:latin typeface="Times New Roman" panose="02020603050405020304" pitchFamily="18" charset="0"/>
                <a:cs typeface="Times New Roman" panose="02020603050405020304" pitchFamily="18" charset="0"/>
              </a:rPr>
              <a:t>Objetivos específicos</a:t>
            </a:r>
          </a:p>
        </p:txBody>
      </p:sp>
      <p:sp>
        <p:nvSpPr>
          <p:cNvPr id="3" name="Marcador de contenido 2">
            <a:extLst>
              <a:ext uri="{FF2B5EF4-FFF2-40B4-BE49-F238E27FC236}">
                <a16:creationId xmlns:a16="http://schemas.microsoft.com/office/drawing/2014/main" id="{6F06604E-3D28-47BF-BEFE-C27D1E3DE3AC}"/>
              </a:ext>
            </a:extLst>
          </p:cNvPr>
          <p:cNvSpPr>
            <a:spLocks noGrp="1"/>
          </p:cNvSpPr>
          <p:nvPr>
            <p:ph idx="1"/>
          </p:nvPr>
        </p:nvSpPr>
        <p:spPr/>
        <p:txBody>
          <a:bodyPr>
            <a:normAutofit fontScale="92500"/>
          </a:bodyPr>
          <a:lstStyle/>
          <a:p>
            <a:pPr marL="0" indent="0">
              <a:buNone/>
            </a:pPr>
            <a:r>
              <a:rPr lang="es-CO" dirty="0"/>
              <a:t>Objetivos específicos</a:t>
            </a:r>
          </a:p>
          <a:p>
            <a:r>
              <a:rPr lang="es-CO" dirty="0"/>
              <a:t>Crear una bases de datos que almacene la información</a:t>
            </a:r>
          </a:p>
          <a:p>
            <a:r>
              <a:rPr lang="es-CO" dirty="0"/>
              <a:t>Brindar seguridad mediante un login para el ingreso y registro de usuarios.</a:t>
            </a:r>
          </a:p>
          <a:p>
            <a:r>
              <a:rPr lang="es-CO" dirty="0"/>
              <a:t>Tener un registro de los ingresos, proveedores, clientes y ventas mediante el aplicativo web.</a:t>
            </a:r>
          </a:p>
          <a:p>
            <a:r>
              <a:rPr lang="es-CO" dirty="0"/>
              <a:t>Crear una plataforma para la adquisición de productos al proveedor mediante el E-mail y teléfono.</a:t>
            </a:r>
          </a:p>
          <a:p>
            <a:r>
              <a:rPr lang="es-CO" dirty="0"/>
              <a:t>Clasificar la accesibilidad de la información según los cargos de los usuarios del  aplicativo.</a:t>
            </a:r>
          </a:p>
        </p:txBody>
      </p:sp>
    </p:spTree>
    <p:extLst>
      <p:ext uri="{BB962C8B-B14F-4D97-AF65-F5344CB8AC3E}">
        <p14:creationId xmlns:p14="http://schemas.microsoft.com/office/powerpoint/2010/main" val="1326588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6A183-DF76-48CA-990C-146F0186205F}"/>
              </a:ext>
            </a:extLst>
          </p:cNvPr>
          <p:cNvSpPr>
            <a:spLocks noGrp="1"/>
          </p:cNvSpPr>
          <p:nvPr>
            <p:ph type="title"/>
          </p:nvPr>
        </p:nvSpPr>
        <p:spPr>
          <a:xfrm>
            <a:off x="1451579" y="1098087"/>
            <a:ext cx="9603275" cy="587136"/>
          </a:xfrm>
        </p:spPr>
        <p:txBody>
          <a:bodyPr/>
          <a:lstStyle/>
          <a:p>
            <a:r>
              <a:rPr lang="es-CO" dirty="0">
                <a:latin typeface="Times New Roman" panose="02020603050405020304" pitchFamily="18" charset="0"/>
                <a:cs typeface="Times New Roman" panose="02020603050405020304" pitchFamily="18" charset="0"/>
              </a:rPr>
              <a:t>BPMn (Diagrama de flujo)</a:t>
            </a:r>
          </a:p>
        </p:txBody>
      </p:sp>
      <p:pic>
        <p:nvPicPr>
          <p:cNvPr id="6" name="Marcador de contenido 5"/>
          <p:cNvPicPr>
            <a:picLocks noGrp="1" noChangeAspect="1"/>
          </p:cNvPicPr>
          <p:nvPr>
            <p:ph idx="1"/>
          </p:nvPr>
        </p:nvPicPr>
        <p:blipFill>
          <a:blip r:embed="rId2"/>
          <a:stretch>
            <a:fillRect/>
          </a:stretch>
        </p:blipFill>
        <p:spPr>
          <a:xfrm>
            <a:off x="3534966" y="1941310"/>
            <a:ext cx="7519888" cy="3449638"/>
          </a:xfrm>
          <a:prstGeom prst="rect">
            <a:avLst/>
          </a:prstGeom>
        </p:spPr>
      </p:pic>
      <p:sp>
        <p:nvSpPr>
          <p:cNvPr id="7" name="Rectángulo 6"/>
          <p:cNvSpPr/>
          <p:nvPr/>
        </p:nvSpPr>
        <p:spPr>
          <a:xfrm>
            <a:off x="1387997" y="1937442"/>
            <a:ext cx="1438330" cy="584775"/>
          </a:xfrm>
          <a:prstGeom prst="rect">
            <a:avLst/>
          </a:prstGeom>
        </p:spPr>
        <p:txBody>
          <a:bodyPr wrap="square">
            <a:spAutoFit/>
          </a:bodyPr>
          <a:lstStyle/>
          <a:p>
            <a:r>
              <a:rPr lang="es-CO" sz="3200" dirty="0" smtClean="0">
                <a:latin typeface="Times New Roman" panose="02020603050405020304" pitchFamily="18" charset="0"/>
                <a:cs typeface="Times New Roman" panose="02020603050405020304" pitchFamily="18" charset="0"/>
                <a:hlinkClick r:id="rId3" action="ppaction://hlinkfile"/>
              </a:rPr>
              <a:t>BPMN</a:t>
            </a:r>
            <a:endParaRPr lang="es-419" sz="3200" dirty="0"/>
          </a:p>
        </p:txBody>
      </p:sp>
    </p:spTree>
    <p:extLst>
      <p:ext uri="{BB962C8B-B14F-4D97-AF65-F5344CB8AC3E}">
        <p14:creationId xmlns:p14="http://schemas.microsoft.com/office/powerpoint/2010/main" val="31048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7497B-8EFF-4923-8EA7-791003CEA9D3}"/>
              </a:ext>
            </a:extLst>
          </p:cNvPr>
          <p:cNvSpPr>
            <a:spLocks noGrp="1"/>
          </p:cNvSpPr>
          <p:nvPr>
            <p:ph type="title"/>
          </p:nvPr>
        </p:nvSpPr>
        <p:spPr>
          <a:xfrm>
            <a:off x="1451579" y="1144558"/>
            <a:ext cx="9603275" cy="494194"/>
          </a:xfrm>
        </p:spPr>
        <p:txBody>
          <a:bodyPr>
            <a:normAutofit fontScale="90000"/>
          </a:bodyPr>
          <a:lstStyle/>
          <a:p>
            <a:r>
              <a:rPr lang="es-CO" dirty="0">
                <a:latin typeface="Times New Roman" panose="02020603050405020304" pitchFamily="18" charset="0"/>
                <a:cs typeface="Times New Roman" panose="02020603050405020304" pitchFamily="18" charset="0"/>
              </a:rPr>
              <a:t>Informe de requerimientos (ieee 830)</a:t>
            </a:r>
          </a:p>
        </p:txBody>
      </p:sp>
      <p:sp>
        <p:nvSpPr>
          <p:cNvPr id="3" name="Marcador de contenido 2">
            <a:extLst>
              <a:ext uri="{FF2B5EF4-FFF2-40B4-BE49-F238E27FC236}">
                <a16:creationId xmlns:a16="http://schemas.microsoft.com/office/drawing/2014/main" id="{0D96D97A-2B62-4796-A7D7-B61F7D0838AE}"/>
              </a:ext>
            </a:extLst>
          </p:cNvPr>
          <p:cNvSpPr>
            <a:spLocks noGrp="1"/>
          </p:cNvSpPr>
          <p:nvPr>
            <p:ph idx="1"/>
          </p:nvPr>
        </p:nvSpPr>
        <p:spPr/>
        <p:txBody>
          <a:bodyPr/>
          <a:lstStyle/>
          <a:p>
            <a:pPr marL="0" indent="0">
              <a:buNone/>
            </a:pPr>
            <a:endParaRPr lang="es-CO" dirty="0"/>
          </a:p>
        </p:txBody>
      </p:sp>
    </p:spTree>
    <p:extLst>
      <p:ext uri="{BB962C8B-B14F-4D97-AF65-F5344CB8AC3E}">
        <p14:creationId xmlns:p14="http://schemas.microsoft.com/office/powerpoint/2010/main" val="1405541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B139F-3D04-464A-AFDA-DF34A3296FB6}"/>
              </a:ext>
            </a:extLst>
          </p:cNvPr>
          <p:cNvSpPr>
            <a:spLocks noGrp="1"/>
          </p:cNvSpPr>
          <p:nvPr>
            <p:ph type="title"/>
          </p:nvPr>
        </p:nvSpPr>
        <p:spPr>
          <a:xfrm>
            <a:off x="1451579" y="1190852"/>
            <a:ext cx="9603275" cy="587136"/>
          </a:xfrm>
        </p:spPr>
        <p:txBody>
          <a:bodyPr/>
          <a:lstStyle/>
          <a:p>
            <a:r>
              <a:rPr lang="es-CO" dirty="0">
                <a:latin typeface="Times New Roman" panose="02020603050405020304" pitchFamily="18" charset="0"/>
                <a:cs typeface="Times New Roman" panose="02020603050405020304" pitchFamily="18" charset="0"/>
              </a:rPr>
              <a:t>Sistema de control de versiones </a:t>
            </a:r>
          </a:p>
        </p:txBody>
      </p:sp>
      <p:sp>
        <p:nvSpPr>
          <p:cNvPr id="3" name="Marcador de contenido 2">
            <a:extLst>
              <a:ext uri="{FF2B5EF4-FFF2-40B4-BE49-F238E27FC236}">
                <a16:creationId xmlns:a16="http://schemas.microsoft.com/office/drawing/2014/main" id="{7DAB643C-2B7C-4D53-9B6F-E9942E3833D5}"/>
              </a:ext>
            </a:extLst>
          </p:cNvPr>
          <p:cNvSpPr>
            <a:spLocks noGrp="1"/>
          </p:cNvSpPr>
          <p:nvPr>
            <p:ph idx="1"/>
          </p:nvPr>
        </p:nvSpPr>
        <p:spPr/>
        <p:txBody>
          <a:bodyPr/>
          <a:lstStyle/>
          <a:p>
            <a:pPr marL="0" indent="0">
              <a:buNone/>
            </a:pPr>
            <a:endParaRPr lang="es-CO" dirty="0"/>
          </a:p>
        </p:txBody>
      </p:sp>
    </p:spTree>
    <p:extLst>
      <p:ext uri="{BB962C8B-B14F-4D97-AF65-F5344CB8AC3E}">
        <p14:creationId xmlns:p14="http://schemas.microsoft.com/office/powerpoint/2010/main" val="942518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259</TotalTime>
  <Words>489</Words>
  <Application>Microsoft Office PowerPoint</Application>
  <PresentationFormat>Panorámica</PresentationFormat>
  <Paragraphs>47</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Gill Sans MT</vt:lpstr>
      <vt:lpstr>Times New Roman</vt:lpstr>
      <vt:lpstr>Galería</vt:lpstr>
      <vt:lpstr>SOFTDEVELOPERS</vt:lpstr>
      <vt:lpstr>Sordmark</vt:lpstr>
      <vt:lpstr>alcance</vt:lpstr>
      <vt:lpstr>Justificación</vt:lpstr>
      <vt:lpstr>Objetivo general</vt:lpstr>
      <vt:lpstr>Objetivos específicos</vt:lpstr>
      <vt:lpstr>BPMn (Diagrama de flujo)</vt:lpstr>
      <vt:lpstr>Informe de requerimientos (ieee 830)</vt:lpstr>
      <vt:lpstr>Sistema de control de versiones </vt:lpstr>
      <vt:lpstr>Modelo entidad relación</vt:lpstr>
      <vt:lpstr>Diccionario de datos </vt:lpstr>
      <vt:lpstr>Diagrama de Gantt</vt:lpstr>
      <vt:lpstr>Diagrama de clases </vt:lpstr>
      <vt:lpstr>Caso de uso</vt:lpstr>
      <vt:lpstr>Caso de uso extendido y prototipo</vt:lpstr>
      <vt:lpstr>Recolección de información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ASUS-PC</cp:lastModifiedBy>
  <cp:revision>16</cp:revision>
  <dcterms:created xsi:type="dcterms:W3CDTF">2019-04-03T12:43:43Z</dcterms:created>
  <dcterms:modified xsi:type="dcterms:W3CDTF">2019-04-09T00:52:34Z</dcterms:modified>
</cp:coreProperties>
</file>