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787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635792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125189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402495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9977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620124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25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9386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845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6575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979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414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3585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5896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7644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2008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3/18/2019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3241532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49392" y="135502"/>
            <a:ext cx="10572000" cy="2971051"/>
          </a:xfrm>
        </p:spPr>
        <p:txBody>
          <a:bodyPr/>
          <a:lstStyle/>
          <a:p>
            <a:r>
              <a:rPr lang="es-419" i="1" dirty="0">
                <a:solidFill>
                  <a:schemeClr val="accent5">
                    <a:lumMod val="75000"/>
                  </a:schemeClr>
                </a:solidFill>
              </a:rPr>
              <a:t>SoftDevelopers</a:t>
            </a:r>
            <a:endParaRPr lang="es-CO" dirty="0">
              <a:solidFill>
                <a:schemeClr val="accent5">
                  <a:lumMod val="75000"/>
                </a:schemeClr>
              </a:solidFill>
            </a:endParaRPr>
          </a:p>
        </p:txBody>
      </p:sp>
      <p:pic>
        <p:nvPicPr>
          <p:cNvPr id="1026" name="Imagen 123"/>
          <p:cNvPicPr>
            <a:picLocks noChangeAspect="1" noChangeArrowheads="1"/>
          </p:cNvPicPr>
          <p:nvPr/>
        </p:nvPicPr>
        <p:blipFill>
          <a:blip r:embed="rId2">
            <a:extLst>
              <a:ext uri="{28A0092B-C50C-407E-A947-70E740481C1C}">
                <a14:useLocalDpi xmlns:a14="http://schemas.microsoft.com/office/drawing/2010/main" val="0"/>
              </a:ext>
            </a:extLst>
          </a:blip>
          <a:srcRect l="15472" t="26086" r="64272" b="36766"/>
          <a:stretch>
            <a:fillRect/>
          </a:stretch>
        </p:blipFill>
        <p:spPr bwMode="auto">
          <a:xfrm>
            <a:off x="6096000" y="3275997"/>
            <a:ext cx="4734663" cy="3256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p:cNvSpPr txBox="1"/>
          <p:nvPr/>
        </p:nvSpPr>
        <p:spPr>
          <a:xfrm>
            <a:off x="708338" y="3275997"/>
            <a:ext cx="3979572" cy="2123658"/>
          </a:xfrm>
          <a:prstGeom prst="rect">
            <a:avLst/>
          </a:prstGeom>
          <a:noFill/>
        </p:spPr>
        <p:txBody>
          <a:bodyPr wrap="square" rtlCol="0">
            <a:spAutoFit/>
          </a:bodyPr>
          <a:lstStyle/>
          <a:p>
            <a:r>
              <a:rPr lang="es-CO" sz="2400" dirty="0" smtClean="0">
                <a:solidFill>
                  <a:schemeClr val="accent5">
                    <a:lumMod val="75000"/>
                  </a:schemeClr>
                </a:solidFill>
              </a:rPr>
              <a:t>Integrantes</a:t>
            </a:r>
            <a:r>
              <a:rPr lang="es-CO" dirty="0" smtClean="0"/>
              <a:t>:</a:t>
            </a:r>
          </a:p>
          <a:p>
            <a:r>
              <a:rPr lang="es-419" dirty="0"/>
              <a:t>Jenifer Yuranni Triana </a:t>
            </a:r>
            <a:r>
              <a:rPr lang="es-419" dirty="0" smtClean="0"/>
              <a:t>Jiménez</a:t>
            </a:r>
          </a:p>
          <a:p>
            <a:r>
              <a:rPr lang="es-419" dirty="0"/>
              <a:t>Miguel López</a:t>
            </a:r>
            <a:endParaRPr lang="es-CO" dirty="0"/>
          </a:p>
          <a:p>
            <a:r>
              <a:rPr lang="es-419" dirty="0"/>
              <a:t>Nicolás Tapia </a:t>
            </a:r>
            <a:endParaRPr lang="es-419" dirty="0" smtClean="0"/>
          </a:p>
          <a:p>
            <a:r>
              <a:rPr lang="es-419" dirty="0" smtClean="0"/>
              <a:t>Andres</a:t>
            </a:r>
          </a:p>
          <a:p>
            <a:endParaRPr lang="es-CO" dirty="0" smtClean="0"/>
          </a:p>
          <a:p>
            <a:endParaRPr lang="es-CO" dirty="0"/>
          </a:p>
        </p:txBody>
      </p:sp>
    </p:spTree>
    <p:extLst>
      <p:ext uri="{BB962C8B-B14F-4D97-AF65-F5344CB8AC3E}">
        <p14:creationId xmlns:p14="http://schemas.microsoft.com/office/powerpoint/2010/main" val="2126793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65" y="1061142"/>
            <a:ext cx="10571998" cy="970450"/>
          </a:xfrm>
        </p:spPr>
        <p:txBody>
          <a:bodyPr>
            <a:normAutofit fontScale="90000"/>
          </a:bodyPr>
          <a:lstStyle/>
          <a:p>
            <a:r>
              <a:rPr lang="es-ES" dirty="0">
                <a:solidFill>
                  <a:srgbClr val="FF0000"/>
                </a:solidFill>
              </a:rPr>
              <a:t>Planteamiento</a:t>
            </a:r>
            <a:r>
              <a:rPr lang="es-419" dirty="0"/>
              <a:t/>
            </a:r>
            <a:br>
              <a:rPr lang="es-419" dirty="0"/>
            </a:br>
            <a:endParaRPr lang="es-419" dirty="0"/>
          </a:p>
        </p:txBody>
      </p:sp>
      <p:sp>
        <p:nvSpPr>
          <p:cNvPr id="4" name="Rectángulo 3"/>
          <p:cNvSpPr/>
          <p:nvPr/>
        </p:nvSpPr>
        <p:spPr>
          <a:xfrm>
            <a:off x="4733109" y="2723978"/>
            <a:ext cx="6096000" cy="2839111"/>
          </a:xfrm>
          <a:prstGeom prst="rect">
            <a:avLst/>
          </a:prstGeom>
        </p:spPr>
        <p:txBody>
          <a:bodyPr>
            <a:spAutoFit/>
          </a:bodyPr>
          <a:lstStyle/>
          <a:p>
            <a:pPr>
              <a:lnSpc>
                <a:spcPct val="107000"/>
              </a:lnSpc>
              <a:spcAft>
                <a:spcPts val="0"/>
              </a:spcAft>
            </a:pPr>
            <a:r>
              <a:rPr lang="es-419" sz="2400" dirty="0">
                <a:latin typeface="Times New Roman" panose="02020603050405020304" pitchFamily="18" charset="0"/>
                <a:ea typeface="Calibri" panose="020F0502020204030204" pitchFamily="34" charset="0"/>
                <a:cs typeface="Times New Roman" panose="02020603050405020304" pitchFamily="18" charset="0"/>
              </a:rPr>
              <a:t>El problema obedece a una necesidad real que se presenta en un supermercado mediano, ubicado en el barrio Quiroga localidad Rafael Uribe ya que este supermercado no cuenta con el uso adecuado de su información, controlando su inventario, haciendo anotaciones en una agenda</a:t>
            </a:r>
            <a:r>
              <a:rPr lang="es-419"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es-419"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75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249783" y="2486532"/>
            <a:ext cx="6096000" cy="3693319"/>
          </a:xfrm>
          <a:prstGeom prst="rect">
            <a:avLst/>
          </a:prstGeom>
        </p:spPr>
        <p:txBody>
          <a:bodyPr>
            <a:spAutoFit/>
          </a:bodyPr>
          <a:lstStyle/>
          <a:p>
            <a:pPr>
              <a:lnSpc>
                <a:spcPct val="107000"/>
              </a:lnSpc>
              <a:spcAft>
                <a:spcPts val="800"/>
              </a:spcAft>
            </a:pPr>
            <a:r>
              <a:rPr lang="es-E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¿Por qué?</a:t>
            </a:r>
            <a:endParaRPr lang="es-419"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dirty="0">
                <a:latin typeface="Times New Roman" panose="02020603050405020304" pitchFamily="18" charset="0"/>
                <a:ea typeface="Calibri" panose="020F0502020204030204" pitchFamily="34" charset="0"/>
                <a:cs typeface="Times New Roman" panose="02020603050405020304" pitchFamily="18" charset="0"/>
              </a:rPr>
              <a:t>La gran mayoría de los tenderos y administradores de súper mercados no tienen un control exigente y riguroso sobre su la organización de su negocio, es necesario tener un orden de esto para un mejor funcionamiento de este negocio.</a:t>
            </a:r>
            <a:endParaRPr lang="es-419"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¿Para qué?</a:t>
            </a:r>
            <a:endParaRPr lang="es-419"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dirty="0">
                <a:latin typeface="Times New Roman" panose="02020603050405020304" pitchFamily="18" charset="0"/>
                <a:ea typeface="Calibri" panose="020F0502020204030204" pitchFamily="34" charset="0"/>
                <a:cs typeface="Times New Roman" panose="02020603050405020304" pitchFamily="18" charset="0"/>
              </a:rPr>
              <a:t>Con el desarrollo de esta aplicación esta microempresa podrá controlar y administrar su inventario de entrada y salida de productos de la misma. </a:t>
            </a:r>
            <a:endParaRPr lang="es-419"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944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0000"/>
                </a:solidFill>
              </a:rPr>
              <a:t>Justificación</a:t>
            </a:r>
            <a:endParaRPr lang="es-419" dirty="0">
              <a:solidFill>
                <a:srgbClr val="FF0000"/>
              </a:solidFill>
            </a:endParaRPr>
          </a:p>
        </p:txBody>
      </p:sp>
      <p:sp>
        <p:nvSpPr>
          <p:cNvPr id="3" name="Rectángulo 2"/>
          <p:cNvSpPr/>
          <p:nvPr/>
        </p:nvSpPr>
        <p:spPr>
          <a:xfrm>
            <a:off x="4275908" y="2371281"/>
            <a:ext cx="6096000" cy="3780715"/>
          </a:xfrm>
          <a:prstGeom prst="rect">
            <a:avLst/>
          </a:prstGeom>
        </p:spPr>
        <p:txBody>
          <a:bodyPr>
            <a:spAutoFit/>
          </a:bodyPr>
          <a:lstStyle/>
          <a:p>
            <a:pPr>
              <a:lnSpc>
                <a:spcPct val="107000"/>
              </a:lnSpc>
              <a:spcAft>
                <a:spcPts val="0"/>
              </a:spcAft>
            </a:pPr>
            <a:r>
              <a:rPr lang="es-ES" dirty="0" smtClean="0">
                <a:latin typeface="Times New Roman" panose="02020603050405020304" pitchFamily="18" charset="0"/>
                <a:ea typeface="Calibri" panose="020F0502020204030204" pitchFamily="34" charset="0"/>
                <a:cs typeface="Times New Roman" panose="02020603050405020304" pitchFamily="18" charset="0"/>
              </a:rPr>
              <a:t> </a:t>
            </a:r>
            <a:r>
              <a:rPr lang="es-ES" sz="2000" dirty="0">
                <a:latin typeface="Times New Roman" panose="02020603050405020304" pitchFamily="18" charset="0"/>
                <a:ea typeface="Calibri" panose="020F0502020204030204" pitchFamily="34" charset="0"/>
                <a:cs typeface="Times New Roman" panose="02020603050405020304" pitchFamily="18" charset="0"/>
              </a:rPr>
              <a:t>La razón principal para elaborar el sistema de información es la de facilitar al usuario el registro de la información que se maneja en la empresa, mediante un aplicativo web con una interfaz fácil de entender y controlar por el usuario. De esta manera, </a:t>
            </a:r>
            <a:r>
              <a:rPr lang="es-419" sz="2000" dirty="0">
                <a:latin typeface="Times New Roman" panose="02020603050405020304" pitchFamily="18" charset="0"/>
                <a:ea typeface="Calibri" panose="020F0502020204030204" pitchFamily="34" charset="0"/>
                <a:cs typeface="Times New Roman" panose="02020603050405020304" pitchFamily="18" charset="0"/>
              </a:rPr>
              <a:t>haciendo referencia a la utilización de medios informáticos para almacenar y procesar el tipo de información requerida, y de esta forma solucionar el problema actual.</a:t>
            </a:r>
            <a:endParaRPr lang="es-419"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dirty="0">
                <a:latin typeface="Times New Roman" panose="02020603050405020304" pitchFamily="18" charset="0"/>
                <a:ea typeface="Calibri" panose="020F0502020204030204" pitchFamily="34" charset="0"/>
                <a:cs typeface="Times New Roman" panose="02020603050405020304" pitchFamily="18" charset="0"/>
              </a:rPr>
              <a:t> Al añadir este aplicativo web se cubrirá la necesidad de la administración de la información en la empresa, ya que el manejo de la información es imprescindible en ella</a:t>
            </a:r>
            <a:r>
              <a:rPr lang="es-ES" sz="2400" dirty="0">
                <a:latin typeface="Times New Roman" panose="02020603050405020304" pitchFamily="18" charset="0"/>
                <a:ea typeface="Calibri" panose="020F0502020204030204" pitchFamily="34" charset="0"/>
                <a:cs typeface="Times New Roman" panose="02020603050405020304" pitchFamily="18" charset="0"/>
              </a:rPr>
              <a:t>.</a:t>
            </a:r>
            <a:endParaRPr lang="es-419"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36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503" y="1035016"/>
            <a:ext cx="10571998" cy="970450"/>
          </a:xfrm>
        </p:spPr>
        <p:txBody>
          <a:bodyPr>
            <a:normAutofit fontScale="90000"/>
          </a:bodyPr>
          <a:lstStyle/>
          <a:p>
            <a:r>
              <a:rPr lang="es-CO" dirty="0">
                <a:solidFill>
                  <a:srgbClr val="FF0000"/>
                </a:solidFill>
              </a:rPr>
              <a:t>Descripción de las técnicas:</a:t>
            </a:r>
            <a:r>
              <a:rPr lang="es-419" dirty="0"/>
              <a:t/>
            </a:r>
            <a:br>
              <a:rPr lang="es-419" dirty="0"/>
            </a:br>
            <a:endParaRPr lang="es-419" dirty="0"/>
          </a:p>
        </p:txBody>
      </p:sp>
      <p:sp>
        <p:nvSpPr>
          <p:cNvPr id="4" name="Rectángulo 3"/>
          <p:cNvSpPr/>
          <p:nvPr/>
        </p:nvSpPr>
        <p:spPr>
          <a:xfrm>
            <a:off x="4441565" y="2005466"/>
            <a:ext cx="6814457" cy="2734788"/>
          </a:xfrm>
          <a:prstGeom prst="rect">
            <a:avLst/>
          </a:prstGeom>
        </p:spPr>
        <p:txBody>
          <a:bodyPr wrap="square">
            <a:spAutoFit/>
          </a:bodyPr>
          <a:lstStyle/>
          <a:p>
            <a:pPr marL="342900" lvl="0" indent="-342900">
              <a:lnSpc>
                <a:spcPct val="106000"/>
              </a:lnSpc>
              <a:spcAft>
                <a:spcPts val="0"/>
              </a:spcAft>
              <a:buFont typeface="Symbol" panose="05050102010706020507" pitchFamily="18" charset="2"/>
              <a:buChar char=""/>
            </a:pPr>
            <a:r>
              <a:rPr lang="es-CO" dirty="0" smtClean="0">
                <a:latin typeface="Times New Roman" panose="02020603050405020304" pitchFamily="18" charset="0"/>
                <a:ea typeface="Calibri" panose="020F0502020204030204" pitchFamily="34" charset="0"/>
                <a:cs typeface="Times New Roman" panose="02020603050405020304" pitchFamily="18" charset="0"/>
              </a:rPr>
              <a:t>Entrevista</a:t>
            </a:r>
            <a:r>
              <a:rPr lang="es-CO" dirty="0">
                <a:latin typeface="Times New Roman" panose="02020603050405020304" pitchFamily="18" charset="0"/>
                <a:ea typeface="Calibri" panose="020F0502020204030204" pitchFamily="34" charset="0"/>
                <a:cs typeface="Times New Roman" panose="02020603050405020304" pitchFamily="18" charset="0"/>
              </a:rPr>
              <a:t>: </a:t>
            </a:r>
            <a:endParaRPr lang="es-419"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06000"/>
              </a:lnSpc>
              <a:spcAft>
                <a:spcPts val="0"/>
              </a:spcAft>
            </a:pPr>
            <a:r>
              <a:rPr lang="es-CO" dirty="0">
                <a:latin typeface="Times New Roman" panose="02020603050405020304" pitchFamily="18" charset="0"/>
                <a:ea typeface="Calibri" panose="020F0502020204030204" pitchFamily="34" charset="0"/>
                <a:cs typeface="Times New Roman" panose="02020603050405020304" pitchFamily="18" charset="0"/>
              </a:rPr>
              <a:t>Donde se tuvo una conversación intencional que nos permitió obtener cierto tipo de información, fue una entrevista informal ya que no tuvo preparación alguna y en la que nosotros como entrevistadores recogimos información relevante en la que aparecieron en situaciones de encuentro sencillo</a:t>
            </a:r>
            <a:endParaRPr lang="es-419"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Encuesta: </a:t>
            </a:r>
            <a:endParaRPr lang="es-419"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06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Se realizó mediante la aplicación de un cuestionario escrito, que se aplicó personalmente a los </a:t>
            </a:r>
            <a:r>
              <a:rPr lang="es-CO" dirty="0" smtClean="0">
                <a:latin typeface="Calibri" panose="020F0502020204030204" pitchFamily="34" charset="0"/>
                <a:ea typeface="Calibri" panose="020F0502020204030204" pitchFamily="34" charset="0"/>
                <a:cs typeface="Times New Roman" panose="02020603050405020304" pitchFamily="18" charset="0"/>
              </a:rPr>
              <a:t>sujetos</a:t>
            </a:r>
            <a:endParaRPr lang="es-419"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02" y="2646116"/>
            <a:ext cx="3773863" cy="3581972"/>
          </a:xfrm>
          <a:prstGeom prst="rect">
            <a:avLst/>
          </a:prstGeom>
        </p:spPr>
      </p:pic>
    </p:spTree>
    <p:extLst>
      <p:ext uri="{BB962C8B-B14F-4D97-AF65-F5344CB8AC3E}">
        <p14:creationId xmlns:p14="http://schemas.microsoft.com/office/powerpoint/2010/main" val="321327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solidFill>
                  <a:srgbClr val="FF0000"/>
                </a:solidFill>
              </a:rPr>
              <a:t>Instrumentos para la recolección: </a:t>
            </a:r>
            <a:endParaRPr lang="es-419" dirty="0">
              <a:solidFill>
                <a:srgbClr val="FF0000"/>
              </a:solidFill>
            </a:endParaRPr>
          </a:p>
        </p:txBody>
      </p:sp>
      <p:sp>
        <p:nvSpPr>
          <p:cNvPr id="4" name="Rectángulo 3"/>
          <p:cNvSpPr/>
          <p:nvPr/>
        </p:nvSpPr>
        <p:spPr>
          <a:xfrm>
            <a:off x="5111931" y="2645708"/>
            <a:ext cx="6096000" cy="3207866"/>
          </a:xfrm>
          <a:prstGeom prst="rect">
            <a:avLst/>
          </a:prstGeom>
        </p:spPr>
        <p:txBody>
          <a:bodyPr>
            <a:spAutoFit/>
          </a:bodyPr>
          <a:lstStyle/>
          <a:p>
            <a:pPr marL="685800">
              <a:lnSpc>
                <a:spcPct val="106000"/>
              </a:lnSpc>
              <a:spcAft>
                <a:spcPts val="800"/>
              </a:spcAft>
            </a:pPr>
            <a:r>
              <a:rPr lang="es-CO" sz="2400" dirty="0">
                <a:latin typeface="Calibri" panose="020F0502020204030204" pitchFamily="34" charset="0"/>
                <a:ea typeface="Calibri" panose="020F0502020204030204" pitchFamily="34" charset="0"/>
                <a:cs typeface="Times New Roman" panose="02020603050405020304" pitchFamily="18" charset="0"/>
              </a:rPr>
              <a:t>Se decidió utilizar el instrumento (cuestionario) donde personalmente se aplicó por escrito a un determinado número de sujetos (administrador, almacenista y vendedores) realizando un conjunto de preguntas acerca de los métodos que utilizan para almacenamiento de información</a:t>
            </a:r>
            <a:endParaRPr lang="es-419"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0" b="100000" l="9864" r="100000"/>
                    </a14:imgEffect>
                  </a14:imgLayer>
                </a14:imgProps>
              </a:ext>
              <a:ext uri="{28A0092B-C50C-407E-A947-70E740481C1C}">
                <a14:useLocalDpi xmlns:a14="http://schemas.microsoft.com/office/drawing/2010/main" val="0"/>
              </a:ext>
            </a:extLst>
          </a:blip>
          <a:stretch>
            <a:fillRect/>
          </a:stretch>
        </p:blipFill>
        <p:spPr>
          <a:xfrm rot="20846849">
            <a:off x="1218360" y="2640027"/>
            <a:ext cx="3332583" cy="3219230"/>
          </a:xfrm>
          <a:prstGeom prst="rect">
            <a:avLst/>
          </a:prstGeom>
        </p:spPr>
      </p:pic>
    </p:spTree>
    <p:extLst>
      <p:ext uri="{BB962C8B-B14F-4D97-AF65-F5344CB8AC3E}">
        <p14:creationId xmlns:p14="http://schemas.microsoft.com/office/powerpoint/2010/main" val="248072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i="1" dirty="0">
                <a:solidFill>
                  <a:schemeClr val="accent5">
                    <a:lumMod val="75000"/>
                  </a:schemeClr>
                </a:solidFill>
              </a:rPr>
              <a:t>SoftDevelopers</a:t>
            </a:r>
            <a:endParaRPr lang="es-CO" dirty="0">
              <a:solidFill>
                <a:schemeClr val="accent5">
                  <a:lumMod val="75000"/>
                </a:schemeClr>
              </a:solidFill>
            </a:endParaRPr>
          </a:p>
        </p:txBody>
      </p:sp>
      <p:sp>
        <p:nvSpPr>
          <p:cNvPr id="4" name="CuadroTexto 3"/>
          <p:cNvSpPr txBox="1"/>
          <p:nvPr/>
        </p:nvSpPr>
        <p:spPr>
          <a:xfrm>
            <a:off x="1016062" y="3876541"/>
            <a:ext cx="9414456" cy="1231106"/>
          </a:xfrm>
          <a:prstGeom prst="rect">
            <a:avLst/>
          </a:prstGeom>
          <a:noFill/>
        </p:spPr>
        <p:txBody>
          <a:bodyPr wrap="square" rtlCol="0">
            <a:spAutoFit/>
          </a:bodyPr>
          <a:lstStyle/>
          <a:p>
            <a:r>
              <a:rPr lang="es-419" sz="2800" dirty="0" smtClean="0">
                <a:solidFill>
                  <a:schemeClr val="accent5">
                    <a:lumMod val="75000"/>
                  </a:schemeClr>
                </a:solidFill>
              </a:rPr>
              <a:t>Slogan</a:t>
            </a:r>
            <a:r>
              <a:rPr lang="es-419" sz="2800" dirty="0" smtClean="0"/>
              <a:t>: </a:t>
            </a:r>
            <a:r>
              <a:rPr lang="es-419" sz="2800" i="1" dirty="0" smtClean="0"/>
              <a:t>SoftDevelopers es lo que el mundo estaba esperando</a:t>
            </a:r>
            <a:endParaRPr lang="es-CO" sz="2800" dirty="0" smtClean="0"/>
          </a:p>
          <a:p>
            <a:endParaRPr lang="es-CO" dirty="0"/>
          </a:p>
        </p:txBody>
      </p:sp>
    </p:spTree>
    <p:extLst>
      <p:ext uri="{BB962C8B-B14F-4D97-AF65-F5344CB8AC3E}">
        <p14:creationId xmlns:p14="http://schemas.microsoft.com/office/powerpoint/2010/main" val="1230235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i="1" dirty="0">
                <a:solidFill>
                  <a:schemeClr val="accent5">
                    <a:lumMod val="75000"/>
                  </a:schemeClr>
                </a:solidFill>
              </a:rPr>
              <a:t>SoftDevelopers</a:t>
            </a:r>
            <a:endParaRPr lang="es-CO" dirty="0">
              <a:solidFill>
                <a:schemeClr val="accent5">
                  <a:lumMod val="75000"/>
                </a:schemeClr>
              </a:solidFill>
            </a:endParaRPr>
          </a:p>
        </p:txBody>
      </p:sp>
      <p:sp>
        <p:nvSpPr>
          <p:cNvPr id="4" name="CuadroTexto 3"/>
          <p:cNvSpPr txBox="1"/>
          <p:nvPr/>
        </p:nvSpPr>
        <p:spPr>
          <a:xfrm>
            <a:off x="810000" y="3512254"/>
            <a:ext cx="11051177" cy="1569660"/>
          </a:xfrm>
          <a:prstGeom prst="rect">
            <a:avLst/>
          </a:prstGeom>
          <a:noFill/>
        </p:spPr>
        <p:txBody>
          <a:bodyPr wrap="square" rtlCol="0">
            <a:spAutoFit/>
          </a:bodyPr>
          <a:lstStyle/>
          <a:p>
            <a:r>
              <a:rPr lang="es-419" sz="2400" dirty="0">
                <a:solidFill>
                  <a:schemeClr val="accent5">
                    <a:lumMod val="75000"/>
                  </a:schemeClr>
                </a:solidFill>
              </a:rPr>
              <a:t>Misión</a:t>
            </a:r>
            <a:r>
              <a:rPr lang="es-419" sz="2400" dirty="0"/>
              <a:t>:  </a:t>
            </a:r>
            <a:r>
              <a:rPr lang="es-419" sz="2400" dirty="0" smtClean="0"/>
              <a:t>SoftDeveloperses es una </a:t>
            </a:r>
            <a:r>
              <a:rPr lang="es-419" sz="2400" dirty="0"/>
              <a:t>empresa conformada con desarrolladores y diseñadores de software, donde su compromiso principal es facilitar la administración de la información en su empresa.</a:t>
            </a:r>
            <a:endParaRPr lang="es-CO" sz="2400" dirty="0"/>
          </a:p>
          <a:p>
            <a:endParaRPr lang="es-CO" sz="2400" dirty="0"/>
          </a:p>
        </p:txBody>
      </p:sp>
    </p:spTree>
    <p:extLst>
      <p:ext uri="{BB962C8B-B14F-4D97-AF65-F5344CB8AC3E}">
        <p14:creationId xmlns:p14="http://schemas.microsoft.com/office/powerpoint/2010/main" val="3192318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solidFill>
                  <a:schemeClr val="accent5">
                    <a:lumMod val="75000"/>
                  </a:schemeClr>
                </a:solidFill>
              </a:rPr>
              <a:t>Roles de la empresa</a:t>
            </a:r>
            <a:endParaRPr lang="es-CO" dirty="0">
              <a:solidFill>
                <a:schemeClr val="accent5">
                  <a:lumMod val="75000"/>
                </a:schemeClr>
              </a:solidFill>
            </a:endParaRPr>
          </a:p>
        </p:txBody>
      </p:sp>
      <p:pic>
        <p:nvPicPr>
          <p:cNvPr id="4" name="Imagen 3"/>
          <p:cNvPicPr>
            <a:picLocks noChangeAspect="1"/>
          </p:cNvPicPr>
          <p:nvPr/>
        </p:nvPicPr>
        <p:blipFill>
          <a:blip r:embed="rId2"/>
          <a:stretch>
            <a:fillRect/>
          </a:stretch>
        </p:blipFill>
        <p:spPr>
          <a:xfrm>
            <a:off x="2488966" y="1434649"/>
            <a:ext cx="6785036" cy="5318593"/>
          </a:xfrm>
          <a:prstGeom prst="rect">
            <a:avLst/>
          </a:prstGeom>
        </p:spPr>
      </p:pic>
    </p:spTree>
    <p:extLst>
      <p:ext uri="{BB962C8B-B14F-4D97-AF65-F5344CB8AC3E}">
        <p14:creationId xmlns:p14="http://schemas.microsoft.com/office/powerpoint/2010/main" val="1402386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solidFill>
                  <a:schemeClr val="accent5">
                    <a:lumMod val="75000"/>
                  </a:schemeClr>
                </a:solidFill>
              </a:rPr>
              <a:t>Roles de la empresa</a:t>
            </a:r>
            <a:endParaRPr lang="es-CO" dirty="0"/>
          </a:p>
        </p:txBody>
      </p:sp>
      <p:pic>
        <p:nvPicPr>
          <p:cNvPr id="5" name="Imagen 4"/>
          <p:cNvPicPr>
            <a:picLocks noChangeAspect="1"/>
          </p:cNvPicPr>
          <p:nvPr/>
        </p:nvPicPr>
        <p:blipFill>
          <a:blip r:embed="rId2"/>
          <a:stretch>
            <a:fillRect/>
          </a:stretch>
        </p:blipFill>
        <p:spPr>
          <a:xfrm>
            <a:off x="1776549" y="1225724"/>
            <a:ext cx="7354004" cy="5335257"/>
          </a:xfrm>
          <a:prstGeom prst="rect">
            <a:avLst/>
          </a:prstGeom>
        </p:spPr>
      </p:pic>
    </p:spTree>
    <p:extLst>
      <p:ext uri="{BB962C8B-B14F-4D97-AF65-F5344CB8AC3E}">
        <p14:creationId xmlns:p14="http://schemas.microsoft.com/office/powerpoint/2010/main" val="283783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solidFill>
                  <a:schemeClr val="accent5">
                    <a:lumMod val="75000"/>
                  </a:schemeClr>
                </a:solidFill>
              </a:rPr>
              <a:t>Objetivo general</a:t>
            </a:r>
            <a:endParaRPr lang="es-CO" dirty="0">
              <a:solidFill>
                <a:schemeClr val="accent5">
                  <a:lumMod val="75000"/>
                </a:schemeClr>
              </a:solidFill>
            </a:endParaRPr>
          </a:p>
        </p:txBody>
      </p:sp>
      <p:sp>
        <p:nvSpPr>
          <p:cNvPr id="4" name="Rectángulo 3"/>
          <p:cNvSpPr/>
          <p:nvPr/>
        </p:nvSpPr>
        <p:spPr>
          <a:xfrm>
            <a:off x="4274620" y="2867858"/>
            <a:ext cx="6096000" cy="3138680"/>
          </a:xfrm>
          <a:prstGeom prst="rect">
            <a:avLst/>
          </a:prstGeom>
        </p:spPr>
        <p:txBody>
          <a:bodyPr>
            <a:spAutoFit/>
          </a:bodyPr>
          <a:lstStyle/>
          <a:p>
            <a:pPr lvl="0"/>
            <a:r>
              <a:rPr lang="es-ES" sz="2800" dirty="0" smtClean="0"/>
              <a:t>Realizar aplicativos que ayude al buen manejo y organización de diferentes tipos de datos mediante sistemas de información, paginas web entre otros .</a:t>
            </a:r>
            <a:endParaRPr lang="es-CO" sz="2800" dirty="0"/>
          </a:p>
          <a:p>
            <a:pPr>
              <a:lnSpc>
                <a:spcPct val="107000"/>
              </a:lnSpc>
              <a:spcAft>
                <a:spcPts val="0"/>
              </a:spcAft>
            </a:pPr>
            <a:r>
              <a:rPr lang="es-419"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5907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499" y="259976"/>
            <a:ext cx="8596668" cy="1320800"/>
          </a:xfrm>
        </p:spPr>
        <p:txBody>
          <a:bodyPr/>
          <a:lstStyle/>
          <a:p>
            <a:r>
              <a:rPr lang="es-419" dirty="0">
                <a:solidFill>
                  <a:schemeClr val="accent5">
                    <a:lumMod val="75000"/>
                  </a:schemeClr>
                </a:solidFill>
              </a:rPr>
              <a:t>Objetivos específicos</a:t>
            </a:r>
            <a:endParaRPr lang="es-CO" dirty="0">
              <a:solidFill>
                <a:schemeClr val="accent5">
                  <a:lumMod val="75000"/>
                </a:schemeClr>
              </a:solidFill>
            </a:endParaRPr>
          </a:p>
        </p:txBody>
      </p:sp>
      <p:sp>
        <p:nvSpPr>
          <p:cNvPr id="4" name="Rectángulo 3"/>
          <p:cNvSpPr/>
          <p:nvPr/>
        </p:nvSpPr>
        <p:spPr>
          <a:xfrm>
            <a:off x="4927180" y="826247"/>
            <a:ext cx="6096000" cy="5558445"/>
          </a:xfrm>
          <a:prstGeom prst="rect">
            <a:avLst/>
          </a:prstGeom>
        </p:spPr>
        <p:txBody>
          <a:bodyPr>
            <a:spAutoFit/>
          </a:bodyPr>
          <a:lstStyle/>
          <a:p>
            <a:pPr marL="342900" lvl="0" indent="-342900" algn="just">
              <a:lnSpc>
                <a:spcPct val="115000"/>
              </a:lnSpc>
              <a:spcAft>
                <a:spcPts val="0"/>
              </a:spcAft>
              <a:buFont typeface="Symbol" panose="05050102010706020507" pitchFamily="18" charset="2"/>
              <a:buChar char=""/>
            </a:pPr>
            <a:r>
              <a:rPr lang="es-ES" sz="2400" dirty="0" smtClean="0">
                <a:latin typeface="Times New Roman" panose="02020603050405020304" pitchFamily="18" charset="0"/>
                <a:ea typeface="Calibri" panose="020F0502020204030204" pitchFamily="34" charset="0"/>
                <a:cs typeface="Times New Roman" panose="02020603050405020304" pitchFamily="18" charset="0"/>
              </a:rPr>
              <a:t>Diseñar un aplicativo que cumpla con requerimientos deseados por el cliente.</a:t>
            </a:r>
          </a:p>
          <a:p>
            <a:pPr marL="342900" lvl="0" indent="-342900" algn="just">
              <a:lnSpc>
                <a:spcPct val="115000"/>
              </a:lnSpc>
              <a:spcAft>
                <a:spcPts val="0"/>
              </a:spcAft>
              <a:buFont typeface="Symbol" panose="05050102010706020507" pitchFamily="18" charset="2"/>
              <a:buChar char=""/>
            </a:pPr>
            <a:r>
              <a:rPr lang="es-ES" sz="2400" dirty="0" smtClean="0">
                <a:latin typeface="Times New Roman" panose="02020603050405020304" pitchFamily="18" charset="0"/>
                <a:ea typeface="Calibri" panose="020F0502020204030204" pitchFamily="34" charset="0"/>
                <a:cs typeface="Times New Roman" panose="02020603050405020304" pitchFamily="18" charset="0"/>
              </a:rPr>
              <a:t>Aplicar los instrumentos para el levantamiento de la información</a:t>
            </a:r>
          </a:p>
          <a:p>
            <a:pPr marL="342900" lvl="0" indent="-342900" algn="just">
              <a:lnSpc>
                <a:spcPct val="115000"/>
              </a:lnSpc>
              <a:spcAft>
                <a:spcPts val="0"/>
              </a:spcAft>
              <a:buFont typeface="Symbol" panose="05050102010706020507" pitchFamily="18" charset="2"/>
              <a:buChar char=""/>
            </a:pPr>
            <a:r>
              <a:rPr lang="es-ES" sz="2400" dirty="0" smtClean="0">
                <a:latin typeface="Times New Roman" panose="02020603050405020304" pitchFamily="18" charset="0"/>
                <a:ea typeface="Calibri" panose="020F0502020204030204" pitchFamily="34" charset="0"/>
                <a:cs typeface="Times New Roman" panose="02020603050405020304" pitchFamily="18" charset="0"/>
              </a:rPr>
              <a:t>Cuantificar los resultados obtenidos con el instrumento.</a:t>
            </a:r>
          </a:p>
          <a:p>
            <a:pPr marL="342900" lvl="0" indent="-342900" algn="just">
              <a:lnSpc>
                <a:spcPct val="115000"/>
              </a:lnSpc>
              <a:spcAft>
                <a:spcPts val="0"/>
              </a:spcAft>
              <a:buFont typeface="Symbol" panose="05050102010706020507" pitchFamily="18" charset="2"/>
              <a:buChar char=""/>
            </a:pPr>
            <a:r>
              <a:rPr lang="es-ES" sz="2400" dirty="0" smtClean="0">
                <a:latin typeface="Times New Roman" panose="02020603050405020304" pitchFamily="18" charset="0"/>
                <a:ea typeface="Calibri" panose="020F0502020204030204" pitchFamily="34" charset="0"/>
                <a:cs typeface="Times New Roman" panose="02020603050405020304" pitchFamily="18" charset="0"/>
              </a:rPr>
              <a:t>Clasificar la información recolectada</a:t>
            </a:r>
          </a:p>
          <a:p>
            <a:pPr marL="342900" lvl="0" indent="-342900" algn="just">
              <a:lnSpc>
                <a:spcPct val="115000"/>
              </a:lnSpc>
              <a:spcAft>
                <a:spcPts val="0"/>
              </a:spcAft>
              <a:buFont typeface="Symbol" panose="05050102010706020507" pitchFamily="18" charset="2"/>
              <a:buChar char=""/>
            </a:pPr>
            <a:r>
              <a:rPr lang="es-ES" sz="2400" dirty="0" smtClean="0">
                <a:latin typeface="Times New Roman" panose="02020603050405020304" pitchFamily="18" charset="0"/>
                <a:ea typeface="Calibri" panose="020F0502020204030204" pitchFamily="34" charset="0"/>
                <a:cs typeface="Times New Roman" panose="02020603050405020304" pitchFamily="18" charset="0"/>
              </a:rPr>
              <a:t>Analizar la información recolectada.</a:t>
            </a:r>
          </a:p>
          <a:p>
            <a:pPr marL="342900" lvl="0" indent="-342900" algn="just">
              <a:lnSpc>
                <a:spcPct val="115000"/>
              </a:lnSpc>
              <a:spcAft>
                <a:spcPts val="0"/>
              </a:spcAft>
              <a:buFont typeface="Symbol" panose="05050102010706020507" pitchFamily="18" charset="2"/>
              <a:buChar char=""/>
            </a:pPr>
            <a:r>
              <a:rPr lang="es-ES" sz="2400" dirty="0" smtClean="0">
                <a:latin typeface="Times New Roman" panose="02020603050405020304" pitchFamily="18" charset="0"/>
                <a:ea typeface="Calibri" panose="020F0502020204030204" pitchFamily="34" charset="0"/>
                <a:cs typeface="Times New Roman" panose="02020603050405020304" pitchFamily="18" charset="0"/>
              </a:rPr>
              <a:t>Diseñar la base de datos</a:t>
            </a:r>
          </a:p>
          <a:p>
            <a:pPr marL="342900" lvl="0" indent="-342900" algn="just">
              <a:lnSpc>
                <a:spcPct val="115000"/>
              </a:lnSpc>
              <a:spcAft>
                <a:spcPts val="0"/>
              </a:spcAft>
              <a:buFont typeface="Symbol" panose="05050102010706020507" pitchFamily="18" charset="2"/>
              <a:buChar char=""/>
            </a:pPr>
            <a:r>
              <a:rPr lang="es-ES" sz="2400" dirty="0" smtClean="0">
                <a:latin typeface="Times New Roman" panose="02020603050405020304" pitchFamily="18" charset="0"/>
                <a:ea typeface="Calibri" panose="020F0502020204030204" pitchFamily="34" charset="0"/>
                <a:cs typeface="Times New Roman" panose="02020603050405020304" pitchFamily="18" charset="0"/>
              </a:rPr>
              <a:t>Diseñar la interfaz del software.</a:t>
            </a:r>
          </a:p>
          <a:p>
            <a:r>
              <a:rPr lang="es-CO" sz="2400" dirty="0" smtClean="0">
                <a:latin typeface="Times New Roman" panose="02020603050405020304" pitchFamily="18" charset="0"/>
                <a:cs typeface="Times New Roman" panose="02020603050405020304" pitchFamily="18" charset="0"/>
              </a:rPr>
              <a:t>    </a:t>
            </a:r>
            <a:endParaRPr lang="es-E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s-ES" sz="2400" dirty="0" smtClean="0">
                <a:latin typeface="Times New Roman" panose="02020603050405020304" pitchFamily="18" charset="0"/>
                <a:ea typeface="Calibri" panose="020F0502020204030204" pitchFamily="34" charset="0"/>
                <a:cs typeface="Times New Roman" panose="02020603050405020304" pitchFamily="18" charset="0"/>
              </a:rPr>
              <a:t>Tener </a:t>
            </a:r>
            <a:r>
              <a:rPr lang="es-ES" sz="2400" dirty="0">
                <a:latin typeface="Times New Roman" panose="02020603050405020304" pitchFamily="18" charset="0"/>
                <a:ea typeface="Calibri" panose="020F0502020204030204" pitchFamily="34" charset="0"/>
                <a:cs typeface="Times New Roman" panose="02020603050405020304" pitchFamily="18" charset="0"/>
              </a:rPr>
              <a:t>un registro de los ingresos, proveedores, clientes entre otros.</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0733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solidFill>
                  <a:schemeClr val="accent5">
                    <a:lumMod val="75000"/>
                  </a:schemeClr>
                </a:solidFill>
              </a:rPr>
              <a:t>Súper mercado Guadalupe</a:t>
            </a:r>
            <a:endParaRPr lang="es-CO" dirty="0">
              <a:solidFill>
                <a:schemeClr val="accent5">
                  <a:lumMod val="75000"/>
                </a:schemeClr>
              </a:solidFill>
            </a:endParaRPr>
          </a:p>
        </p:txBody>
      </p:sp>
      <p:sp>
        <p:nvSpPr>
          <p:cNvPr id="4" name="CuadroTexto 3"/>
          <p:cNvSpPr txBox="1"/>
          <p:nvPr/>
        </p:nvSpPr>
        <p:spPr>
          <a:xfrm>
            <a:off x="1030310" y="2562896"/>
            <a:ext cx="4121239" cy="954107"/>
          </a:xfrm>
          <a:prstGeom prst="rect">
            <a:avLst/>
          </a:prstGeom>
          <a:noFill/>
        </p:spPr>
        <p:txBody>
          <a:bodyPr wrap="square" rtlCol="0">
            <a:spAutoFit/>
          </a:bodyPr>
          <a:lstStyle/>
          <a:p>
            <a:r>
              <a:rPr lang="es-CO" sz="2800" dirty="0" smtClean="0">
                <a:solidFill>
                  <a:schemeClr val="accent5">
                    <a:lumMod val="75000"/>
                  </a:schemeClr>
                </a:solidFill>
              </a:rPr>
              <a:t>Descripción de la empresa</a:t>
            </a:r>
            <a:endParaRPr lang="es-CO" sz="2800" dirty="0">
              <a:solidFill>
                <a:schemeClr val="accent5">
                  <a:lumMod val="75000"/>
                </a:schemeClr>
              </a:solidFill>
            </a:endParaRPr>
          </a:p>
        </p:txBody>
      </p:sp>
      <p:sp>
        <p:nvSpPr>
          <p:cNvPr id="5" name="CuadroTexto 4"/>
          <p:cNvSpPr txBox="1"/>
          <p:nvPr/>
        </p:nvSpPr>
        <p:spPr>
          <a:xfrm>
            <a:off x="4472281" y="1930400"/>
            <a:ext cx="5628068" cy="4524315"/>
          </a:xfrm>
          <a:prstGeom prst="rect">
            <a:avLst/>
          </a:prstGeom>
          <a:noFill/>
        </p:spPr>
        <p:txBody>
          <a:bodyPr wrap="square" rtlCol="0">
            <a:spAutoFit/>
          </a:bodyPr>
          <a:lstStyle/>
          <a:p>
            <a:r>
              <a:rPr lang="es-CO" sz="2400" dirty="0" smtClean="0"/>
              <a:t>La empresa esta </a:t>
            </a:r>
            <a:r>
              <a:rPr lang="es-CO" sz="2400" dirty="0"/>
              <a:t>ubicado en la localidad </a:t>
            </a:r>
            <a:r>
              <a:rPr lang="es-CO" sz="2400" dirty="0" smtClean="0"/>
              <a:t>Rafael Uribe Barrio Quiroga, </a:t>
            </a:r>
            <a:r>
              <a:rPr lang="es-CO" sz="2400" dirty="0"/>
              <a:t>cuenta con </a:t>
            </a:r>
            <a:r>
              <a:rPr lang="es-CO" sz="2400" dirty="0" smtClean="0"/>
              <a:t>dos mostradores, neveras donde se exhiben las diferentes bebidas alcoholes entre otros, cuenta también con mostradores y vitrinas donde se exhiben los </a:t>
            </a:r>
            <a:r>
              <a:rPr lang="es-CO" sz="2400" dirty="0"/>
              <a:t>diferentes productos que </a:t>
            </a:r>
            <a:r>
              <a:rPr lang="es-CO" sz="2400" dirty="0" smtClean="0"/>
              <a:t>se venden en el súper mercado tales como papas,  frutas, dulces, pasa bocas, granos etc., </a:t>
            </a:r>
            <a:r>
              <a:rPr lang="es-CO" sz="2400" dirty="0"/>
              <a:t>tiene un circuito cerrado de cámaras de </a:t>
            </a:r>
            <a:r>
              <a:rPr lang="es-CO" sz="2400" dirty="0" smtClean="0"/>
              <a:t>vigilancia las 24 horas. </a:t>
            </a:r>
            <a:endParaRPr lang="es-CO" sz="2400" dirty="0"/>
          </a:p>
        </p:txBody>
      </p:sp>
    </p:spTree>
    <p:extLst>
      <p:ext uri="{BB962C8B-B14F-4D97-AF65-F5344CB8AC3E}">
        <p14:creationId xmlns:p14="http://schemas.microsoft.com/office/powerpoint/2010/main" val="605109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solidFill>
                  <a:schemeClr val="accent5">
                    <a:lumMod val="75000"/>
                  </a:schemeClr>
                </a:solidFill>
              </a:rPr>
              <a:t>Misión</a:t>
            </a:r>
            <a:endParaRPr lang="es-CO" dirty="0">
              <a:solidFill>
                <a:schemeClr val="accent5">
                  <a:lumMod val="75000"/>
                </a:schemeClr>
              </a:solidFill>
            </a:endParaRPr>
          </a:p>
        </p:txBody>
      </p:sp>
      <p:sp>
        <p:nvSpPr>
          <p:cNvPr id="4" name="Rectángulo 3"/>
          <p:cNvSpPr/>
          <p:nvPr/>
        </p:nvSpPr>
        <p:spPr>
          <a:xfrm>
            <a:off x="4782233" y="3075599"/>
            <a:ext cx="6096000" cy="2677656"/>
          </a:xfrm>
          <a:prstGeom prst="rect">
            <a:avLst/>
          </a:prstGeom>
        </p:spPr>
        <p:txBody>
          <a:bodyPr>
            <a:spAutoFit/>
          </a:bodyPr>
          <a:lstStyle/>
          <a:p>
            <a:r>
              <a:rPr lang="es-CO" sz="2400" b="1" dirty="0">
                <a:latin typeface="arial" panose="020B0604020202020204" pitchFamily="34" charset="0"/>
              </a:rPr>
              <a:t>MISIÓN</a:t>
            </a:r>
            <a:r>
              <a:rPr lang="es-CO" sz="2400" dirty="0">
                <a:latin typeface="arial" panose="020B0604020202020204" pitchFamily="34" charset="0"/>
              </a:rPr>
              <a:t>. Brindar permanentemente calidad en la atención y el servicio para satisfacer las necesidades y requerimientos de nuestros clientes a través de la mejora continua en cada uno de nuestros procesos, con base en un espíritu noble de responsabilidad social.</a:t>
            </a:r>
            <a:endParaRPr lang="es-CO" sz="2400" dirty="0"/>
          </a:p>
        </p:txBody>
      </p:sp>
      <p:pic>
        <p:nvPicPr>
          <p:cNvPr id="5" name="Imagen 4"/>
          <p:cNvPicPr>
            <a:picLocks noChangeAspect="1"/>
          </p:cNvPicPr>
          <p:nvPr/>
        </p:nvPicPr>
        <p:blipFill rotWithShape="1">
          <a:blip r:embed="rId2">
            <a:extLst>
              <a:ext uri="{BEBA8EAE-BF5A-486C-A8C5-ECC9F3942E4B}">
                <a14:imgProps xmlns:a14="http://schemas.microsoft.com/office/drawing/2010/main">
                  <a14:imgLayer r:embed="rId3">
                    <a14:imgEffect>
                      <a14:backgroundRemoval t="1507" b="96234" l="46339" r="93936"/>
                    </a14:imgEffect>
                  </a14:imgLayer>
                </a14:imgProps>
              </a:ext>
              <a:ext uri="{28A0092B-C50C-407E-A947-70E740481C1C}">
                <a14:useLocalDpi xmlns:a14="http://schemas.microsoft.com/office/drawing/2010/main" val="0"/>
              </a:ext>
            </a:extLst>
          </a:blip>
          <a:srcRect l="46443" t="-3358" r="785" b="3358"/>
          <a:stretch/>
        </p:blipFill>
        <p:spPr>
          <a:xfrm>
            <a:off x="705394" y="1417638"/>
            <a:ext cx="4393202" cy="5057775"/>
          </a:xfrm>
          <a:prstGeom prst="rect">
            <a:avLst/>
          </a:prstGeom>
        </p:spPr>
      </p:pic>
    </p:spTree>
    <p:extLst>
      <p:ext uri="{BB962C8B-B14F-4D97-AF65-F5344CB8AC3E}">
        <p14:creationId xmlns:p14="http://schemas.microsoft.com/office/powerpoint/2010/main" val="994345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499</TotalTime>
  <Words>558</Words>
  <Application>Microsoft Office PowerPoint</Application>
  <PresentationFormat>Panorámica</PresentationFormat>
  <Paragraphs>46</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Arial</vt:lpstr>
      <vt:lpstr>Calibri</vt:lpstr>
      <vt:lpstr>Symbol</vt:lpstr>
      <vt:lpstr>Times New Roman</vt:lpstr>
      <vt:lpstr>Trebuchet MS</vt:lpstr>
      <vt:lpstr>Wingdings 3</vt:lpstr>
      <vt:lpstr>Faceta</vt:lpstr>
      <vt:lpstr>SoftDevelopers</vt:lpstr>
      <vt:lpstr>SoftDevelopers</vt:lpstr>
      <vt:lpstr>SoftDevelopers</vt:lpstr>
      <vt:lpstr>Roles de la empresa</vt:lpstr>
      <vt:lpstr>Roles de la empresa</vt:lpstr>
      <vt:lpstr>Objetivo general</vt:lpstr>
      <vt:lpstr>Objetivos específicos</vt:lpstr>
      <vt:lpstr>Súper mercado Guadalupe</vt:lpstr>
      <vt:lpstr>Misión</vt:lpstr>
      <vt:lpstr>Planteamiento </vt:lpstr>
      <vt:lpstr>Presentación de PowerPoint</vt:lpstr>
      <vt:lpstr>Justificación</vt:lpstr>
      <vt:lpstr>Descripción de las técnicas: </vt:lpstr>
      <vt:lpstr>Instrumentos para la recolección: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SoftDevelopers</dc:title>
  <dc:creator>USER PRO</dc:creator>
  <cp:lastModifiedBy>APRENDIZ</cp:lastModifiedBy>
  <cp:revision>19</cp:revision>
  <dcterms:created xsi:type="dcterms:W3CDTF">2019-03-01T02:03:03Z</dcterms:created>
  <dcterms:modified xsi:type="dcterms:W3CDTF">2019-03-18T12:18:35Z</dcterms:modified>
</cp:coreProperties>
</file>