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3e81f3a1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3e81f3a1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b9a4f6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b9a4f6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3e81f3a1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3e81f3a1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3e81f3a1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3e81f3a1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b9a4f6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b9a4f6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a4a90ef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2a4a90ef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2b9a4f6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2b9a4f6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2b9a4f6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2b9a4f6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ee02f0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ee02f0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2ee02f07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2ee02f07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2b9a4f6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2b9a4f6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428867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428867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2TrdrgvPuNyNh9ANAXryU2tCUHBHt-B6/view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Large Scale Distributed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106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/>
              <a:t>Shopping Lists on the Cloud - Main Design Challenges and Choices </a:t>
            </a:r>
            <a:endParaRPr b="1" sz="18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0" y="2746300"/>
            <a:ext cx="76881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Grupo 85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André Morais   - up202005303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André Soares   - up202004161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Aníbal Ferreira - up202005429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350" y="2746300"/>
            <a:ext cx="2098075" cy="20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Handling a Node Failure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02675"/>
            <a:ext cx="76887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Our architecture is designed to ensure continuous operation and data consistency, even in the event of a node failure. This is </a:t>
            </a:r>
            <a:r>
              <a:rPr b="1" lang="pt-PT"/>
              <a:t>achieved </a:t>
            </a:r>
            <a:r>
              <a:rPr lang="pt-PT"/>
              <a:t>through </a:t>
            </a:r>
            <a:r>
              <a:rPr b="1" lang="pt-PT"/>
              <a:t>node replication</a:t>
            </a:r>
            <a:r>
              <a:rPr lang="pt-PT"/>
              <a:t>, where </a:t>
            </a:r>
            <a:r>
              <a:rPr b="1" lang="pt-PT"/>
              <a:t>servers maintain </a:t>
            </a:r>
            <a:r>
              <a:rPr lang="pt-PT"/>
              <a:t>the </a:t>
            </a:r>
            <a:r>
              <a:rPr b="1" lang="pt-PT"/>
              <a:t>same information </a:t>
            </a:r>
            <a:r>
              <a:rPr lang="pt-PT"/>
              <a:t>across multiple nodes, </a:t>
            </a:r>
            <a:r>
              <a:rPr b="1" lang="pt-PT"/>
              <a:t>preventing data loss </a:t>
            </a:r>
            <a:r>
              <a:rPr lang="pt-PT"/>
              <a:t>if one of them fails. Each node is aware of its </a:t>
            </a:r>
            <a:r>
              <a:rPr b="1" lang="pt-PT"/>
              <a:t>availability state</a:t>
            </a:r>
            <a:r>
              <a:rPr lang="pt-PT"/>
              <a:t>, contributing to a consistent system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The </a:t>
            </a:r>
            <a:r>
              <a:rPr b="1" lang="pt-PT"/>
              <a:t>load balancer</a:t>
            </a:r>
            <a:r>
              <a:rPr lang="pt-PT"/>
              <a:t> plays a crucial role in addressing node failures. Before connecting a client to a server, it </a:t>
            </a:r>
            <a:r>
              <a:rPr b="1" lang="pt-PT"/>
              <a:t>verifies </a:t>
            </a:r>
            <a:r>
              <a:rPr lang="pt-PT"/>
              <a:t>the </a:t>
            </a:r>
            <a:r>
              <a:rPr b="1" lang="pt-PT"/>
              <a:t>server's</a:t>
            </a:r>
            <a:r>
              <a:rPr lang="pt-PT"/>
              <a:t> online </a:t>
            </a:r>
            <a:r>
              <a:rPr b="1" lang="pt-PT"/>
              <a:t>status</a:t>
            </a:r>
            <a:r>
              <a:rPr lang="pt-PT"/>
              <a:t>, ensuring that </a:t>
            </a:r>
            <a:r>
              <a:rPr b="1" lang="pt-PT"/>
              <a:t>only available servers handle client requests</a:t>
            </a:r>
            <a:r>
              <a:rPr lang="pt-PT"/>
              <a:t>. Additionally, servers continuously </a:t>
            </a:r>
            <a:r>
              <a:rPr b="1" lang="pt-PT"/>
              <a:t>monitor each other's</a:t>
            </a:r>
            <a:r>
              <a:rPr lang="pt-PT"/>
              <a:t> states to determine </a:t>
            </a:r>
            <a:r>
              <a:rPr b="1" lang="pt-PT"/>
              <a:t>availability</a:t>
            </a:r>
            <a:r>
              <a:rPr lang="pt-PT"/>
              <a:t>, before initiating updates.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To enhance system </a:t>
            </a:r>
            <a:r>
              <a:rPr b="1" lang="pt-PT"/>
              <a:t>robustness</a:t>
            </a:r>
            <a:r>
              <a:rPr lang="pt-PT"/>
              <a:t>, we implemented </a:t>
            </a:r>
            <a:r>
              <a:rPr b="1" lang="pt-PT"/>
              <a:t>multiple load balancers</a:t>
            </a:r>
            <a:r>
              <a:rPr lang="pt-PT"/>
              <a:t>. </a:t>
            </a:r>
            <a:r>
              <a:rPr b="1" lang="pt-PT"/>
              <a:t>If one</a:t>
            </a:r>
            <a:r>
              <a:rPr lang="pt-PT"/>
              <a:t> load balancer </a:t>
            </a:r>
            <a:r>
              <a:rPr b="1" lang="pt-PT"/>
              <a:t>fails</a:t>
            </a:r>
            <a:r>
              <a:rPr lang="pt-PT"/>
              <a:t>, </a:t>
            </a:r>
            <a:r>
              <a:rPr b="1" lang="pt-PT"/>
              <a:t>others </a:t>
            </a:r>
            <a:r>
              <a:rPr lang="pt-PT"/>
              <a:t>can seamlessly </a:t>
            </a:r>
            <a:r>
              <a:rPr b="1" lang="pt-PT"/>
              <a:t>take over</a:t>
            </a:r>
            <a:r>
              <a:rPr lang="pt-PT"/>
              <a:t>, preventing any disruptions. Also, </a:t>
            </a:r>
            <a:r>
              <a:rPr b="1" lang="pt-PT"/>
              <a:t>clients</a:t>
            </a:r>
            <a:r>
              <a:rPr lang="pt-PT"/>
              <a:t> are </a:t>
            </a:r>
            <a:r>
              <a:rPr b="1" lang="pt-PT"/>
              <a:t>not tied</a:t>
            </a:r>
            <a:r>
              <a:rPr lang="pt-PT"/>
              <a:t> to a </a:t>
            </a:r>
            <a:r>
              <a:rPr b="1" lang="pt-PT"/>
              <a:t>specific server</a:t>
            </a:r>
            <a:r>
              <a:rPr lang="pt-PT"/>
              <a:t>, in case of a server failure, the load balancer </a:t>
            </a:r>
            <a:r>
              <a:rPr b="1" lang="pt-PT"/>
              <a:t>redistributes </a:t>
            </a:r>
            <a:r>
              <a:rPr lang="pt-PT"/>
              <a:t>the </a:t>
            </a:r>
            <a:r>
              <a:rPr b="1" lang="pt-PT"/>
              <a:t>load </a:t>
            </a:r>
            <a:r>
              <a:rPr lang="pt-PT"/>
              <a:t>to </a:t>
            </a:r>
            <a:r>
              <a:rPr b="1" lang="pt-PT"/>
              <a:t>other available </a:t>
            </a:r>
            <a:r>
              <a:rPr lang="pt-PT"/>
              <a:t>servers, maintaining a </a:t>
            </a:r>
            <a:r>
              <a:rPr b="1" lang="pt-PT"/>
              <a:t>reliable </a:t>
            </a:r>
            <a:r>
              <a:rPr lang="pt-PT"/>
              <a:t>and </a:t>
            </a:r>
            <a:r>
              <a:rPr b="1" lang="pt-PT"/>
              <a:t>responsive </a:t>
            </a:r>
            <a:r>
              <a:rPr lang="pt-PT"/>
              <a:t>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17125" y="1930050"/>
            <a:ext cx="8058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PT"/>
              <a:t>In the </a:t>
            </a:r>
            <a:r>
              <a:rPr b="1" lang="pt-PT"/>
              <a:t>complex task</a:t>
            </a:r>
            <a:r>
              <a:rPr lang="pt-PT"/>
              <a:t> that is designing a distributed system, some </a:t>
            </a:r>
            <a:r>
              <a:rPr b="1" lang="pt-PT"/>
              <a:t>trade</a:t>
            </a:r>
            <a:r>
              <a:rPr lang="pt-PT"/>
              <a:t>-</a:t>
            </a:r>
            <a:r>
              <a:rPr b="1" lang="pt-PT"/>
              <a:t>offs</a:t>
            </a:r>
            <a:r>
              <a:rPr lang="pt-PT"/>
              <a:t> are often </a:t>
            </a:r>
            <a:r>
              <a:rPr b="1" lang="pt-PT"/>
              <a:t>required</a:t>
            </a:r>
            <a:r>
              <a:rPr lang="pt-PT"/>
              <a:t>. Our design allows for </a:t>
            </a:r>
            <a:r>
              <a:rPr b="1" lang="pt-PT"/>
              <a:t>consistency </a:t>
            </a:r>
            <a:r>
              <a:rPr lang="pt-PT"/>
              <a:t>between servers and </a:t>
            </a:r>
            <a:r>
              <a:rPr b="1" lang="pt-PT"/>
              <a:t>handling of failures</a:t>
            </a:r>
            <a:r>
              <a:rPr lang="pt-PT"/>
              <a:t>, may it be in nodes or load balancers. However, in spite of our efforts to minimize loss of data, as mentioned before, our </a:t>
            </a:r>
            <a:r>
              <a:rPr b="1" lang="pt-PT"/>
              <a:t>system is not perfect </a:t>
            </a:r>
            <a:r>
              <a:rPr lang="pt-PT"/>
              <a:t>and has </a:t>
            </a:r>
            <a:r>
              <a:rPr b="1" lang="pt-PT"/>
              <a:t>weak points acknowledged </a:t>
            </a:r>
            <a:r>
              <a:rPr lang="pt-PT"/>
              <a:t>by us, but whose solutions would bring drawbacks we can’t afford.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t-PT"/>
              <a:t>Some of the weak points of our system are the following: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If a server </a:t>
            </a:r>
            <a:r>
              <a:rPr b="1" lang="pt-PT"/>
              <a:t>crashes after receiving </a:t>
            </a:r>
            <a:r>
              <a:rPr lang="pt-PT"/>
              <a:t>an </a:t>
            </a:r>
            <a:r>
              <a:rPr b="1" lang="pt-PT"/>
              <a:t>update </a:t>
            </a:r>
            <a:r>
              <a:rPr lang="pt-PT"/>
              <a:t>from a user </a:t>
            </a:r>
            <a:r>
              <a:rPr b="1" lang="pt-PT"/>
              <a:t>and before transmitting </a:t>
            </a:r>
            <a:r>
              <a:rPr lang="pt-PT"/>
              <a:t>it to any other server, that </a:t>
            </a:r>
            <a:r>
              <a:rPr b="1" lang="pt-PT"/>
              <a:t>data will be lost</a:t>
            </a:r>
            <a:r>
              <a:rPr lang="pt-PT"/>
              <a:t> and the user will need to make those changes again. We allow this due to the </a:t>
            </a:r>
            <a:r>
              <a:rPr b="1" lang="pt-PT"/>
              <a:t>low probability</a:t>
            </a:r>
            <a:r>
              <a:rPr lang="pt-PT"/>
              <a:t> of this happening, as well as the </a:t>
            </a:r>
            <a:r>
              <a:rPr b="1" lang="pt-PT"/>
              <a:t>low impact</a:t>
            </a:r>
            <a:r>
              <a:rPr lang="pt-PT"/>
              <a:t> of that loss data, since the following changes would be handled by another of the available nodes.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1853850"/>
            <a:ext cx="79779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Other weak points of our system are the following:</a:t>
            </a:r>
            <a:endParaRPr b="1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All servers maintain </a:t>
            </a:r>
            <a:r>
              <a:rPr lang="pt-PT"/>
              <a:t>the </a:t>
            </a:r>
            <a:r>
              <a:rPr b="1" lang="pt-PT"/>
              <a:t>same state</a:t>
            </a:r>
            <a:r>
              <a:rPr lang="pt-PT"/>
              <a:t>, and although this is useful for our system, guaranteeing </a:t>
            </a:r>
            <a:r>
              <a:rPr b="1" lang="pt-PT"/>
              <a:t>strong consistency</a:t>
            </a:r>
            <a:r>
              <a:rPr lang="pt-PT"/>
              <a:t>, it also </a:t>
            </a:r>
            <a:r>
              <a:rPr lang="pt-PT"/>
              <a:t>means a </a:t>
            </a:r>
            <a:r>
              <a:rPr b="1" lang="pt-PT"/>
              <a:t>high resource allocation</a:t>
            </a:r>
            <a:r>
              <a:rPr lang="pt-PT"/>
              <a:t> for each server, which is </a:t>
            </a:r>
            <a:r>
              <a:rPr b="1" lang="pt-PT"/>
              <a:t>not ideal</a:t>
            </a:r>
            <a:r>
              <a:rPr lang="pt-PT"/>
              <a:t> for the </a:t>
            </a:r>
            <a:r>
              <a:rPr b="1" lang="pt-PT"/>
              <a:t>scalability</a:t>
            </a:r>
            <a:r>
              <a:rPr lang="pt-PT"/>
              <a:t> of a distributed system. A </a:t>
            </a:r>
            <a:r>
              <a:rPr b="1" lang="pt-PT"/>
              <a:t>solution </a:t>
            </a:r>
            <a:r>
              <a:rPr lang="pt-PT"/>
              <a:t>for this would be </a:t>
            </a:r>
            <a:r>
              <a:rPr b="1" lang="pt-PT"/>
              <a:t>partitioning</a:t>
            </a:r>
            <a:r>
              <a:rPr lang="pt-PT"/>
              <a:t>, which we chose not to implement as it would generate other </a:t>
            </a:r>
            <a:r>
              <a:rPr b="1" lang="pt-PT"/>
              <a:t>complications</a:t>
            </a:r>
            <a:r>
              <a:rPr lang="pt-PT"/>
              <a:t>, but that would </a:t>
            </a:r>
            <a:r>
              <a:rPr b="1" lang="pt-PT"/>
              <a:t>improve scalability</a:t>
            </a:r>
            <a:r>
              <a:rPr lang="pt-PT"/>
              <a:t>.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As our system stands currently,  </a:t>
            </a:r>
            <a:r>
              <a:rPr b="1" lang="pt-PT"/>
              <a:t>each server </a:t>
            </a:r>
            <a:r>
              <a:rPr lang="pt-PT"/>
              <a:t>has a </a:t>
            </a:r>
            <a:r>
              <a:rPr b="1" lang="pt-PT"/>
              <a:t>list </a:t>
            </a:r>
            <a:r>
              <a:rPr lang="pt-PT"/>
              <a:t>containing the </a:t>
            </a:r>
            <a:r>
              <a:rPr b="1" lang="pt-PT"/>
              <a:t>existing servers</a:t>
            </a:r>
            <a:r>
              <a:rPr lang="pt-PT"/>
              <a:t>, three for demonstration purposes, and </a:t>
            </a:r>
            <a:r>
              <a:rPr b="1" lang="pt-PT"/>
              <a:t>updates </a:t>
            </a:r>
            <a:r>
              <a:rPr lang="pt-PT"/>
              <a:t>are </a:t>
            </a:r>
            <a:r>
              <a:rPr b="1" lang="pt-PT"/>
              <a:t>requested </a:t>
            </a:r>
            <a:r>
              <a:rPr lang="pt-PT"/>
              <a:t>and </a:t>
            </a:r>
            <a:r>
              <a:rPr b="1" lang="pt-PT"/>
              <a:t>shared </a:t>
            </a:r>
            <a:r>
              <a:rPr lang="pt-PT"/>
              <a:t>between </a:t>
            </a:r>
            <a:r>
              <a:rPr b="1" lang="pt-PT"/>
              <a:t>all servers</a:t>
            </a:r>
            <a:r>
              <a:rPr lang="pt-PT"/>
              <a:t>. On a large scale, our solution would still work but these lists </a:t>
            </a:r>
            <a:r>
              <a:rPr b="1" lang="pt-PT"/>
              <a:t>would need</a:t>
            </a:r>
            <a:r>
              <a:rPr lang="pt-PT"/>
              <a:t> to be </a:t>
            </a:r>
            <a:r>
              <a:rPr b="1" lang="pt-PT"/>
              <a:t>adapted </a:t>
            </a:r>
            <a:r>
              <a:rPr lang="pt-PT"/>
              <a:t>so that they only store a few nodes of the load balanced group, and </a:t>
            </a:r>
            <a:r>
              <a:rPr b="1" lang="pt-PT"/>
              <a:t>not all </a:t>
            </a:r>
            <a:r>
              <a:rPr lang="pt-PT"/>
              <a:t>the existing servers. Although </a:t>
            </a:r>
            <a:r>
              <a:rPr b="1" lang="pt-PT"/>
              <a:t>each server communicates </a:t>
            </a:r>
            <a:r>
              <a:rPr lang="pt-PT"/>
              <a:t>with </a:t>
            </a:r>
            <a:r>
              <a:rPr b="1" lang="pt-PT"/>
              <a:t>more </a:t>
            </a:r>
            <a:r>
              <a:rPr lang="pt-PT"/>
              <a:t>than </a:t>
            </a:r>
            <a:r>
              <a:rPr b="1" lang="pt-PT"/>
              <a:t>one node</a:t>
            </a:r>
            <a:r>
              <a:rPr lang="pt-PT"/>
              <a:t>, if the </a:t>
            </a:r>
            <a:r>
              <a:rPr b="1" lang="pt-PT"/>
              <a:t>number of nodes is too high</a:t>
            </a:r>
            <a:r>
              <a:rPr lang="pt-PT"/>
              <a:t>, the </a:t>
            </a:r>
            <a:r>
              <a:rPr b="1" lang="pt-PT"/>
              <a:t>efficiency </a:t>
            </a:r>
            <a:r>
              <a:rPr lang="pt-PT"/>
              <a:t>would </a:t>
            </a:r>
            <a:r>
              <a:rPr b="1" lang="pt-PT"/>
              <a:t>drop </a:t>
            </a:r>
            <a:r>
              <a:rPr lang="pt-PT"/>
              <a:t>and the </a:t>
            </a:r>
            <a:r>
              <a:rPr b="1" lang="pt-PT"/>
              <a:t>scalability </a:t>
            </a:r>
            <a:r>
              <a:rPr lang="pt-PT"/>
              <a:t>would be </a:t>
            </a:r>
            <a:r>
              <a:rPr b="1" lang="pt-PT"/>
              <a:t>compromised</a:t>
            </a:r>
            <a:r>
              <a:rPr lang="pt-PT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1853850"/>
            <a:ext cx="80619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1307"/>
              <a:t>Now, we will present a short demo that highlights the </a:t>
            </a:r>
            <a:r>
              <a:rPr b="1" lang="pt-PT" sz="1307"/>
              <a:t>features of our project:</a:t>
            </a:r>
            <a:endParaRPr b="1" sz="1307"/>
          </a:p>
        </p:txBody>
      </p:sp>
      <p:pic>
        <p:nvPicPr>
          <p:cNvPr id="164" name="Google Shape;164;p25" title="sdle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212" y="2446325"/>
            <a:ext cx="50671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Index</a:t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4950" y="1942325"/>
            <a:ext cx="33744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In this presentation, we will address several topics regarding our project, that include the </a:t>
            </a:r>
            <a:r>
              <a:rPr b="1" lang="pt-PT" sz="1500"/>
              <a:t>main design </a:t>
            </a:r>
            <a:r>
              <a:rPr b="1" lang="pt-PT" sz="1500"/>
              <a:t>choices</a:t>
            </a:r>
            <a:r>
              <a:rPr lang="pt-PT" sz="1500"/>
              <a:t> and </a:t>
            </a:r>
            <a:r>
              <a:rPr b="1" lang="pt-PT" sz="1500"/>
              <a:t>challenges</a:t>
            </a:r>
            <a:r>
              <a:rPr lang="pt-PT" sz="1500"/>
              <a:t>.</a:t>
            </a:r>
            <a:r>
              <a:rPr lang="pt-PT" sz="1500"/>
              <a:t> This presentation acts as a final report and includes the following points:</a:t>
            </a:r>
            <a:endParaRPr sz="1500"/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5174225" y="1352625"/>
            <a:ext cx="3741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Introduction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CRDT Implementation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Node Distribution - Load Balancer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Node Replication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Handling a Node Failure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Conclusions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t-PT" sz="1500"/>
              <a:t>Demo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Introduction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This project explores the creation of a </a:t>
            </a:r>
            <a:r>
              <a:rPr b="1" lang="pt-PT"/>
              <a:t>local-first shopping list application</a:t>
            </a:r>
            <a:r>
              <a:rPr lang="pt-PT"/>
              <a:t>. The application runs in the user device persisting data </a:t>
            </a:r>
            <a:r>
              <a:rPr b="1" lang="pt-PT"/>
              <a:t>locally</a:t>
            </a:r>
            <a:r>
              <a:rPr lang="pt-PT"/>
              <a:t>, but also has a </a:t>
            </a:r>
            <a:r>
              <a:rPr b="1" lang="pt-PT"/>
              <a:t>cloud component</a:t>
            </a:r>
            <a:r>
              <a:rPr lang="pt-PT"/>
              <a:t> that allows users to </a:t>
            </a:r>
            <a:r>
              <a:rPr b="1" lang="pt-PT"/>
              <a:t>share data</a:t>
            </a:r>
            <a:r>
              <a:rPr lang="pt-PT"/>
              <a:t> among users and offer </a:t>
            </a:r>
            <a:r>
              <a:rPr b="1" lang="pt-PT"/>
              <a:t>backup storage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Users can </a:t>
            </a:r>
            <a:r>
              <a:rPr b="1" lang="pt-PT"/>
              <a:t>create </a:t>
            </a:r>
            <a:r>
              <a:rPr lang="pt-PT"/>
              <a:t>and modify new </a:t>
            </a:r>
            <a:r>
              <a:rPr b="1" lang="pt-PT"/>
              <a:t>shopping lists</a:t>
            </a:r>
            <a:r>
              <a:rPr lang="pt-PT"/>
              <a:t> via the </a:t>
            </a:r>
            <a:r>
              <a:rPr b="1" lang="pt-PT"/>
              <a:t>user interface</a:t>
            </a:r>
            <a:r>
              <a:rPr lang="pt-PT"/>
              <a:t>. After creation and until a </a:t>
            </a:r>
            <a:r>
              <a:rPr b="1" lang="pt-PT"/>
              <a:t>list </a:t>
            </a:r>
            <a:r>
              <a:rPr lang="pt-PT"/>
              <a:t>is deleted, it </a:t>
            </a:r>
            <a:r>
              <a:rPr b="1" lang="pt-PT"/>
              <a:t>exists under </a:t>
            </a:r>
            <a:r>
              <a:rPr b="1" lang="pt-PT"/>
              <a:t>a </a:t>
            </a:r>
            <a:r>
              <a:rPr b="1" lang="pt-PT"/>
              <a:t>unique ID</a:t>
            </a:r>
            <a:r>
              <a:rPr lang="pt-PT"/>
              <a:t> (or key) that can be </a:t>
            </a:r>
            <a:r>
              <a:rPr b="1" lang="pt-PT"/>
              <a:t>shared </a:t>
            </a:r>
            <a:r>
              <a:rPr lang="pt-PT"/>
              <a:t>with </a:t>
            </a:r>
            <a:r>
              <a:rPr b="1" lang="pt-PT"/>
              <a:t>other users</a:t>
            </a:r>
            <a:r>
              <a:rPr lang="pt-PT"/>
              <a:t>. Users who know that key can </a:t>
            </a:r>
            <a:r>
              <a:rPr b="1" lang="pt-PT"/>
              <a:t>add </a:t>
            </a:r>
            <a:r>
              <a:rPr lang="pt-PT"/>
              <a:t>and </a:t>
            </a:r>
            <a:r>
              <a:rPr b="1" lang="pt-PT"/>
              <a:t>delete </a:t>
            </a:r>
            <a:r>
              <a:rPr lang="pt-PT"/>
              <a:t>items to the list, as well as delete it completely. Each </a:t>
            </a:r>
            <a:r>
              <a:rPr b="1" lang="pt-PT"/>
              <a:t>item </a:t>
            </a:r>
            <a:r>
              <a:rPr lang="pt-PT"/>
              <a:t>is associated with a target </a:t>
            </a:r>
            <a:r>
              <a:rPr b="1" lang="pt-PT"/>
              <a:t>quantity</a:t>
            </a:r>
            <a:r>
              <a:rPr lang="pt-PT"/>
              <a:t> that represents the amount of items the user </a:t>
            </a:r>
            <a:r>
              <a:rPr b="1" lang="pt-PT"/>
              <a:t>wants to buy</a:t>
            </a:r>
            <a:r>
              <a:rPr lang="pt-PT"/>
              <a:t> and that can be </a:t>
            </a:r>
            <a:r>
              <a:rPr b="1" lang="pt-PT"/>
              <a:t>increased </a:t>
            </a:r>
            <a:r>
              <a:rPr lang="pt-PT"/>
              <a:t>or </a:t>
            </a:r>
            <a:r>
              <a:rPr b="1" lang="pt-PT"/>
              <a:t>decrease </a:t>
            </a:r>
            <a:r>
              <a:rPr lang="pt-PT"/>
              <a:t>accordingly. Since users can </a:t>
            </a:r>
            <a:r>
              <a:rPr b="1" lang="pt-PT"/>
              <a:t>concurrently change the list</a:t>
            </a:r>
            <a:r>
              <a:rPr lang="pt-PT"/>
              <a:t> and we aim for high availability, we took advantage of </a:t>
            </a:r>
            <a:r>
              <a:rPr b="1" lang="pt-PT"/>
              <a:t>Conflict-free Replicated Data Types (CRDTs)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91400" y="1758825"/>
            <a:ext cx="7688700" cy="31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150"/>
              <a:t>The main features provenient of the design chosen for our application are the following:</a:t>
            </a:r>
            <a:endParaRPr b="1"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Our system allows the </a:t>
            </a:r>
            <a:r>
              <a:rPr b="1" lang="pt-PT" sz="1150"/>
              <a:t>creation of multiple user accounts</a:t>
            </a:r>
            <a:r>
              <a:rPr lang="pt-PT" sz="1150"/>
              <a:t>, </a:t>
            </a:r>
            <a:r>
              <a:rPr lang="pt-PT" sz="1150"/>
              <a:t>in the same device</a:t>
            </a:r>
            <a:r>
              <a:rPr lang="pt-PT" sz="1150"/>
              <a:t>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Account creation </a:t>
            </a:r>
            <a:r>
              <a:rPr lang="pt-PT" sz="1150"/>
              <a:t>requires</a:t>
            </a:r>
            <a:r>
              <a:rPr lang="pt-PT" sz="1150"/>
              <a:t> cloud connection, but the </a:t>
            </a:r>
            <a:r>
              <a:rPr b="1" lang="pt-PT" sz="1150"/>
              <a:t>login</a:t>
            </a:r>
            <a:r>
              <a:rPr lang="pt-PT" sz="1150"/>
              <a:t> doesn’t, being </a:t>
            </a:r>
            <a:r>
              <a:rPr b="1" lang="pt-PT" sz="1150"/>
              <a:t>local-first</a:t>
            </a:r>
            <a:r>
              <a:rPr lang="pt-PT" sz="1150"/>
              <a:t>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Users can add their </a:t>
            </a:r>
            <a:r>
              <a:rPr b="1" lang="pt-PT" sz="1150"/>
              <a:t>existing account </a:t>
            </a:r>
            <a:r>
              <a:rPr lang="pt-PT" sz="1150"/>
              <a:t>to a </a:t>
            </a:r>
            <a:r>
              <a:rPr b="1" lang="pt-PT" sz="1150"/>
              <a:t>new device</a:t>
            </a:r>
            <a:r>
              <a:rPr lang="pt-PT" sz="1150"/>
              <a:t> with exactly the same information.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Users may login even if the server is down, assuming their account is already stored in </a:t>
            </a:r>
            <a:r>
              <a:rPr lang="pt-PT" sz="1150"/>
              <a:t>the cloud</a:t>
            </a:r>
            <a:r>
              <a:rPr lang="pt-PT" sz="1150"/>
              <a:t>. 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Users can also </a:t>
            </a:r>
            <a:r>
              <a:rPr b="1" lang="pt-PT" sz="1150"/>
              <a:t>delete </a:t>
            </a:r>
            <a:r>
              <a:rPr lang="pt-PT" sz="1150"/>
              <a:t>their account from the application if they chose to.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Users can </a:t>
            </a:r>
            <a:r>
              <a:rPr b="1" lang="pt-PT" sz="1150"/>
              <a:t>create, edit or delete</a:t>
            </a:r>
            <a:r>
              <a:rPr lang="pt-PT" sz="1150"/>
              <a:t> their own </a:t>
            </a:r>
            <a:r>
              <a:rPr b="1" lang="pt-PT" sz="1150"/>
              <a:t>lists, </a:t>
            </a:r>
            <a:r>
              <a:rPr lang="pt-PT" sz="1150"/>
              <a:t>completely locally.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Users may also </a:t>
            </a:r>
            <a:r>
              <a:rPr b="1" lang="pt-PT" sz="1150"/>
              <a:t>add</a:t>
            </a:r>
            <a:r>
              <a:rPr lang="pt-PT" sz="1150"/>
              <a:t>, </a:t>
            </a:r>
            <a:r>
              <a:rPr b="1" lang="pt-PT" sz="1150"/>
              <a:t>modify </a:t>
            </a:r>
            <a:r>
              <a:rPr lang="pt-PT" sz="1150"/>
              <a:t>the quantity and </a:t>
            </a:r>
            <a:r>
              <a:rPr b="1" lang="pt-PT" sz="1150"/>
              <a:t>remove </a:t>
            </a:r>
            <a:r>
              <a:rPr lang="pt-PT" sz="1150"/>
              <a:t>items from lists as they please, without cloud connection.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I</a:t>
            </a:r>
            <a:r>
              <a:rPr lang="pt-PT" sz="1150"/>
              <a:t>f not previously shared to the cloud, l</a:t>
            </a:r>
            <a:r>
              <a:rPr lang="pt-PT" sz="1150"/>
              <a:t>ists aren’t backed up and cannot be accessed by other users</a:t>
            </a:r>
            <a:r>
              <a:rPr lang="pt-PT" sz="1150"/>
              <a:t>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I</a:t>
            </a:r>
            <a:r>
              <a:rPr lang="pt-PT" sz="1150"/>
              <a:t>f the user </a:t>
            </a:r>
            <a:r>
              <a:rPr lang="pt-PT" sz="1150"/>
              <a:t>decides so, lists </a:t>
            </a:r>
            <a:r>
              <a:rPr b="1" lang="pt-PT" sz="1150"/>
              <a:t>can be shared to the cloud, </a:t>
            </a:r>
            <a:r>
              <a:rPr lang="pt-PT" sz="1150"/>
              <a:t>by pressing a ‘sync’ button.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Sharing to the cloud, stores the list in servers and generates a </a:t>
            </a:r>
            <a:r>
              <a:rPr b="1" lang="pt-PT" sz="1150"/>
              <a:t>unique key</a:t>
            </a:r>
            <a:r>
              <a:rPr lang="pt-PT" sz="1150"/>
              <a:t> identifier that can be </a:t>
            </a:r>
            <a:r>
              <a:rPr b="1" lang="pt-PT" sz="1150"/>
              <a:t>shared </a:t>
            </a:r>
            <a:r>
              <a:rPr lang="pt-PT" sz="1150"/>
              <a:t>with other </a:t>
            </a:r>
            <a:r>
              <a:rPr b="1" lang="pt-PT" sz="1150"/>
              <a:t>users</a:t>
            </a:r>
            <a:r>
              <a:rPr lang="pt-PT" sz="1150"/>
              <a:t>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Concurrent list operations may happen, since all </a:t>
            </a:r>
            <a:r>
              <a:rPr b="1" lang="pt-PT" sz="1150"/>
              <a:t>users </a:t>
            </a:r>
            <a:r>
              <a:rPr lang="pt-PT" sz="1150"/>
              <a:t>with access to a list</a:t>
            </a:r>
            <a:r>
              <a:rPr b="1" lang="pt-PT" sz="1150"/>
              <a:t> can perform different operations </a:t>
            </a:r>
            <a:r>
              <a:rPr lang="pt-PT" sz="1150"/>
              <a:t>to it</a:t>
            </a:r>
            <a:r>
              <a:rPr b="1" lang="pt-PT" sz="1150"/>
              <a:t>, </a:t>
            </a:r>
            <a:r>
              <a:rPr lang="pt-PT" sz="1150"/>
              <a:t>and modify the same items.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pt-PT" sz="1150"/>
              <a:t>The </a:t>
            </a:r>
            <a:r>
              <a:rPr b="1" lang="pt-PT" sz="1150"/>
              <a:t>conflicts </a:t>
            </a:r>
            <a:r>
              <a:rPr lang="pt-PT" sz="1150"/>
              <a:t>that can happen in the sync of those operations </a:t>
            </a:r>
            <a:r>
              <a:rPr b="1" lang="pt-PT" sz="1150"/>
              <a:t>are </a:t>
            </a:r>
            <a:r>
              <a:rPr lang="pt-PT" sz="1150"/>
              <a:t>correctly </a:t>
            </a:r>
            <a:r>
              <a:rPr b="1" lang="pt-PT" sz="1150"/>
              <a:t>handled</a:t>
            </a:r>
            <a:r>
              <a:rPr lang="pt-PT" sz="1150"/>
              <a:t> to avoid inconsistencies.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CRDT Implementation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850275"/>
            <a:ext cx="76887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Our design allows users to </a:t>
            </a:r>
            <a:r>
              <a:rPr b="1" lang="pt-PT"/>
              <a:t>make</a:t>
            </a:r>
            <a:r>
              <a:rPr lang="pt-PT"/>
              <a:t> </a:t>
            </a:r>
            <a:r>
              <a:rPr b="1" lang="pt-PT"/>
              <a:t>changes </a:t>
            </a:r>
            <a:r>
              <a:rPr lang="pt-PT"/>
              <a:t>to lists</a:t>
            </a:r>
            <a:r>
              <a:rPr b="1" lang="pt-PT"/>
              <a:t> without </a:t>
            </a:r>
            <a:r>
              <a:rPr lang="pt-PT"/>
              <a:t>requiring a</a:t>
            </a:r>
            <a:r>
              <a:rPr b="1" lang="pt-PT"/>
              <a:t> cloud connection</a:t>
            </a:r>
            <a:r>
              <a:rPr lang="pt-PT"/>
              <a:t>. The </a:t>
            </a:r>
            <a:r>
              <a:rPr b="1" lang="pt-PT"/>
              <a:t>problem arises</a:t>
            </a:r>
            <a:r>
              <a:rPr lang="pt-PT"/>
              <a:t> when those changes need to be </a:t>
            </a:r>
            <a:r>
              <a:rPr b="1" lang="pt-PT"/>
              <a:t>passed to the cloud</a:t>
            </a:r>
            <a:r>
              <a:rPr lang="pt-PT"/>
              <a:t>. </a:t>
            </a:r>
            <a:r>
              <a:rPr lang="pt-PT"/>
              <a:t>This means </a:t>
            </a:r>
            <a:r>
              <a:rPr b="1" lang="pt-PT"/>
              <a:t>conflicts</a:t>
            </a:r>
            <a:r>
              <a:rPr lang="pt-PT"/>
              <a:t> will arise if more than one person is </a:t>
            </a:r>
            <a:r>
              <a:rPr b="1" lang="pt-PT"/>
              <a:t>changing</a:t>
            </a:r>
            <a:r>
              <a:rPr lang="pt-PT"/>
              <a:t> any given list at the </a:t>
            </a:r>
            <a:r>
              <a:rPr b="1" lang="pt-PT"/>
              <a:t>same time</a:t>
            </a:r>
            <a:r>
              <a:rPr lang="pt-PT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To combat this, we implemented a </a:t>
            </a:r>
            <a:r>
              <a:rPr b="1" lang="pt-PT"/>
              <a:t>CRDT</a:t>
            </a:r>
            <a:r>
              <a:rPr lang="pt-PT"/>
              <a:t> so that when users make their </a:t>
            </a:r>
            <a:r>
              <a:rPr b="1" lang="pt-PT"/>
              <a:t>changes</a:t>
            </a:r>
            <a:r>
              <a:rPr lang="pt-PT"/>
              <a:t> locally and </a:t>
            </a:r>
            <a:r>
              <a:rPr b="1" lang="pt-PT"/>
              <a:t>send </a:t>
            </a:r>
            <a:r>
              <a:rPr b="1" lang="pt-PT"/>
              <a:t>them</a:t>
            </a:r>
            <a:r>
              <a:rPr lang="pt-PT"/>
              <a:t> to the cloud </a:t>
            </a:r>
            <a:r>
              <a:rPr lang="pt-PT"/>
              <a:t>or </a:t>
            </a:r>
            <a:r>
              <a:rPr b="1" lang="pt-PT"/>
              <a:t>receive</a:t>
            </a:r>
            <a:r>
              <a:rPr lang="pt-PT"/>
              <a:t> other changes via a </a:t>
            </a:r>
            <a:r>
              <a:rPr lang="pt-PT"/>
              <a:t>press of the ‘Sync’ button</a:t>
            </a:r>
            <a:r>
              <a:rPr lang="pt-PT"/>
              <a:t>, they are </a:t>
            </a:r>
            <a:r>
              <a:rPr b="1" lang="pt-PT"/>
              <a:t>merged correctly</a:t>
            </a:r>
            <a:r>
              <a:rPr lang="pt-PT"/>
              <a:t>. Those changes include </a:t>
            </a:r>
            <a:r>
              <a:rPr b="1" lang="pt-PT"/>
              <a:t>addition</a:t>
            </a:r>
            <a:r>
              <a:rPr lang="pt-PT"/>
              <a:t>,</a:t>
            </a:r>
            <a:r>
              <a:rPr b="1" lang="pt-PT"/>
              <a:t> removal</a:t>
            </a:r>
            <a:r>
              <a:rPr lang="pt-PT"/>
              <a:t>,</a:t>
            </a:r>
            <a:r>
              <a:rPr b="1" lang="pt-PT"/>
              <a:t> deletion</a:t>
            </a:r>
            <a:r>
              <a:rPr lang="pt-PT"/>
              <a:t> of </a:t>
            </a:r>
            <a:r>
              <a:rPr b="1" lang="pt-PT"/>
              <a:t>lists</a:t>
            </a:r>
            <a:r>
              <a:rPr lang="pt-PT"/>
              <a:t>, </a:t>
            </a:r>
            <a:r>
              <a:rPr b="1" lang="pt-PT"/>
              <a:t>items</a:t>
            </a:r>
            <a:r>
              <a:rPr lang="pt-PT"/>
              <a:t> or </a:t>
            </a:r>
            <a:r>
              <a:rPr b="1" lang="pt-PT"/>
              <a:t>users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The CRDT is needed in </a:t>
            </a:r>
            <a:r>
              <a:rPr b="1" lang="pt-PT"/>
              <a:t>two scenarios</a:t>
            </a:r>
            <a:r>
              <a:rPr lang="pt-PT"/>
              <a:t>, when the changes to a given list from the clients are </a:t>
            </a:r>
            <a:r>
              <a:rPr b="1" lang="pt-PT"/>
              <a:t>synced with the server</a:t>
            </a:r>
            <a:r>
              <a:rPr lang="pt-PT"/>
              <a:t>, and when a server is </a:t>
            </a:r>
            <a:r>
              <a:rPr b="1" lang="pt-PT"/>
              <a:t>replicating</a:t>
            </a:r>
            <a:r>
              <a:rPr lang="pt-PT"/>
              <a:t> its changes with </a:t>
            </a:r>
            <a:r>
              <a:rPr b="1" lang="pt-PT"/>
              <a:t>other servers</a:t>
            </a:r>
            <a:r>
              <a:rPr lang="pt-PT"/>
              <a:t> that might have changes of their own as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For our implementation, we used </a:t>
            </a:r>
            <a:r>
              <a:rPr lang="pt-PT"/>
              <a:t>the notion</a:t>
            </a:r>
            <a:r>
              <a:rPr lang="pt-PT"/>
              <a:t> of a </a:t>
            </a:r>
            <a:r>
              <a:rPr b="1" lang="pt-PT"/>
              <a:t>PN Counter</a:t>
            </a:r>
            <a:r>
              <a:rPr lang="pt-PT"/>
              <a:t> and tried to </a:t>
            </a:r>
            <a:r>
              <a:rPr b="1" lang="pt-PT"/>
              <a:t>adapt it</a:t>
            </a:r>
            <a:r>
              <a:rPr lang="pt-PT"/>
              <a:t> to best suit our needs.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CRDT Implementation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926475"/>
            <a:ext cx="76887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</a:t>
            </a:r>
            <a:r>
              <a:rPr b="1" lang="pt-PT"/>
              <a:t>PN Counter </a:t>
            </a:r>
            <a:r>
              <a:rPr lang="pt-PT"/>
              <a:t>is implemented in a way that when a user </a:t>
            </a:r>
            <a:r>
              <a:rPr lang="pt-PT"/>
              <a:t>shares </a:t>
            </a:r>
            <a:r>
              <a:rPr lang="pt-PT"/>
              <a:t>a list, </a:t>
            </a:r>
            <a:r>
              <a:rPr b="1" lang="pt-PT"/>
              <a:t>updates </a:t>
            </a:r>
            <a:r>
              <a:rPr lang="pt-PT"/>
              <a:t>are </a:t>
            </a:r>
            <a:r>
              <a:rPr b="1" lang="pt-PT"/>
              <a:t>only recorded once they choose to share it</a:t>
            </a:r>
            <a:r>
              <a:rPr lang="pt-PT"/>
              <a:t>. The initial sharing marks the initial state, and subsequent updates are tracked and synched to the server through a ‘sync’ button press.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Upon adding a shared list to their profile, users receive the latest state. The </a:t>
            </a:r>
            <a:r>
              <a:rPr b="1" lang="pt-PT"/>
              <a:t>‘sync’ </a:t>
            </a:r>
            <a:r>
              <a:rPr lang="pt-PT"/>
              <a:t>button facilitates </a:t>
            </a:r>
            <a:r>
              <a:rPr b="1" lang="pt-PT"/>
              <a:t>sending </a:t>
            </a:r>
            <a:r>
              <a:rPr lang="pt-PT"/>
              <a:t>and </a:t>
            </a:r>
            <a:r>
              <a:rPr b="1" lang="pt-PT"/>
              <a:t>retrieving updates</a:t>
            </a:r>
            <a:r>
              <a:rPr lang="pt-PT"/>
              <a:t>, </a:t>
            </a:r>
            <a:r>
              <a:rPr b="1" lang="pt-PT"/>
              <a:t>allowing </a:t>
            </a:r>
            <a:r>
              <a:rPr lang="pt-PT"/>
              <a:t>users to make </a:t>
            </a:r>
            <a:r>
              <a:rPr b="1" lang="pt-PT"/>
              <a:t>local changes </a:t>
            </a:r>
            <a:r>
              <a:rPr lang="pt-PT"/>
              <a:t>to multiple </a:t>
            </a:r>
            <a:r>
              <a:rPr b="1" lang="pt-PT"/>
              <a:t>lists </a:t>
            </a:r>
            <a:r>
              <a:rPr lang="pt-PT"/>
              <a:t>and </a:t>
            </a:r>
            <a:r>
              <a:rPr b="1" lang="pt-PT"/>
              <a:t>items</a:t>
            </a:r>
            <a:r>
              <a:rPr lang="pt-PT"/>
              <a:t>,</a:t>
            </a:r>
            <a:r>
              <a:rPr b="1" lang="pt-PT"/>
              <a:t> without</a:t>
            </a:r>
            <a:r>
              <a:rPr lang="pt-PT"/>
              <a:t> </a:t>
            </a:r>
            <a:r>
              <a:rPr b="1" lang="pt-PT"/>
              <a:t>being connected</a:t>
            </a:r>
            <a:r>
              <a:rPr lang="pt-PT"/>
              <a:t> to the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Each user's updates are locally recorded in a database, with </a:t>
            </a:r>
            <a:r>
              <a:rPr b="1" lang="pt-PT"/>
              <a:t>two tables</a:t>
            </a:r>
            <a:r>
              <a:rPr lang="pt-PT"/>
              <a:t> for </a:t>
            </a:r>
            <a:r>
              <a:rPr b="1" lang="pt-PT"/>
              <a:t>each item</a:t>
            </a:r>
            <a:r>
              <a:rPr lang="pt-PT"/>
              <a:t> in a list. The </a:t>
            </a:r>
            <a:r>
              <a:rPr b="1" lang="pt-PT"/>
              <a:t>database </a:t>
            </a:r>
            <a:r>
              <a:rPr lang="pt-PT"/>
              <a:t>stores </a:t>
            </a:r>
            <a:r>
              <a:rPr b="1" lang="pt-PT"/>
              <a:t>positive </a:t>
            </a:r>
            <a:r>
              <a:rPr lang="pt-PT"/>
              <a:t>and </a:t>
            </a:r>
            <a:r>
              <a:rPr b="1" lang="pt-PT"/>
              <a:t>negative </a:t>
            </a:r>
            <a:r>
              <a:rPr lang="pt-PT"/>
              <a:t>changes</a:t>
            </a:r>
            <a:r>
              <a:rPr lang="pt-PT"/>
              <a:t>, enhancing the basic PN Counter concept, and the </a:t>
            </a:r>
            <a:r>
              <a:rPr b="1" lang="pt-PT"/>
              <a:t>quantity</a:t>
            </a:r>
            <a:r>
              <a:rPr lang="pt-PT"/>
              <a:t> of a </a:t>
            </a:r>
            <a:r>
              <a:rPr lang="pt-PT"/>
              <a:t>given </a:t>
            </a:r>
            <a:r>
              <a:rPr b="1" lang="pt-PT"/>
              <a:t>item </a:t>
            </a:r>
            <a:r>
              <a:rPr lang="pt-PT"/>
              <a:t>is also stored.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For instance, if a user </a:t>
            </a:r>
            <a:r>
              <a:rPr b="1" lang="pt-PT"/>
              <a:t>adds 2</a:t>
            </a:r>
            <a:r>
              <a:rPr lang="pt-PT"/>
              <a:t> potatoes and </a:t>
            </a:r>
            <a:r>
              <a:rPr b="1" lang="pt-PT"/>
              <a:t>removes 4</a:t>
            </a:r>
            <a:r>
              <a:rPr lang="pt-PT"/>
              <a:t> breads from a shopping list, the </a:t>
            </a:r>
            <a:r>
              <a:rPr b="1" lang="pt-PT"/>
              <a:t>dictionary reflects</a:t>
            </a:r>
            <a:r>
              <a:rPr lang="pt-PT"/>
              <a:t> a </a:t>
            </a:r>
            <a:r>
              <a:rPr b="1" lang="pt-PT"/>
              <a:t>+2</a:t>
            </a:r>
            <a:r>
              <a:rPr lang="pt-PT"/>
              <a:t> for potatoes and </a:t>
            </a:r>
            <a:r>
              <a:rPr b="1" lang="pt-PT"/>
              <a:t>-4</a:t>
            </a:r>
            <a:r>
              <a:rPr lang="pt-PT"/>
              <a:t> for breads in the respective rows of the database for that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CRDT Implementation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1774075"/>
            <a:ext cx="76887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PT" sz="1200"/>
              <a:t>The server merges </a:t>
            </a:r>
            <a:r>
              <a:rPr lang="pt-PT" sz="1200"/>
              <a:t>its</a:t>
            </a:r>
            <a:r>
              <a:rPr lang="pt-PT" sz="1200"/>
              <a:t> CRDT with the user's, using a </a:t>
            </a:r>
            <a:r>
              <a:rPr b="1" lang="pt-PT" sz="1200"/>
              <a:t>max function</a:t>
            </a:r>
            <a:r>
              <a:rPr lang="pt-PT" sz="1200"/>
              <a:t> and calculates the </a:t>
            </a:r>
            <a:r>
              <a:rPr b="1" lang="pt-PT" sz="1200"/>
              <a:t>new quantity</a:t>
            </a:r>
            <a:r>
              <a:rPr lang="pt-PT" sz="1200"/>
              <a:t> based on the </a:t>
            </a:r>
            <a:r>
              <a:rPr b="1" lang="pt-PT" sz="1200"/>
              <a:t>changes</a:t>
            </a:r>
            <a:r>
              <a:rPr lang="pt-PT" sz="1200"/>
              <a:t> in the dictionaries, like in a traditional </a:t>
            </a:r>
            <a:r>
              <a:rPr b="1" lang="pt-PT" sz="1200"/>
              <a:t>PN Counter</a:t>
            </a:r>
            <a:r>
              <a:rPr lang="pt-PT" sz="1200"/>
              <a:t>. In case of </a:t>
            </a:r>
            <a:r>
              <a:rPr b="1" lang="pt-PT" sz="1200"/>
              <a:t>conflicting updates</a:t>
            </a:r>
            <a:r>
              <a:rPr lang="pt-PT" sz="1200"/>
              <a:t>, we developed the following function to </a:t>
            </a:r>
            <a:r>
              <a:rPr b="1" lang="pt-PT" sz="1200"/>
              <a:t>determine the final result</a:t>
            </a:r>
            <a:r>
              <a:rPr lang="pt-PT" sz="1200"/>
              <a:t> of the changes, so that all the databases involved end up with the same values. This ensures </a:t>
            </a:r>
            <a:r>
              <a:rPr b="1" lang="pt-PT" sz="1200"/>
              <a:t>consistency</a:t>
            </a:r>
            <a:r>
              <a:rPr lang="pt-PT" sz="1200"/>
              <a:t>, preventing conflicts when users receive updates.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pt-PT" sz="1200"/>
              <a:t>It </a:t>
            </a:r>
            <a:r>
              <a:rPr b="1" lang="pt-PT" sz="1200"/>
              <a:t>does the following:</a:t>
            </a:r>
            <a:r>
              <a:rPr lang="pt-PT" sz="1200"/>
              <a:t> AbsoluteValue(MergedPositive - Positive) - AbsoluteValue(MergedNegative - Negative)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PT" sz="1200"/>
              <a:t>For instance, if two clients modify the </a:t>
            </a:r>
            <a:r>
              <a:rPr b="1" lang="pt-PT" sz="1200"/>
              <a:t>same</a:t>
            </a:r>
            <a:r>
              <a:rPr lang="pt-PT" sz="1200"/>
              <a:t> </a:t>
            </a:r>
            <a:r>
              <a:rPr b="1" lang="pt-PT" sz="1200"/>
              <a:t>item</a:t>
            </a:r>
            <a:r>
              <a:rPr lang="pt-PT" sz="1200"/>
              <a:t>, in the same list between syncs, where the </a:t>
            </a:r>
            <a:r>
              <a:rPr b="1" lang="pt-PT" sz="1200"/>
              <a:t>initial state</a:t>
            </a:r>
            <a:r>
              <a:rPr lang="pt-PT" sz="1200"/>
              <a:t> is </a:t>
            </a:r>
            <a:r>
              <a:rPr b="1" lang="pt-PT" sz="1200"/>
              <a:t>5 potatoes</a:t>
            </a:r>
            <a:r>
              <a:rPr lang="pt-PT" sz="1200"/>
              <a:t>. If the first client </a:t>
            </a:r>
            <a:r>
              <a:rPr b="1" lang="pt-PT" sz="1200"/>
              <a:t>adds 2</a:t>
            </a:r>
            <a:r>
              <a:rPr lang="pt-PT" sz="1200"/>
              <a:t> potatoes while the second one </a:t>
            </a:r>
            <a:r>
              <a:rPr b="1" lang="pt-PT" sz="1200"/>
              <a:t>removes 3</a:t>
            </a:r>
            <a:r>
              <a:rPr lang="pt-PT" sz="1200"/>
              <a:t> potatoes, the server reconciles changes by calculating this difference,</a:t>
            </a:r>
            <a:r>
              <a:rPr b="1" lang="pt-PT" sz="1200"/>
              <a:t> abs(2 - 0) - abs(3 - 3)</a:t>
            </a:r>
            <a:r>
              <a:rPr lang="pt-PT" sz="1200"/>
              <a:t>, which will add the quantity of 2 for the second client, ensuring accurate quantity adjustments and </a:t>
            </a:r>
            <a:r>
              <a:rPr b="1" lang="pt-PT" sz="1200"/>
              <a:t>leading to</a:t>
            </a:r>
            <a:r>
              <a:rPr lang="pt-PT" sz="1200"/>
              <a:t> the same quantity of </a:t>
            </a:r>
            <a:r>
              <a:rPr b="1" lang="pt-PT" sz="1200"/>
              <a:t>4 for both clients</a:t>
            </a:r>
            <a:r>
              <a:rPr lang="pt-PT" sz="1200"/>
              <a:t>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00" y="2716950"/>
            <a:ext cx="70961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Node </a:t>
            </a:r>
            <a:r>
              <a:rPr lang="pt-PT"/>
              <a:t>Distribution - Load Balancer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02675"/>
            <a:ext cx="76887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When a new list is shared, the </a:t>
            </a:r>
            <a:r>
              <a:rPr b="1" lang="pt-PT"/>
              <a:t>load balancer chooses </a:t>
            </a:r>
            <a:r>
              <a:rPr lang="pt-PT"/>
              <a:t>one of the </a:t>
            </a:r>
            <a:r>
              <a:rPr b="1" lang="pt-PT"/>
              <a:t>servers available </a:t>
            </a:r>
            <a:r>
              <a:rPr lang="pt-PT"/>
              <a:t>with the lowest load, </a:t>
            </a:r>
            <a:r>
              <a:rPr b="1" lang="pt-PT"/>
              <a:t>to store </a:t>
            </a:r>
            <a:r>
              <a:rPr lang="pt-PT"/>
              <a:t>the list and respective items.  </a:t>
            </a:r>
            <a:r>
              <a:rPr lang="pt-PT"/>
              <a:t>The load balancer plays a crucial role in distributing incoming requests, across multiple servers to ensure </a:t>
            </a:r>
            <a:r>
              <a:rPr b="1" lang="pt-PT"/>
              <a:t>availability </a:t>
            </a:r>
            <a:r>
              <a:rPr lang="pt-PT"/>
              <a:t>and </a:t>
            </a:r>
            <a:r>
              <a:rPr b="1" lang="pt-PT"/>
              <a:t>reliability</a:t>
            </a:r>
            <a:r>
              <a:rPr lang="pt-PT"/>
              <a:t>, as well as </a:t>
            </a:r>
            <a:r>
              <a:rPr b="1" lang="pt-PT"/>
              <a:t>resource management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The load balancer keeps track of the available servers and their loads, and if a server is not available the updates are redirected to next available server in the list. In case, a load balancer fails, we have </a:t>
            </a:r>
            <a:r>
              <a:rPr b="1" lang="pt-PT"/>
              <a:t>multiple load balancers</a:t>
            </a:r>
            <a:r>
              <a:rPr lang="pt-PT"/>
              <a:t>, to ensure that the next one is responsible for </a:t>
            </a:r>
            <a:r>
              <a:rPr lang="pt-PT"/>
              <a:t>the distribution.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Each server maintains a local database, and, in the replication phase, </a:t>
            </a:r>
            <a:r>
              <a:rPr b="1" lang="pt-PT"/>
              <a:t>changes </a:t>
            </a:r>
            <a:r>
              <a:rPr lang="pt-PT"/>
              <a:t>are </a:t>
            </a:r>
            <a:r>
              <a:rPr b="1" lang="pt-PT"/>
              <a:t>propagated </a:t>
            </a:r>
            <a:r>
              <a:rPr lang="pt-PT"/>
              <a:t>to the </a:t>
            </a:r>
            <a:r>
              <a:rPr b="1" lang="pt-PT"/>
              <a:t>other servers </a:t>
            </a:r>
            <a:r>
              <a:rPr lang="pt-PT"/>
              <a:t>to maintain a consistent state across the distributed system whilst avoiding a single point of failure.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9126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PT" sz="1302"/>
              <a:t>The node replication is used to maintain a </a:t>
            </a:r>
            <a:r>
              <a:rPr b="1" lang="pt-PT" sz="1302"/>
              <a:t>constant state </a:t>
            </a:r>
            <a:r>
              <a:rPr lang="pt-PT" sz="1302"/>
              <a:t>between servers. Our choice was to make the system so that each server tries to have the same state as the others, with </a:t>
            </a:r>
            <a:r>
              <a:rPr b="1" lang="pt-PT" sz="1302"/>
              <a:t>changes </a:t>
            </a:r>
            <a:r>
              <a:rPr lang="pt-PT" sz="1302"/>
              <a:t>being </a:t>
            </a:r>
            <a:r>
              <a:rPr b="1" lang="pt-PT" sz="1302"/>
              <a:t>propagated </a:t>
            </a:r>
            <a:r>
              <a:rPr lang="pt-PT" sz="1302"/>
              <a:t>among them by exchanging updates through </a:t>
            </a:r>
            <a:r>
              <a:rPr b="1" lang="pt-PT" sz="1302"/>
              <a:t>HTTP requests</a:t>
            </a:r>
            <a:r>
              <a:rPr lang="pt-PT" sz="1302"/>
              <a:t>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PT" sz="1302"/>
              <a:t>To propagate changes, the server checks for </a:t>
            </a:r>
            <a:r>
              <a:rPr b="1" lang="pt-PT" sz="1302"/>
              <a:t>updates periodically </a:t>
            </a:r>
            <a:r>
              <a:rPr lang="pt-PT" sz="1302"/>
              <a:t>and concurrently through </a:t>
            </a:r>
            <a:r>
              <a:rPr b="1" lang="pt-PT" sz="1302"/>
              <a:t>threads</a:t>
            </a:r>
            <a:r>
              <a:rPr lang="pt-PT" sz="1302"/>
              <a:t>, it requests updates coming from other servers every 5 minutes. For demonstration purposes, we used a smaller time in the video but the 5 minutes mark is a good midpoint for fast updates whilst avoiding a high server load.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PT" sz="1302"/>
              <a:t>Another important aspect to mention is the </a:t>
            </a:r>
            <a:r>
              <a:rPr b="1" lang="pt-PT" sz="1302"/>
              <a:t>handling </a:t>
            </a:r>
            <a:r>
              <a:rPr lang="pt-PT" sz="1302"/>
              <a:t>of </a:t>
            </a:r>
            <a:r>
              <a:rPr b="1" lang="pt-PT" sz="1302"/>
              <a:t>conflicts </a:t>
            </a:r>
            <a:r>
              <a:rPr lang="pt-PT" sz="1302"/>
              <a:t>when two or more servers have conflicting changes and attempt to propagate these to each other. This is </a:t>
            </a:r>
            <a:r>
              <a:rPr b="1" lang="pt-PT" sz="1302"/>
              <a:t>solved</a:t>
            </a:r>
            <a:r>
              <a:rPr lang="pt-PT" sz="1302"/>
              <a:t> once again </a:t>
            </a:r>
            <a:r>
              <a:rPr b="1" lang="pt-PT" sz="1302"/>
              <a:t>by the</a:t>
            </a:r>
            <a:r>
              <a:rPr lang="pt-PT" sz="1302"/>
              <a:t> employment of  our </a:t>
            </a:r>
            <a:r>
              <a:rPr b="1" lang="pt-PT" sz="1302"/>
              <a:t>CRDT</a:t>
            </a:r>
            <a:r>
              <a:rPr lang="pt-PT" sz="1302"/>
              <a:t>, which merges the changes from both servers to guarantee a </a:t>
            </a:r>
            <a:r>
              <a:rPr b="1" lang="pt-PT" sz="1302"/>
              <a:t>consistent state</a:t>
            </a:r>
            <a:r>
              <a:rPr lang="pt-PT" sz="1302"/>
              <a:t>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pt-PT" sz="1302"/>
              <a:t>It should be noted, that in order to </a:t>
            </a:r>
            <a:r>
              <a:rPr b="1" lang="pt-PT" sz="1302"/>
              <a:t>handle temporary failures</a:t>
            </a:r>
            <a:r>
              <a:rPr lang="pt-PT" sz="1302"/>
              <a:t>, each server has a list of other servers to check for updates, this way there </a:t>
            </a:r>
            <a:r>
              <a:rPr b="1" lang="pt-PT" sz="1302"/>
              <a:t>isn’t </a:t>
            </a:r>
            <a:r>
              <a:rPr lang="pt-PT" sz="1302"/>
              <a:t>a </a:t>
            </a:r>
            <a:r>
              <a:rPr b="1" lang="pt-PT" sz="1302"/>
              <a:t>single </a:t>
            </a:r>
            <a:r>
              <a:rPr lang="pt-PT" sz="1302"/>
              <a:t>server </a:t>
            </a:r>
            <a:r>
              <a:rPr b="1" lang="pt-PT" sz="1302"/>
              <a:t>responsible</a:t>
            </a:r>
            <a:r>
              <a:rPr lang="pt-PT" sz="1302"/>
              <a:t> to </a:t>
            </a:r>
            <a:r>
              <a:rPr b="1" lang="pt-PT" sz="1302"/>
              <a:t>pass an update</a:t>
            </a:r>
            <a:r>
              <a:rPr lang="pt-PT" sz="1302"/>
              <a:t> to a particular server. The </a:t>
            </a:r>
            <a:r>
              <a:rPr b="1" lang="pt-PT" sz="1302"/>
              <a:t>updates </a:t>
            </a:r>
            <a:r>
              <a:rPr lang="pt-PT" sz="1302"/>
              <a:t>are replicated and </a:t>
            </a:r>
            <a:r>
              <a:rPr b="1" lang="pt-PT" sz="1302"/>
              <a:t>distributed evenly</a:t>
            </a:r>
            <a:r>
              <a:rPr lang="pt-PT" sz="1302"/>
              <a:t>.</a:t>
            </a:r>
            <a:endParaRPr sz="1302"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Node Replication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