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9"/>
  </p:notesMasterIdLst>
  <p:sldIdLst>
    <p:sldId id="256" r:id="rId2"/>
    <p:sldId id="259" r:id="rId3"/>
    <p:sldId id="260" r:id="rId4"/>
    <p:sldId id="261" r:id="rId5"/>
    <p:sldId id="265" r:id="rId6"/>
    <p:sldId id="277" r:id="rId7"/>
    <p:sldId id="269" r:id="rId8"/>
    <p:sldId id="279" r:id="rId9"/>
    <p:sldId id="257" r:id="rId10"/>
    <p:sldId id="274" r:id="rId11"/>
    <p:sldId id="2442" r:id="rId12"/>
    <p:sldId id="2446" r:id="rId13"/>
    <p:sldId id="2445" r:id="rId14"/>
    <p:sldId id="2448" r:id="rId15"/>
    <p:sldId id="2450" r:id="rId16"/>
    <p:sldId id="2451" r:id="rId17"/>
    <p:sldId id="244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5"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208"/>
  </p:normalViewPr>
  <p:slideViewPr>
    <p:cSldViewPr snapToGrid="0" snapToObjects="1">
      <p:cViewPr varScale="1">
        <p:scale>
          <a:sx n="90" d="100"/>
          <a:sy n="90" d="100"/>
        </p:scale>
        <p:origin x="1218"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census.gov/data/developers/data-sets.html" TargetMode="External"/><Relationship Id="rId7" Type="http://schemas.openxmlformats.org/officeDocument/2006/relationships/image" Target="../media/image5.sv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redfin.com/blog/data-center/"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fbi.gov/services/cjis/ucr/publications" TargetMode="External"/><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https://www.census.gov/data/developers/data-sets.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2DC443B-C0E5-4B94-9A89-A3B6C7AE4601}">
      <dgm:prSet custT="1"/>
      <dgm:spPr/>
      <dgm:t>
        <a:bodyPr/>
        <a:lstStyle/>
        <a:p>
          <a:pPr>
            <a:lnSpc>
              <a:spcPct val="100000"/>
            </a:lnSpc>
          </a:pPr>
          <a:r>
            <a:rPr lang="en-US" sz="2400" kern="1200" dirty="0">
              <a:latin typeface="Arial" panose="020B0604020202020204" pitchFamily="34" charset="0"/>
              <a:cs typeface="Arial" panose="020B0604020202020204" pitchFamily="34" charset="0"/>
            </a:rPr>
            <a:t>Housing data </a:t>
          </a:r>
        </a:p>
        <a:p>
          <a:pPr>
            <a:lnSpc>
              <a:spcPct val="100000"/>
            </a:lnSpc>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pPr>
            <a:lnSpc>
              <a:spcPct val="100000"/>
            </a:lnSpc>
          </a:pPr>
          <a:r>
            <a:rPr lang="en-US" dirty="0">
              <a:latin typeface="Arial" panose="020B0604020202020204" pitchFamily="34" charset="0"/>
              <a:cs typeface="Arial" panose="020B0604020202020204" pitchFamily="34" charset="0"/>
            </a:rPr>
            <a:t>Crime Data</a:t>
          </a:r>
        </a:p>
        <a:p>
          <a:pPr>
            <a:lnSpc>
              <a:spcPct val="100000"/>
            </a:lnSpc>
          </a:pPr>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DB67DDCB-5C84-4402-BDE0-5FA80D897240}">
      <dgm:prSet/>
      <dgm:spPr/>
      <dgm:t>
        <a:bodyPr/>
        <a:lstStyle/>
        <a:p>
          <a:pPr>
            <a:lnSpc>
              <a:spcPct val="100000"/>
            </a:lnSpc>
          </a:pPr>
          <a:r>
            <a:rPr lang="en-US" dirty="0"/>
            <a:t>Census Housing Data</a:t>
          </a:r>
          <a:br>
            <a:rPr lang="en-US" dirty="0"/>
          </a:br>
          <a:r>
            <a:rPr lang="en-US"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United States Census</a:t>
          </a:r>
          <a:endParaRPr lang="en-US" dirty="0">
            <a:solidFill>
              <a:schemeClr val="bg1"/>
            </a:solidFill>
            <a:latin typeface="Arial" panose="020B0604020202020204" pitchFamily="34" charset="0"/>
            <a:cs typeface="Arial" panose="020B0604020202020204" pitchFamily="34" charset="0"/>
          </a:endParaRPr>
        </a:p>
      </dgm:t>
    </dgm:pt>
    <dgm:pt modelId="{8E1B7B43-8CB3-4AB8-96A5-FBA6E8B9FA19}" type="parTrans" cxnId="{F555C18F-19EC-4A87-B2D7-814800361B31}">
      <dgm:prSet/>
      <dgm:spPr/>
      <dgm:t>
        <a:bodyPr/>
        <a:lstStyle/>
        <a:p>
          <a:endParaRPr lang="en-US"/>
        </a:p>
      </dgm:t>
    </dgm:pt>
    <dgm:pt modelId="{11404008-99F1-414E-B5DF-3541C07762FF}" type="sibTrans" cxnId="{F555C18F-19EC-4A87-B2D7-814800361B31}">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0" presStyleCnt="3"/>
      <dgm:spPr/>
    </dgm:pt>
    <dgm:pt modelId="{304663ED-48FC-4E96-876F-C5939B269141}" type="pres">
      <dgm:prSet presAssocID="{62DC443B-C0E5-4B94-9A89-A3B6C7AE4601}"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0"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1" presStyleCnt="3"/>
      <dgm:spPr/>
    </dgm:pt>
    <dgm:pt modelId="{238FA91F-385B-43B1-A282-7662BFBA811D}" type="pres">
      <dgm:prSet presAssocID="{410C4F80-3800-4FA1-9131-12C5F993F8BE}"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1" presStyleCnt="3" custScaleX="100000">
        <dgm:presLayoutVars>
          <dgm:chMax val="0"/>
          <dgm:chPref val="0"/>
        </dgm:presLayoutVars>
      </dgm:prSet>
      <dgm:spPr/>
    </dgm:pt>
    <dgm:pt modelId="{1DA24CEB-920E-4650-A0C1-8F15A26BB85B}" type="pres">
      <dgm:prSet presAssocID="{8720E948-0D0B-491B-B011-82701F9C7E63}" presName="sibTrans" presStyleCnt="0"/>
      <dgm:spPr/>
    </dgm:pt>
    <dgm:pt modelId="{A75A297B-E2DF-4FF4-952C-5AF4383B2393}" type="pres">
      <dgm:prSet presAssocID="{DB67DDCB-5C84-4402-BDE0-5FA80D897240}" presName="compNode" presStyleCnt="0"/>
      <dgm:spPr/>
    </dgm:pt>
    <dgm:pt modelId="{37247E7D-4C44-442A-8165-88516CDBC0D8}" type="pres">
      <dgm:prSet presAssocID="{DB67DDCB-5C84-4402-BDE0-5FA80D897240}" presName="bgRect" presStyleLbl="bgShp" presStyleIdx="2" presStyleCnt="3"/>
      <dgm:spPr/>
    </dgm:pt>
    <dgm:pt modelId="{84D35344-591D-4CE3-9211-76F8D925E0F8}" type="pres">
      <dgm:prSet presAssocID="{DB67DDCB-5C84-4402-BDE0-5FA80D897240}" presName="iconRect" presStyleLbl="node1" presStyleIdx="2" presStyleCnt="3"/>
      <dgm:spPr>
        <a:blipFill rotWithShape="1">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pt>
    <dgm:pt modelId="{54364279-CDFE-441E-848A-39FB0651C254}" type="pres">
      <dgm:prSet presAssocID="{DB67DDCB-5C84-4402-BDE0-5FA80D897240}" presName="spaceRect" presStyleCnt="0"/>
      <dgm:spPr/>
    </dgm:pt>
    <dgm:pt modelId="{40C56A86-7FF0-4CE6-810F-EE8A46545A1A}" type="pres">
      <dgm:prSet presAssocID="{DB67DDCB-5C84-4402-BDE0-5FA80D897240}" presName="parTx" presStyleLbl="revTx" presStyleIdx="2" presStyleCnt="3">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0" destOrd="0" parTransId="{D66DDCD2-24D8-4BF9-AEE9-388828958627}" sibTransId="{DB60C3A8-B474-404C-8E3B-EC522633BCAB}"/>
    <dgm:cxn modelId="{9473BC54-BB9B-4ACD-B6ED-E4F5CDF650F3}" srcId="{B5736282-1FF8-442E-8954-CE6FA3535B8A}" destId="{410C4F80-3800-4FA1-9131-12C5F993F8BE}" srcOrd="1" destOrd="0" parTransId="{D512A4DB-E5DF-4D7D-BAEB-144DC133E3DC}" sibTransId="{8720E948-0D0B-491B-B011-82701F9C7E63}"/>
    <dgm:cxn modelId="{B9E6AA7A-BC40-4A29-9BB0-DF59E220CECD}" type="presOf" srcId="{DB67DDCB-5C84-4402-BDE0-5FA80D897240}" destId="{40C56A86-7FF0-4CE6-810F-EE8A46545A1A}" srcOrd="0" destOrd="0" presId="urn:microsoft.com/office/officeart/2018/2/layout/IconVerticalSolidList"/>
    <dgm:cxn modelId="{F555C18F-19EC-4A87-B2D7-814800361B31}" srcId="{B5736282-1FF8-442E-8954-CE6FA3535B8A}" destId="{DB67DDCB-5C84-4402-BDE0-5FA80D897240}" srcOrd="2" destOrd="0" parTransId="{8E1B7B43-8CB3-4AB8-96A5-FBA6E8B9FA19}" sibTransId="{11404008-99F1-414E-B5DF-3541C07762FF}"/>
    <dgm:cxn modelId="{1821499F-BB0B-6C44-98AC-E7085567E46D}" type="presOf" srcId="{62DC443B-C0E5-4B94-9A89-A3B6C7AE4601}" destId="{A93975DC-5C82-40BC-8D98-4276F0A9FFCA}" srcOrd="0" destOrd="0" presId="urn:microsoft.com/office/officeart/2018/2/layout/IconVerticalSolidList"/>
    <dgm:cxn modelId="{9077782F-C73F-E540-8187-F2D6F342D57B}" type="presParOf" srcId="{E41E5C61-0C28-488F-B8D1-417ABD633D8E}" destId="{4E62FAAA-0378-4221-9AAB-B2A48832696E}" srcOrd="0"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1" destOrd="0" presId="urn:microsoft.com/office/officeart/2018/2/layout/IconVerticalSolidList"/>
    <dgm:cxn modelId="{64F9D22F-39DB-BC47-B8D6-3717613823A2}" type="presParOf" srcId="{E41E5C61-0C28-488F-B8D1-417ABD633D8E}" destId="{90202B81-C1D0-4F36-9F77-ED6429B8EFD9}" srcOrd="2"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 modelId="{5707243D-6E1C-478C-810B-6401D49A2598}" type="presParOf" srcId="{E41E5C61-0C28-488F-B8D1-417ABD633D8E}" destId="{1DA24CEB-920E-4650-A0C1-8F15A26BB85B}" srcOrd="3" destOrd="0" presId="urn:microsoft.com/office/officeart/2018/2/layout/IconVerticalSolidList"/>
    <dgm:cxn modelId="{9FC89D96-8E7D-4FDE-9E03-6560F035AE8A}" type="presParOf" srcId="{E41E5C61-0C28-488F-B8D1-417ABD633D8E}" destId="{A75A297B-E2DF-4FF4-952C-5AF4383B2393}" srcOrd="4" destOrd="0" presId="urn:microsoft.com/office/officeart/2018/2/layout/IconVerticalSolidList"/>
    <dgm:cxn modelId="{58982E2D-D986-44FA-BB12-7DC49E521CC6}" type="presParOf" srcId="{A75A297B-E2DF-4FF4-952C-5AF4383B2393}" destId="{37247E7D-4C44-442A-8165-88516CDBC0D8}" srcOrd="0" destOrd="0" presId="urn:microsoft.com/office/officeart/2018/2/layout/IconVerticalSolidList"/>
    <dgm:cxn modelId="{F5377A4C-571C-467B-A85A-056D22907E72}" type="presParOf" srcId="{A75A297B-E2DF-4FF4-952C-5AF4383B2393}" destId="{84D35344-591D-4CE3-9211-76F8D925E0F8}" srcOrd="1" destOrd="0" presId="urn:microsoft.com/office/officeart/2018/2/layout/IconVerticalSolidList"/>
    <dgm:cxn modelId="{B56609EC-A0D5-4F42-A502-47DA9B8292F7}" type="presParOf" srcId="{A75A297B-E2DF-4FF4-952C-5AF4383B2393}" destId="{54364279-CDFE-441E-848A-39FB0651C254}" srcOrd="2" destOrd="0" presId="urn:microsoft.com/office/officeart/2018/2/layout/IconVerticalSolidList"/>
    <dgm:cxn modelId="{9A116874-09F8-4574-989A-778610DB0337}" type="presParOf" srcId="{A75A297B-E2DF-4FF4-952C-5AF4383B2393}" destId="{40C56A86-7FF0-4CE6-810F-EE8A46545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8A1F8-B04A-441A-8FDC-4961F4E6D9CC}">
      <dsp:nvSpPr>
        <dsp:cNvPr id="0" name=""/>
        <dsp:cNvSpPr/>
      </dsp:nvSpPr>
      <dsp:spPr>
        <a:xfrm>
          <a:off x="0" y="4646"/>
          <a:ext cx="7315200" cy="14653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3253" y="334339"/>
          <a:ext cx="806703" cy="805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93211" y="4646"/>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10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93211" y="4646"/>
        <a:ext cx="5555649" cy="1466734"/>
      </dsp:txXfrm>
    </dsp:sp>
    <dsp:sp modelId="{BF6D0CE0-8AD9-4DF5-878D-897D668CA5CC}">
      <dsp:nvSpPr>
        <dsp:cNvPr id="0" name=""/>
        <dsp:cNvSpPr/>
      </dsp:nvSpPr>
      <dsp:spPr>
        <a:xfrm>
          <a:off x="0" y="1826952"/>
          <a:ext cx="7315200" cy="1465301"/>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3253" y="2156645"/>
          <a:ext cx="806703" cy="80591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93211" y="1826952"/>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Arial" panose="020B0604020202020204" pitchFamily="34" charset="0"/>
              <a:cs typeface="Arial" panose="020B0604020202020204" pitchFamily="34" charset="0"/>
            </a:rPr>
            <a:t>Crime Data</a:t>
          </a:r>
        </a:p>
        <a:p>
          <a:pPr marL="0" lvl="0" indent="0" algn="l" defTabSz="977900">
            <a:lnSpc>
              <a:spcPct val="100000"/>
            </a:lnSpc>
            <a:spcBef>
              <a:spcPct val="0"/>
            </a:spcBef>
            <a:spcAft>
              <a:spcPct val="35000"/>
            </a:spcAft>
            <a:buNone/>
          </a:pPr>
          <a:r>
            <a:rPr lang="en-US" sz="2200" b="1" i="0" u="none" kern="1200" dirty="0">
              <a:hlinkClick xmlns:r="http://schemas.openxmlformats.org/officeDocument/2006/relationships" r:id="rId6">
                <a:extLst>
                  <a:ext uri="{A12FA001-AC4F-418D-AE19-62706E023703}">
                    <ahyp:hlinkClr xmlns:ahyp="http://schemas.microsoft.com/office/drawing/2018/hyperlinkcolor" val="tx"/>
                  </a:ext>
                </a:extLst>
              </a:hlinkClick>
            </a:rPr>
            <a:t>UCR Publications | Federal Bureau of Investigation</a:t>
          </a:r>
          <a:endParaRPr lang="en-US" sz="2200" kern="1200" dirty="0">
            <a:latin typeface="Arial" panose="020B0604020202020204" pitchFamily="34" charset="0"/>
            <a:cs typeface="Arial" panose="020B0604020202020204" pitchFamily="34" charset="0"/>
          </a:endParaRPr>
        </a:p>
      </dsp:txBody>
      <dsp:txXfrm>
        <a:off x="1693211" y="1826952"/>
        <a:ext cx="5555649" cy="1466734"/>
      </dsp:txXfrm>
    </dsp:sp>
    <dsp:sp modelId="{37247E7D-4C44-442A-8165-88516CDBC0D8}">
      <dsp:nvSpPr>
        <dsp:cNvPr id="0" name=""/>
        <dsp:cNvSpPr/>
      </dsp:nvSpPr>
      <dsp:spPr>
        <a:xfrm>
          <a:off x="0" y="3649258"/>
          <a:ext cx="7315200" cy="1465301"/>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84D35344-591D-4CE3-9211-76F8D925E0F8}">
      <dsp:nvSpPr>
        <dsp:cNvPr id="0" name=""/>
        <dsp:cNvSpPr/>
      </dsp:nvSpPr>
      <dsp:spPr>
        <a:xfrm>
          <a:off x="443253" y="3978951"/>
          <a:ext cx="806703" cy="805915"/>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56A86-7FF0-4CE6-810F-EE8A46545A1A}">
      <dsp:nvSpPr>
        <dsp:cNvPr id="0" name=""/>
        <dsp:cNvSpPr/>
      </dsp:nvSpPr>
      <dsp:spPr>
        <a:xfrm>
          <a:off x="1693211" y="3649258"/>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t>Census Housing Data</a:t>
          </a:r>
          <a:br>
            <a:rPr lang="en-US" sz="2200" kern="1200" dirty="0"/>
          </a:br>
          <a:r>
            <a:rPr lang="en-US" sz="2200" kern="1200"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United States Census</a:t>
          </a:r>
          <a:endParaRPr lang="en-US" sz="2200" kern="1200" dirty="0">
            <a:solidFill>
              <a:schemeClr val="bg1"/>
            </a:solidFill>
            <a:latin typeface="Arial" panose="020B0604020202020204" pitchFamily="34" charset="0"/>
            <a:cs typeface="Arial" panose="020B0604020202020204" pitchFamily="34" charset="0"/>
          </a:endParaRPr>
        </a:p>
      </dsp:txBody>
      <dsp:txXfrm>
        <a:off x="1693211" y="3649258"/>
        <a:ext cx="5555649" cy="1466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are houses staying on the market longer?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390998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341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15</a:t>
            </a:fld>
            <a:endParaRPr lang="en-US"/>
          </a:p>
        </p:txBody>
      </p:sp>
    </p:spTree>
    <p:extLst>
      <p:ext uri="{BB962C8B-B14F-4D97-AF65-F5344CB8AC3E}">
        <p14:creationId xmlns:p14="http://schemas.microsoft.com/office/powerpoint/2010/main" val="828759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21A3126-AF4E-48AA-846A-83A54500801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study is limited to 10 cities in the Houston metropolitan area and results may differ from the national crime rate and housing market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17</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Largest cities in the Houston metropolitan area within a 50-mile radius</a:t>
            </a:r>
          </a:p>
          <a:p>
            <a:r>
              <a:rPr lang="en-US" dirty="0"/>
              <a:t>All cities have a population greater than 30,000 people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•Top cities: Houston, Galveston, Baytown, Texas City, and Pasadena</a:t>
            </a:r>
            <a:br>
              <a:rPr lang="en-US" dirty="0"/>
            </a:br>
            <a:r>
              <a:rPr lang="en-US" b="0" i="0" dirty="0">
                <a:solidFill>
                  <a:srgbClr val="1D1C1D"/>
                </a:solidFill>
                <a:effectLst/>
                <a:latin typeface="Slack-Lato"/>
              </a:rPr>
              <a:t>•Bottom cities: League city, Sugar Land, La Porte, Missouri City, Friendswood</a:t>
            </a:r>
            <a:br>
              <a:rPr lang="en-US" dirty="0"/>
            </a:br>
            <a:r>
              <a:rPr lang="en-US" b="0" i="0" dirty="0">
                <a:solidFill>
                  <a:srgbClr val="1D1C1D"/>
                </a:solidFill>
                <a:effectLst/>
                <a:latin typeface="Slack-Lato"/>
              </a:rPr>
              <a:t>•For the top cities with the exception for Pasadena, the crime has decreased by 35-100 crimes per capita.</a:t>
            </a:r>
            <a:br>
              <a:rPr lang="en-US" dirty="0"/>
            </a:br>
            <a:r>
              <a:rPr lang="en-US" b="0" i="0" dirty="0">
                <a:solidFill>
                  <a:srgbClr val="1D1C1D"/>
                </a:solidFill>
                <a:effectLst/>
                <a:latin typeface="Slack-Lato"/>
              </a:rPr>
              <a:t>•Our bottom cities saw little change over the last 7 years.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•It’s no surprise that Houston as a large metropolitan city leads in crime rate by roughly 100 crimes more than the runner up Galveston.</a:t>
            </a:r>
            <a:br>
              <a:rPr lang="en-US" dirty="0"/>
            </a:br>
            <a:r>
              <a:rPr lang="en-US" b="0" i="0" dirty="0">
                <a:solidFill>
                  <a:srgbClr val="1D1C1D"/>
                </a:solidFill>
                <a:effectLst/>
                <a:latin typeface="Slack-Lato"/>
              </a:rPr>
              <a:t>•Friendswood is our least dangerous city, more residential/suburbs which will provide a good comparison against our other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breakdown shows that violent crime accounts for roughly 5-20% of the total crime therefore most of our total crime comes from property crime</a:t>
            </a:r>
            <a:br>
              <a:rPr lang="en-US" dirty="0"/>
            </a:br>
            <a:r>
              <a:rPr lang="en-US" b="0" i="0" dirty="0">
                <a:solidFill>
                  <a:srgbClr val="1D1C1D"/>
                </a:solidFill>
                <a:effectLst/>
                <a:latin typeface="Slack-Lato"/>
              </a:rPr>
              <a:t>•Here is a breakdown by type of crime.</a:t>
            </a:r>
            <a:br>
              <a:rPr lang="en-US" dirty="0"/>
            </a:br>
            <a:r>
              <a:rPr lang="en-US" b="0" i="0" dirty="0">
                <a:solidFill>
                  <a:srgbClr val="1D1C1D"/>
                </a:solidFill>
                <a:effectLst/>
                <a:latin typeface="Slack-Lato"/>
              </a:rPr>
              <a:t>•Violent Crime: Murder, Rape, Robbery, Aggravated Assault.</a:t>
            </a:r>
            <a:br>
              <a:rPr lang="en-US" dirty="0"/>
            </a:br>
            <a:r>
              <a:rPr lang="en-US" b="0" i="0" dirty="0">
                <a:solidFill>
                  <a:srgbClr val="1D1C1D"/>
                </a:solidFill>
                <a:effectLst/>
                <a:latin typeface="Slack-Lato"/>
              </a:rPr>
              <a:t>•Property Crim: Property Crime Burglary Larceny Theft, </a:t>
            </a:r>
            <a:r>
              <a:rPr lang="en-US" b="0" i="0" dirty="0" err="1">
                <a:solidFill>
                  <a:srgbClr val="1D1C1D"/>
                </a:solidFill>
                <a:effectLst/>
                <a:latin typeface="Slack-Lato"/>
              </a:rPr>
              <a:t>Morto</a:t>
            </a:r>
            <a:r>
              <a:rPr lang="en-US" b="0" i="0" dirty="0">
                <a:solidFill>
                  <a:srgbClr val="1D1C1D"/>
                </a:solidFill>
                <a:effectLst/>
                <a:latin typeface="Slack-Lato"/>
              </a:rPr>
              <a:t> Vehicle, Arson</a:t>
            </a:r>
            <a:br>
              <a:rPr lang="en-US" dirty="0"/>
            </a:br>
            <a:r>
              <a:rPr lang="en-US" b="0" i="0" dirty="0">
                <a:solidFill>
                  <a:srgbClr val="1D1C1D"/>
                </a:solidFill>
                <a:effectLst/>
                <a:latin typeface="Slack-Lato"/>
              </a:rPr>
              <a:t>•Now Andres will walk us through how the housing prices for the housing market looked like for these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8</a:t>
            </a:fld>
            <a:endParaRPr lang="en-US"/>
          </a:p>
        </p:txBody>
      </p:sp>
    </p:spTree>
    <p:extLst>
      <p:ext uri="{BB962C8B-B14F-4D97-AF65-F5344CB8AC3E}">
        <p14:creationId xmlns:p14="http://schemas.microsoft.com/office/powerpoint/2010/main" val="354833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can see sugar land up top …_ cities in the middle …__cities at the bottom</a:t>
            </a:r>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propublica.org/article/whats-going-on-daddy-a-reporter-on-the-hate-beat-finds-2-very-local-stori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Houston Metro-Area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Andres, Christy, Radhika, Samuel, </a:t>
            </a:r>
            <a:r>
              <a:rPr lang="en-US" sz="1600" dirty="0" err="1"/>
              <a:t>Zhanna</a:t>
            </a: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cxnSp>
        <p:nvCxnSpPr>
          <p:cNvPr id="8" name="Straight Connector 7">
            <a:extLst>
              <a:ext uri="{FF2B5EF4-FFF2-40B4-BE49-F238E27FC236}">
                <a16:creationId xmlns:a16="http://schemas.microsoft.com/office/drawing/2014/main" id="{D14128A8-56E5-4979-9614-385570129F1C}"/>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6DEA0F-B317-4F01-B9C7-6115065D46B0}"/>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a:t>
            </a:r>
            <a:r>
              <a:rPr lang="en-US" sz="2800" b="1" cap="all" spc="-60" dirty="0">
                <a:solidFill>
                  <a:srgbClr val="FFFFFF"/>
                </a:solidFill>
                <a:latin typeface="Arial" panose="020B0604020202020204" pitchFamily="34" charset="0"/>
                <a:cs typeface="Arial" panose="020B0604020202020204" pitchFamily="34" charset="0"/>
              </a:rPr>
              <a:t>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3"/>
          <a:stretch>
            <a:fillRect/>
          </a:stretch>
        </p:blipFill>
        <p:spPr>
          <a:xfrm>
            <a:off x="3630723" y="956135"/>
            <a:ext cx="8174508" cy="4936586"/>
          </a:xfrm>
          <a:prstGeom prst="rect">
            <a:avLst/>
          </a:prstGeom>
        </p:spPr>
      </p:pic>
      <p:pic>
        <p:nvPicPr>
          <p:cNvPr id="3" name="Picture 2" descr="Calendar dates">
            <a:extLst>
              <a:ext uri="{FF2B5EF4-FFF2-40B4-BE49-F238E27FC236}">
                <a16:creationId xmlns:a16="http://schemas.microsoft.com/office/drawing/2014/main" id="{80844067-5DC9-4F17-8539-B13B0042B230}"/>
              </a:ext>
            </a:extLst>
          </p:cNvPr>
          <p:cNvPicPr>
            <a:picLocks noChangeAspect="1"/>
          </p:cNvPicPr>
          <p:nvPr/>
        </p:nvPicPr>
        <p:blipFill>
          <a:blip r:embed="rId4"/>
          <a:stretch>
            <a:fillRect/>
          </a:stretch>
        </p:blipFill>
        <p:spPr>
          <a:xfrm>
            <a:off x="0" y="2226580"/>
            <a:ext cx="3572539" cy="2381111"/>
          </a:xfrm>
          <a:prstGeom prst="rect">
            <a:avLst/>
          </a:prstGeom>
        </p:spPr>
      </p:pic>
      <p:cxnSp>
        <p:nvCxnSpPr>
          <p:cNvPr id="10" name="Straight Connector 9">
            <a:extLst>
              <a:ext uri="{FF2B5EF4-FFF2-40B4-BE49-F238E27FC236}">
                <a16:creationId xmlns:a16="http://schemas.microsoft.com/office/drawing/2014/main" id="{43C1FE72-B673-44F7-A611-6C75E0A24B22}"/>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4A3218-3F2C-494B-9C84-C771652E488D}"/>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Sales Price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
        <p:nvSpPr>
          <p:cNvPr id="6" name="AutoShape 2">
            <a:extLst>
              <a:ext uri="{FF2B5EF4-FFF2-40B4-BE49-F238E27FC236}">
                <a16:creationId xmlns:a16="http://schemas.microsoft.com/office/drawing/2014/main" id="{3D805F74-D447-4089-BC03-E18CEB0F63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a:extLst>
              <a:ext uri="{FF2B5EF4-FFF2-40B4-BE49-F238E27FC236}">
                <a16:creationId xmlns:a16="http://schemas.microsoft.com/office/drawing/2014/main" id="{691D9F37-4F8C-4F3C-BF47-D86BE03825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0DC8C-12CC-452B-8F34-734FBC31D363}"/>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75427E5A-02B7-46DF-A7D2-E9DC6528BCC0}"/>
              </a:ext>
            </a:extLst>
          </p:cNvPr>
          <p:cNvPicPr>
            <a:picLocks noChangeAspect="1"/>
          </p:cNvPicPr>
          <p:nvPr/>
        </p:nvPicPr>
        <p:blipFill>
          <a:blip r:embed="rId3"/>
          <a:stretch>
            <a:fillRect/>
          </a:stretch>
        </p:blipFill>
        <p:spPr>
          <a:xfrm>
            <a:off x="3454584" y="1239251"/>
            <a:ext cx="8326291" cy="4379498"/>
          </a:xfrm>
          <a:prstGeom prst="rect">
            <a:avLst/>
          </a:prstGeom>
        </p:spPr>
      </p:pic>
    </p:spTree>
    <p:extLst>
      <p:ext uri="{BB962C8B-B14F-4D97-AF65-F5344CB8AC3E}">
        <p14:creationId xmlns:p14="http://schemas.microsoft.com/office/powerpoint/2010/main" val="79585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Days on Market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cxnSp>
        <p:nvCxnSpPr>
          <p:cNvPr id="11" name="Straight Connector 10">
            <a:extLst>
              <a:ext uri="{FF2B5EF4-FFF2-40B4-BE49-F238E27FC236}">
                <a16:creationId xmlns:a16="http://schemas.microsoft.com/office/drawing/2014/main" id="{F1A40BF3-DB7B-4829-BFB7-691CC8FCFF8A}"/>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C5E0B-2A18-4EE4-95CA-6EAFE062C4D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C5E2EDE-BA25-4789-8238-5FB74BB0BA1C}"/>
              </a:ext>
            </a:extLst>
          </p:cNvPr>
          <p:cNvPicPr>
            <a:picLocks noChangeAspect="1"/>
          </p:cNvPicPr>
          <p:nvPr/>
        </p:nvPicPr>
        <p:blipFill>
          <a:blip r:embed="rId3"/>
          <a:stretch>
            <a:fillRect/>
          </a:stretch>
        </p:blipFill>
        <p:spPr>
          <a:xfrm>
            <a:off x="3487480" y="1143298"/>
            <a:ext cx="8294224" cy="4571404"/>
          </a:xfrm>
          <a:prstGeom prst="rect">
            <a:avLst/>
          </a:prstGeom>
        </p:spPr>
      </p:pic>
    </p:spTree>
    <p:extLst>
      <p:ext uri="{BB962C8B-B14F-4D97-AF65-F5344CB8AC3E}">
        <p14:creationId xmlns:p14="http://schemas.microsoft.com/office/powerpoint/2010/main" val="145321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D695B-C110-4403-BC2E-272D1A1B8DF6}"/>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b="1" cap="all" spc="-100" dirty="0"/>
              <a:t>HOME SALES by Price </a:t>
            </a:r>
            <a:r>
              <a:rPr lang="en-US" sz="3700" b="1" cap="small" spc="-100" dirty="0"/>
              <a:t>vs</a:t>
            </a:r>
            <a:r>
              <a:rPr lang="en-US" sz="3700" b="1" cap="all" spc="-100" dirty="0"/>
              <a:t> Crime Rate</a:t>
            </a:r>
          </a:p>
        </p:txBody>
      </p:sp>
      <p:pic>
        <p:nvPicPr>
          <p:cNvPr id="5" name="Picture 4" descr="A picture containing computer&#10;&#10;Description automatically generated">
            <a:extLst>
              <a:ext uri="{FF2B5EF4-FFF2-40B4-BE49-F238E27FC236}">
                <a16:creationId xmlns:a16="http://schemas.microsoft.com/office/drawing/2014/main" id="{3EC66BEF-65D4-4454-BAE5-ACA45D0BDBC6}"/>
              </a:ext>
            </a:extLst>
          </p:cNvPr>
          <p:cNvPicPr>
            <a:picLocks noChangeAspect="1"/>
          </p:cNvPicPr>
          <p:nvPr/>
        </p:nvPicPr>
        <p:blipFill>
          <a:blip r:embed="rId2"/>
          <a:stretch>
            <a:fillRect/>
          </a:stretch>
        </p:blipFill>
        <p:spPr>
          <a:xfrm>
            <a:off x="218831" y="301717"/>
            <a:ext cx="5629613" cy="3892078"/>
          </a:xfrm>
          <a:prstGeom prst="rect">
            <a:avLst/>
          </a:prstGeom>
          <a:ln>
            <a:noFill/>
          </a:ln>
        </p:spPr>
      </p:pic>
      <p:pic>
        <p:nvPicPr>
          <p:cNvPr id="8" name="Picture 7" descr="A screenshot of a cell phone&#10;&#10;Description automatically generated">
            <a:extLst>
              <a:ext uri="{FF2B5EF4-FFF2-40B4-BE49-F238E27FC236}">
                <a16:creationId xmlns:a16="http://schemas.microsoft.com/office/drawing/2014/main" id="{D1224116-4424-4152-A466-AC372CE03C94}"/>
              </a:ext>
            </a:extLst>
          </p:cNvPr>
          <p:cNvPicPr>
            <a:picLocks noChangeAspect="1"/>
          </p:cNvPicPr>
          <p:nvPr/>
        </p:nvPicPr>
        <p:blipFill rotWithShape="1">
          <a:blip r:embed="rId3"/>
          <a:srcRect t="2346" r="6627"/>
          <a:stretch/>
        </p:blipFill>
        <p:spPr>
          <a:xfrm>
            <a:off x="6280943" y="301717"/>
            <a:ext cx="5629613" cy="3925164"/>
          </a:xfrm>
          <a:prstGeom prst="rect">
            <a:avLst/>
          </a:prstGeom>
          <a:ln>
            <a:noFill/>
          </a:ln>
        </p:spPr>
      </p:pic>
    </p:spTree>
    <p:extLst>
      <p:ext uri="{BB962C8B-B14F-4D97-AF65-F5344CB8AC3E}">
        <p14:creationId xmlns:p14="http://schemas.microsoft.com/office/powerpoint/2010/main" val="29725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1C62C6-1501-4C1D-8475-37DDFD235BEC}"/>
              </a:ext>
            </a:extLst>
          </p:cNvPr>
          <p:cNvSpPr>
            <a:spLocks noGrp="1"/>
          </p:cNvSpPr>
          <p:nvPr>
            <p:ph type="title"/>
          </p:nvPr>
        </p:nvSpPr>
        <p:spPr/>
        <p:txBody>
          <a:bodyPr vert="horz" lIns="91440" tIns="45720" rIns="91440" bIns="45720" rtlCol="0" anchor="ctr">
            <a:normAutofit/>
          </a:bodyPr>
          <a:lstStyle/>
          <a:p>
            <a:r>
              <a:rPr lang="en-US" b="1" dirty="0"/>
              <a:t>HOME SALES vs CRIME RATE IN FRIENDSWOOD, LEAGUE CITY AND HOUSTON</a:t>
            </a:r>
          </a:p>
        </p:txBody>
      </p:sp>
      <p:cxnSp>
        <p:nvCxnSpPr>
          <p:cNvPr id="19" name="Straight Connector 18">
            <a:extLst>
              <a:ext uri="{FF2B5EF4-FFF2-40B4-BE49-F238E27FC236}">
                <a16:creationId xmlns:a16="http://schemas.microsoft.com/office/drawing/2014/main" id="{6D25B33E-3330-4C6B-B59C-196B19C65F4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69679A14-799C-40E1-9997-11E5AEFEDB83}"/>
              </a:ext>
            </a:extLst>
          </p:cNvPr>
          <p:cNvPicPr>
            <a:picLocks noChangeAspect="1"/>
          </p:cNvPicPr>
          <p:nvPr/>
        </p:nvPicPr>
        <p:blipFill>
          <a:blip r:embed="rId3"/>
          <a:stretch>
            <a:fillRect/>
          </a:stretch>
        </p:blipFill>
        <p:spPr>
          <a:xfrm>
            <a:off x="3607286" y="678669"/>
            <a:ext cx="8584711" cy="5411235"/>
          </a:xfrm>
          <a:prstGeom prst="rect">
            <a:avLst/>
          </a:prstGeom>
        </p:spPr>
      </p:pic>
    </p:spTree>
    <p:extLst>
      <p:ext uri="{BB962C8B-B14F-4D97-AF65-F5344CB8AC3E}">
        <p14:creationId xmlns:p14="http://schemas.microsoft.com/office/powerpoint/2010/main" val="364227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b="1" cap="all" dirty="0"/>
              <a:t>observations</a:t>
            </a:r>
            <a:endParaRPr lang="en-US" cap="all" dirty="0"/>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9312228" cy="3554457"/>
          </a:xfrm>
          <a:prstGeom prst="rect">
            <a:avLst/>
          </a:prstGeom>
        </p:spPr>
        <p:txBody>
          <a:bodyPr vert="horz" lIns="91440" tIns="45720" rIns="91440" bIns="45720" rtlCol="0" anchor="t">
            <a:normAutofit lnSpcReduction="10000"/>
          </a:bodyPr>
          <a:lstStyle/>
          <a:p>
            <a:pPr marL="102870" defTabSz="914400">
              <a:lnSpc>
                <a:spcPct val="90000"/>
              </a:lnSpc>
              <a:spcAft>
                <a:spcPts val="600"/>
              </a:spcAft>
              <a:buClr>
                <a:schemeClr val="accent1"/>
              </a:buClr>
            </a:pPr>
            <a:r>
              <a:rPr lang="en-US" sz="1700" dirty="0"/>
              <a:t>When looking at crime rate and the housing market in the Houston metropolitan area we observed:</a:t>
            </a:r>
          </a:p>
          <a:p>
            <a:pPr marL="742950" lvl="1" indent="-182880" defTabSz="914400">
              <a:lnSpc>
                <a:spcPct val="90000"/>
              </a:lnSpc>
              <a:spcAft>
                <a:spcPts val="600"/>
              </a:spcAft>
              <a:buClr>
                <a:schemeClr val="accent1"/>
              </a:buClr>
              <a:buFont typeface="Wingdings 2" pitchFamily="18" charset="2"/>
              <a:buChar char=""/>
            </a:pPr>
            <a:r>
              <a:rPr lang="en-US" sz="1700" dirty="0"/>
              <a:t>No significant change in crime rate has occurred since 2012, while home prices have gone up overall</a:t>
            </a:r>
          </a:p>
          <a:p>
            <a:pPr marL="742950" lvl="1" indent="-182880" defTabSz="914400">
              <a:lnSpc>
                <a:spcPct val="90000"/>
              </a:lnSpc>
              <a:spcAft>
                <a:spcPts val="600"/>
              </a:spcAft>
              <a:buClr>
                <a:schemeClr val="accent1"/>
              </a:buClr>
              <a:buFont typeface="Wingdings 2" pitchFamily="18" charset="2"/>
              <a:buChar char=""/>
            </a:pPr>
            <a:r>
              <a:rPr lang="en-US" sz="1700" dirty="0"/>
              <a:t>There are more homes sold in safer neighborhoods while home sales decrease as crime rate increases</a:t>
            </a:r>
          </a:p>
          <a:p>
            <a:pPr marL="742950" lvl="1" indent="-182880" defTabSz="914400">
              <a:lnSpc>
                <a:spcPct val="90000"/>
              </a:lnSpc>
              <a:spcAft>
                <a:spcPts val="600"/>
              </a:spcAft>
              <a:buClr>
                <a:schemeClr val="accent1"/>
              </a:buClr>
              <a:buFont typeface="Wingdings 2" pitchFamily="18" charset="2"/>
              <a:buChar char=""/>
            </a:pPr>
            <a:r>
              <a:rPr lang="en-US" sz="1700" dirty="0"/>
              <a:t>There is not a difference in the relationship between home sales and crime rate when analyzing home values</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r>
              <a:rPr lang="en-US" sz="1700" dirty="0"/>
              <a:t>While we see there is a relationship between the crime rate and the housing market, we acknowledge there are other factors affecting the housing market such as school districts, amenities, commute times,  demographics, etc.</a:t>
            </a:r>
          </a:p>
          <a:p>
            <a:pPr marL="742950" lvl="1" indent="-182880" defTabSz="914400">
              <a:lnSpc>
                <a:spcPct val="90000"/>
              </a:lnSpc>
              <a:spcAft>
                <a:spcPts val="600"/>
              </a:spcAft>
              <a:buClr>
                <a:schemeClr val="accent1"/>
              </a:buClr>
              <a:buFont typeface="Wingdings 2" pitchFamily="18" charset="2"/>
              <a:buChar char=""/>
            </a:pPr>
            <a:r>
              <a:rPr lang="en-US" sz="1700" dirty="0"/>
              <a:t>There is a moderate inverse correlation (-0.5) between crime and the housing prices	</a:t>
            </a:r>
          </a:p>
          <a:p>
            <a:pPr marL="742950" lvl="1" indent="-182880" defTabSz="914400">
              <a:lnSpc>
                <a:spcPct val="90000"/>
              </a:lnSpc>
              <a:spcAft>
                <a:spcPts val="600"/>
              </a:spcAft>
              <a:buClr>
                <a:schemeClr val="accent1"/>
              </a:buClr>
              <a:buFont typeface="Wingdings 2" pitchFamily="18" charset="2"/>
              <a:buChar char=""/>
            </a:pPr>
            <a:r>
              <a:rPr lang="en-US" sz="1700" dirty="0"/>
              <a:t>There is a low correlation (0.33) between crime and the days on market</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183889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126925"/>
            <a:ext cx="10454398" cy="1992688"/>
          </a:xfrm>
        </p:spPr>
        <p:txBody>
          <a:bodyPr>
            <a:normAutofit/>
          </a:bodyPr>
          <a:lstStyle/>
          <a:p>
            <a:pPr marL="0" indent="0">
              <a:buNone/>
            </a:pPr>
            <a:r>
              <a:rPr lang="en-US" dirty="0">
                <a:solidFill>
                  <a:schemeClr val="tx1"/>
                </a:solidFill>
              </a:rPr>
              <a:t>This project is intended to be used as baseline for understanding the housing market economy and the impact of crime on property values across the Houston metropolitan area by population.</a:t>
            </a:r>
          </a:p>
          <a:p>
            <a:pPr marL="0" indent="0">
              <a:buNone/>
            </a:pPr>
            <a:r>
              <a:rPr lang="en-US" dirty="0">
                <a:solidFill>
                  <a:schemeClr val="tx1"/>
                </a:solidFill>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653211" y="3608754"/>
            <a:ext cx="1470274"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t>Baytown </a:t>
            </a:r>
          </a:p>
          <a:p>
            <a:pPr marL="285750" indent="-285750">
              <a:buFont typeface="Arial" panose="020B0604020202020204" pitchFamily="34" charset="0"/>
              <a:buChar char="•"/>
            </a:pPr>
            <a:r>
              <a:rPr lang="en-US" sz="1400" dirty="0"/>
              <a:t>Friendswood </a:t>
            </a:r>
          </a:p>
          <a:p>
            <a:pPr marL="285750" indent="-285750">
              <a:buFont typeface="Arial" panose="020B0604020202020204" pitchFamily="34" charset="0"/>
              <a:buChar char="•"/>
            </a:pPr>
            <a:r>
              <a:rPr lang="en-US" sz="1400" dirty="0"/>
              <a:t>Galveston </a:t>
            </a:r>
          </a:p>
          <a:p>
            <a:pPr marL="285750" indent="-285750">
              <a:buFont typeface="Arial" panose="020B0604020202020204" pitchFamily="34" charset="0"/>
              <a:buChar char="•"/>
            </a:pPr>
            <a:r>
              <a:rPr lang="en-US" sz="1400" dirty="0"/>
              <a:t>Houston </a:t>
            </a:r>
          </a:p>
          <a:p>
            <a:pPr marL="285750" indent="-285750">
              <a:buFont typeface="Arial" panose="020B0604020202020204" pitchFamily="34" charset="0"/>
              <a:buChar char="•"/>
            </a:pPr>
            <a:r>
              <a:rPr lang="en-US" sz="1400" dirty="0"/>
              <a:t>La Porte </a:t>
            </a:r>
          </a:p>
          <a:p>
            <a:pPr marL="285750" indent="-285750">
              <a:buFont typeface="Arial" panose="020B0604020202020204" pitchFamily="34" charset="0"/>
              <a:buChar char="•"/>
            </a:pPr>
            <a:r>
              <a:rPr lang="en-US" sz="1400" dirty="0"/>
              <a:t>League City </a:t>
            </a:r>
          </a:p>
          <a:p>
            <a:pPr marL="285750" indent="-285750">
              <a:buFont typeface="Arial" panose="020B0604020202020204" pitchFamily="34" charset="0"/>
              <a:buChar char="•"/>
            </a:pPr>
            <a:r>
              <a:rPr lang="en-US" sz="1400" dirty="0"/>
              <a:t>Missouri City </a:t>
            </a:r>
          </a:p>
          <a:p>
            <a:pPr marL="285750" indent="-285750">
              <a:buFont typeface="Arial" panose="020B0604020202020204" pitchFamily="34" charset="0"/>
              <a:buChar char="•"/>
            </a:pPr>
            <a:r>
              <a:rPr lang="en-US" sz="1400" dirty="0"/>
              <a:t>Pasadena </a:t>
            </a:r>
          </a:p>
          <a:p>
            <a:pPr marL="285750" indent="-285750">
              <a:buFont typeface="Arial" panose="020B0604020202020204" pitchFamily="34" charset="0"/>
              <a:buChar char="•"/>
            </a:pPr>
            <a:r>
              <a:rPr lang="en-US" sz="1400" dirty="0"/>
              <a:t>Sugar Land </a:t>
            </a:r>
          </a:p>
          <a:p>
            <a:pPr marL="285750" indent="-285750">
              <a:buFont typeface="Arial" panose="020B0604020202020204" pitchFamily="34" charset="0"/>
              <a:buChar char="•"/>
            </a:pPr>
            <a:r>
              <a:rPr lang="en-US" sz="1400" dirty="0"/>
              <a:t>Texas City</a:t>
            </a:r>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2800" dirty="0">
                <a:latin typeface="Arial" panose="020B0604020202020204" pitchFamily="34" charset="0"/>
                <a:cs typeface="Arial" panose="020B0604020202020204" pitchFamily="34" charset="0"/>
              </a:rPr>
            </a:br>
            <a:br>
              <a:rPr lang="en-US" sz="1600" dirty="0"/>
            </a:b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499831612"/>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RESEARCH OBJECTIVES</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2526525"/>
            <a:ext cx="10209291" cy="3563379"/>
          </a:xfrm>
        </p:spPr>
        <p:txBody>
          <a:bodyPr anchor="t"/>
          <a:lstStyle/>
          <a:p>
            <a:endParaRPr lang="en-US" dirty="0"/>
          </a:p>
          <a:p>
            <a:r>
              <a:rPr lang="en-US" dirty="0">
                <a:solidFill>
                  <a:schemeClr val="tx1"/>
                </a:solidFill>
              </a:rPr>
              <a:t>Trends in the Houston metropolitan area:</a:t>
            </a:r>
          </a:p>
          <a:p>
            <a:pPr lvl="1"/>
            <a:r>
              <a:rPr lang="en-US" dirty="0">
                <a:solidFill>
                  <a:schemeClr val="tx1"/>
                </a:solidFill>
              </a:rPr>
              <a:t>Average crime rate</a:t>
            </a:r>
          </a:p>
          <a:p>
            <a:pPr lvl="1"/>
            <a:r>
              <a:rPr lang="en-US" dirty="0">
                <a:solidFill>
                  <a:schemeClr val="tx1"/>
                </a:solidFill>
              </a:rPr>
              <a:t>Median sales price of homes</a:t>
            </a:r>
          </a:p>
          <a:p>
            <a:pPr lvl="1"/>
            <a:r>
              <a:rPr lang="en-US" dirty="0">
                <a:solidFill>
                  <a:schemeClr val="tx1"/>
                </a:solidFill>
              </a:rPr>
              <a:t>Days on market</a:t>
            </a:r>
          </a:p>
          <a:p>
            <a:pPr lvl="1"/>
            <a:endParaRPr lang="en-US" dirty="0">
              <a:solidFill>
                <a:schemeClr val="tx1"/>
              </a:solidFill>
            </a:endParaRPr>
          </a:p>
          <a:p>
            <a:r>
              <a:rPr lang="en-US" dirty="0">
                <a:solidFill>
                  <a:schemeClr val="tx1"/>
                </a:solidFill>
              </a:rPr>
              <a:t>Relationship between housing trends and crime rate:</a:t>
            </a:r>
          </a:p>
          <a:p>
            <a:pPr lvl="1"/>
            <a:r>
              <a:rPr lang="en-US" dirty="0">
                <a:solidFill>
                  <a:schemeClr val="tx1"/>
                </a:solidFill>
              </a:rPr>
              <a:t>Impact of crime rate on home sales</a:t>
            </a:r>
          </a:p>
          <a:p>
            <a:pPr lvl="1"/>
            <a:r>
              <a:rPr lang="en-US" dirty="0">
                <a:solidFill>
                  <a:schemeClr val="tx1"/>
                </a:solidFill>
              </a:rPr>
              <a:t>Impact of crime rate on home prices</a:t>
            </a:r>
          </a:p>
          <a:p>
            <a:pPr marL="0" indent="0">
              <a:buNone/>
            </a:pPr>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2248509"/>
            <a:ext cx="3447127" cy="2567079"/>
          </a:xfrm>
          <a:prstGeom prst="rect">
            <a:avLst/>
          </a:prstGeom>
        </p:spPr>
      </p:pic>
      <p:cxnSp>
        <p:nvCxnSpPr>
          <p:cNvPr id="5" name="Straight Connector 4">
            <a:extLst>
              <a:ext uri="{FF2B5EF4-FFF2-40B4-BE49-F238E27FC236}">
                <a16:creationId xmlns:a16="http://schemas.microsoft.com/office/drawing/2014/main" id="{EA47B1A6-A82B-401B-9825-0B3E33BB54C7}"/>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F9E88F-A262-48B9-9FCC-D23B4C8A21BE}"/>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933A5783-D4D3-4920-9194-8607563A18AC}"/>
              </a:ext>
            </a:extLst>
          </p:cNvPr>
          <p:cNvPicPr>
            <a:picLocks noChangeAspect="1"/>
          </p:cNvPicPr>
          <p:nvPr/>
        </p:nvPicPr>
        <p:blipFill rotWithShape="1">
          <a:blip r:embed="rId5"/>
          <a:srcRect l="6244" t="6248" r="8872" b="5961"/>
          <a:stretch/>
        </p:blipFill>
        <p:spPr>
          <a:xfrm>
            <a:off x="3552326" y="887549"/>
            <a:ext cx="8186018" cy="507980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AVERAGE CRIME </a:t>
            </a:r>
          </a:p>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PER CAPITA VS CITY</a:t>
            </a:r>
          </a:p>
        </p:txBody>
      </p:sp>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3"/>
          <a:stretch>
            <a:fillRect/>
          </a:stretch>
        </p:blipFill>
        <p:spPr>
          <a:xfrm>
            <a:off x="-7914" y="2208092"/>
            <a:ext cx="3451587" cy="2151257"/>
          </a:xfrm>
          <a:prstGeom prst="rect">
            <a:avLst/>
          </a:prstGeom>
        </p:spPr>
      </p:pic>
      <p:cxnSp>
        <p:nvCxnSpPr>
          <p:cNvPr id="5" name="Straight Connector 4">
            <a:extLst>
              <a:ext uri="{FF2B5EF4-FFF2-40B4-BE49-F238E27FC236}">
                <a16:creationId xmlns:a16="http://schemas.microsoft.com/office/drawing/2014/main" id="{F70DBCF0-7B75-4DC8-B995-79C3AC73C6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7E0C3E-57E8-4E1C-9295-D6D7909211B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screenshot&#10;&#10;Description automatically generated">
            <a:extLst>
              <a:ext uri="{FF2B5EF4-FFF2-40B4-BE49-F238E27FC236}">
                <a16:creationId xmlns:a16="http://schemas.microsoft.com/office/drawing/2014/main" id="{B0152C40-B079-457F-BFB3-B56F210BFC2A}"/>
              </a:ext>
            </a:extLst>
          </p:cNvPr>
          <p:cNvPicPr>
            <a:picLocks noChangeAspect="1"/>
          </p:cNvPicPr>
          <p:nvPr/>
        </p:nvPicPr>
        <p:blipFill>
          <a:blip r:embed="rId4"/>
          <a:stretch>
            <a:fillRect/>
          </a:stretch>
        </p:blipFill>
        <p:spPr>
          <a:xfrm>
            <a:off x="3529810" y="874802"/>
            <a:ext cx="8164448" cy="4898669"/>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cxnSp>
        <p:nvCxnSpPr>
          <p:cNvPr id="12" name="Straight Connector 11">
            <a:extLst>
              <a:ext uri="{FF2B5EF4-FFF2-40B4-BE49-F238E27FC236}">
                <a16:creationId xmlns:a16="http://schemas.microsoft.com/office/drawing/2014/main" id="{22B88E29-8F44-43C1-903B-B9241240D49F}"/>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584971-F89A-45B6-9169-F67E256CB902}"/>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8">
            <a:extLst>
              <a:ext uri="{FF2B5EF4-FFF2-40B4-BE49-F238E27FC236}">
                <a16:creationId xmlns:a16="http://schemas.microsoft.com/office/drawing/2014/main" id="{A87A9BDB-B495-4061-B4CC-186DFE66F860}"/>
              </a:ext>
            </a:extLst>
          </p:cNvPr>
          <p:cNvGraphicFramePr>
            <a:graphicFrameLocks noGrp="1"/>
          </p:cNvGraphicFramePr>
          <p:nvPr>
            <p:extLst>
              <p:ext uri="{D42A27DB-BD31-4B8C-83A1-F6EECF244321}">
                <p14:modId xmlns:p14="http://schemas.microsoft.com/office/powerpoint/2010/main" val="413236725"/>
              </p:ext>
            </p:extLst>
          </p:nvPr>
        </p:nvGraphicFramePr>
        <p:xfrm>
          <a:off x="46484" y="2667862"/>
          <a:ext cx="3345301" cy="3352800"/>
        </p:xfrm>
        <a:graphic>
          <a:graphicData uri="http://schemas.openxmlformats.org/drawingml/2006/table">
            <a:tbl>
              <a:tblPr firstRow="1" bandRow="1">
                <a:tableStyleId>{2D5ABB26-0587-4C30-8999-92F81FD0307C}</a:tableStyleId>
              </a:tblPr>
              <a:tblGrid>
                <a:gridCol w="1297587">
                  <a:extLst>
                    <a:ext uri="{9D8B030D-6E8A-4147-A177-3AD203B41FA5}">
                      <a16:colId xmlns:a16="http://schemas.microsoft.com/office/drawing/2014/main" val="3258530852"/>
                    </a:ext>
                  </a:extLst>
                </a:gridCol>
                <a:gridCol w="2047714">
                  <a:extLst>
                    <a:ext uri="{9D8B030D-6E8A-4147-A177-3AD203B41FA5}">
                      <a16:colId xmlns:a16="http://schemas.microsoft.com/office/drawing/2014/main" val="4038620241"/>
                    </a:ext>
                  </a:extLst>
                </a:gridCol>
              </a:tblGrid>
              <a:tr h="285023">
                <a:tc>
                  <a:txBody>
                    <a:bodyPr/>
                    <a:lstStyle/>
                    <a:p>
                      <a:r>
                        <a:rPr lang="en-US" sz="1400" b="1" dirty="0">
                          <a:solidFill>
                            <a:schemeClr val="bg1"/>
                          </a:solidFill>
                        </a:rPr>
                        <a:t>City</a:t>
                      </a:r>
                    </a:p>
                  </a:txBody>
                  <a:tcPr>
                    <a:lnB w="12700" cap="flat" cmpd="sng" algn="ctr">
                      <a:solidFill>
                        <a:schemeClr val="bg1"/>
                      </a:solidFill>
                      <a:prstDash val="solid"/>
                      <a:round/>
                      <a:headEnd type="none" w="med" len="med"/>
                      <a:tailEnd type="none" w="med" len="med"/>
                    </a:lnB>
                  </a:tcPr>
                </a:tc>
                <a:tc>
                  <a:txBody>
                    <a:bodyPr/>
                    <a:lstStyle/>
                    <a:p>
                      <a:r>
                        <a:rPr lang="en-US" sz="1400" b="1" dirty="0">
                          <a:solidFill>
                            <a:schemeClr val="bg1"/>
                          </a:solidFill>
                        </a:rPr>
                        <a:t>Total Crime (Per Capita)</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4428190"/>
                  </a:ext>
                </a:extLst>
              </a:tr>
              <a:tr h="285023">
                <a:tc>
                  <a:txBody>
                    <a:bodyPr/>
                    <a:lstStyle/>
                    <a:p>
                      <a:r>
                        <a:rPr lang="en-US" sz="1400" dirty="0">
                          <a:solidFill>
                            <a:schemeClr val="bg1"/>
                          </a:solidFill>
                        </a:rPr>
                        <a:t>Houston</a:t>
                      </a:r>
                    </a:p>
                  </a:txBody>
                  <a:tcP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554.7</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624086485"/>
                  </a:ext>
                </a:extLst>
              </a:tr>
              <a:tr h="285023">
                <a:tc>
                  <a:txBody>
                    <a:bodyPr/>
                    <a:lstStyle/>
                    <a:p>
                      <a:r>
                        <a:rPr lang="en-US" sz="1400" dirty="0">
                          <a:solidFill>
                            <a:schemeClr val="bg1"/>
                          </a:solidFill>
                        </a:rPr>
                        <a:t>Galveston</a:t>
                      </a:r>
                    </a:p>
                  </a:txBody>
                  <a:tcPr/>
                </a:tc>
                <a:tc>
                  <a:txBody>
                    <a:bodyPr/>
                    <a:lstStyle/>
                    <a:p>
                      <a:pPr algn="ctr"/>
                      <a:r>
                        <a:rPr lang="en-US" sz="1400" dirty="0">
                          <a:solidFill>
                            <a:schemeClr val="bg1"/>
                          </a:solidFill>
                        </a:rPr>
                        <a:t>453.9</a:t>
                      </a:r>
                    </a:p>
                  </a:txBody>
                  <a:tcPr/>
                </a:tc>
                <a:extLst>
                  <a:ext uri="{0D108BD9-81ED-4DB2-BD59-A6C34878D82A}">
                    <a16:rowId xmlns:a16="http://schemas.microsoft.com/office/drawing/2014/main" val="3038918975"/>
                  </a:ext>
                </a:extLst>
              </a:tr>
              <a:tr h="285023">
                <a:tc>
                  <a:txBody>
                    <a:bodyPr/>
                    <a:lstStyle/>
                    <a:p>
                      <a:r>
                        <a:rPr lang="en-US" sz="1400" dirty="0">
                          <a:solidFill>
                            <a:schemeClr val="bg1"/>
                          </a:solidFill>
                        </a:rPr>
                        <a:t>Baytown</a:t>
                      </a:r>
                    </a:p>
                  </a:txBody>
                  <a:tcPr/>
                </a:tc>
                <a:tc>
                  <a:txBody>
                    <a:bodyPr/>
                    <a:lstStyle/>
                    <a:p>
                      <a:pPr algn="ctr"/>
                      <a:r>
                        <a:rPr lang="en-US" sz="1400" dirty="0">
                          <a:solidFill>
                            <a:schemeClr val="bg1"/>
                          </a:solidFill>
                        </a:rPr>
                        <a:t>442.0</a:t>
                      </a:r>
                    </a:p>
                  </a:txBody>
                  <a:tcPr/>
                </a:tc>
                <a:extLst>
                  <a:ext uri="{0D108BD9-81ED-4DB2-BD59-A6C34878D82A}">
                    <a16:rowId xmlns:a16="http://schemas.microsoft.com/office/drawing/2014/main" val="2064764574"/>
                  </a:ext>
                </a:extLst>
              </a:tr>
              <a:tr h="285023">
                <a:tc>
                  <a:txBody>
                    <a:bodyPr/>
                    <a:lstStyle/>
                    <a:p>
                      <a:r>
                        <a:rPr lang="en-US" sz="1400" dirty="0">
                          <a:solidFill>
                            <a:schemeClr val="bg1"/>
                          </a:solidFill>
                        </a:rPr>
                        <a:t>Texas City</a:t>
                      </a:r>
                    </a:p>
                  </a:txBody>
                  <a:tcPr/>
                </a:tc>
                <a:tc>
                  <a:txBody>
                    <a:bodyPr/>
                    <a:lstStyle/>
                    <a:p>
                      <a:pPr algn="ctr"/>
                      <a:r>
                        <a:rPr lang="en-US" sz="1400" dirty="0">
                          <a:solidFill>
                            <a:schemeClr val="bg1"/>
                          </a:solidFill>
                        </a:rPr>
                        <a:t>394.2</a:t>
                      </a:r>
                    </a:p>
                  </a:txBody>
                  <a:tcPr/>
                </a:tc>
                <a:extLst>
                  <a:ext uri="{0D108BD9-81ED-4DB2-BD59-A6C34878D82A}">
                    <a16:rowId xmlns:a16="http://schemas.microsoft.com/office/drawing/2014/main" val="729541078"/>
                  </a:ext>
                </a:extLst>
              </a:tr>
              <a:tr h="285023">
                <a:tc>
                  <a:txBody>
                    <a:bodyPr/>
                    <a:lstStyle/>
                    <a:p>
                      <a:r>
                        <a:rPr lang="en-US" sz="1400" dirty="0">
                          <a:solidFill>
                            <a:schemeClr val="bg1"/>
                          </a:solidFill>
                        </a:rPr>
                        <a:t>Pasadena</a:t>
                      </a:r>
                    </a:p>
                  </a:txBody>
                  <a:tcPr/>
                </a:tc>
                <a:tc>
                  <a:txBody>
                    <a:bodyPr/>
                    <a:lstStyle/>
                    <a:p>
                      <a:pPr algn="ctr"/>
                      <a:r>
                        <a:rPr lang="en-US" sz="1400" dirty="0">
                          <a:solidFill>
                            <a:schemeClr val="bg1"/>
                          </a:solidFill>
                        </a:rPr>
                        <a:t>334.8</a:t>
                      </a:r>
                    </a:p>
                  </a:txBody>
                  <a:tcPr/>
                </a:tc>
                <a:extLst>
                  <a:ext uri="{0D108BD9-81ED-4DB2-BD59-A6C34878D82A}">
                    <a16:rowId xmlns:a16="http://schemas.microsoft.com/office/drawing/2014/main" val="2629875540"/>
                  </a:ext>
                </a:extLst>
              </a:tr>
              <a:tr h="285023">
                <a:tc>
                  <a:txBody>
                    <a:bodyPr/>
                    <a:lstStyle/>
                    <a:p>
                      <a:r>
                        <a:rPr lang="en-US" sz="1400" dirty="0">
                          <a:solidFill>
                            <a:schemeClr val="bg1"/>
                          </a:solidFill>
                        </a:rPr>
                        <a:t>League City</a:t>
                      </a:r>
                    </a:p>
                  </a:txBody>
                  <a:tcPr/>
                </a:tc>
                <a:tc>
                  <a:txBody>
                    <a:bodyPr/>
                    <a:lstStyle/>
                    <a:p>
                      <a:pPr algn="ctr"/>
                      <a:r>
                        <a:rPr lang="en-US" sz="1400" dirty="0">
                          <a:solidFill>
                            <a:schemeClr val="bg1"/>
                          </a:solidFill>
                        </a:rPr>
                        <a:t>196.4</a:t>
                      </a:r>
                    </a:p>
                  </a:txBody>
                  <a:tcPr/>
                </a:tc>
                <a:extLst>
                  <a:ext uri="{0D108BD9-81ED-4DB2-BD59-A6C34878D82A}">
                    <a16:rowId xmlns:a16="http://schemas.microsoft.com/office/drawing/2014/main" val="3583082144"/>
                  </a:ext>
                </a:extLst>
              </a:tr>
              <a:tr h="285023">
                <a:tc>
                  <a:txBody>
                    <a:bodyPr/>
                    <a:lstStyle/>
                    <a:p>
                      <a:r>
                        <a:rPr lang="en-US" sz="1400" dirty="0">
                          <a:solidFill>
                            <a:schemeClr val="bg1"/>
                          </a:solidFill>
                        </a:rPr>
                        <a:t>La Porte</a:t>
                      </a:r>
                    </a:p>
                  </a:txBody>
                  <a:tcPr/>
                </a:tc>
                <a:tc>
                  <a:txBody>
                    <a:bodyPr/>
                    <a:lstStyle/>
                    <a:p>
                      <a:pPr algn="ctr"/>
                      <a:r>
                        <a:rPr lang="en-US" sz="1400" dirty="0">
                          <a:solidFill>
                            <a:schemeClr val="bg1"/>
                          </a:solidFill>
                        </a:rPr>
                        <a:t>184.1</a:t>
                      </a:r>
                    </a:p>
                  </a:txBody>
                  <a:tcPr/>
                </a:tc>
                <a:extLst>
                  <a:ext uri="{0D108BD9-81ED-4DB2-BD59-A6C34878D82A}">
                    <a16:rowId xmlns:a16="http://schemas.microsoft.com/office/drawing/2014/main" val="1353221981"/>
                  </a:ext>
                </a:extLst>
              </a:tr>
              <a:tr h="285023">
                <a:tc>
                  <a:txBody>
                    <a:bodyPr/>
                    <a:lstStyle/>
                    <a:p>
                      <a:r>
                        <a:rPr lang="en-US" sz="1400" dirty="0">
                          <a:solidFill>
                            <a:schemeClr val="bg1"/>
                          </a:solidFill>
                        </a:rPr>
                        <a:t>Sugar Land</a:t>
                      </a:r>
                    </a:p>
                  </a:txBody>
                  <a:tcPr/>
                </a:tc>
                <a:tc>
                  <a:txBody>
                    <a:bodyPr/>
                    <a:lstStyle/>
                    <a:p>
                      <a:pPr algn="ctr"/>
                      <a:r>
                        <a:rPr lang="en-US" sz="1400" dirty="0">
                          <a:solidFill>
                            <a:schemeClr val="bg1"/>
                          </a:solidFill>
                        </a:rPr>
                        <a:t>175.7</a:t>
                      </a:r>
                    </a:p>
                  </a:txBody>
                  <a:tcPr/>
                </a:tc>
                <a:extLst>
                  <a:ext uri="{0D108BD9-81ED-4DB2-BD59-A6C34878D82A}">
                    <a16:rowId xmlns:a16="http://schemas.microsoft.com/office/drawing/2014/main" val="757298183"/>
                  </a:ext>
                </a:extLst>
              </a:tr>
              <a:tr h="285023">
                <a:tc>
                  <a:txBody>
                    <a:bodyPr/>
                    <a:lstStyle/>
                    <a:p>
                      <a:r>
                        <a:rPr lang="en-US" sz="1400" dirty="0">
                          <a:solidFill>
                            <a:schemeClr val="bg1"/>
                          </a:solidFill>
                        </a:rPr>
                        <a:t>Missouri City</a:t>
                      </a:r>
                    </a:p>
                  </a:txBody>
                  <a:tcPr/>
                </a:tc>
                <a:tc>
                  <a:txBody>
                    <a:bodyPr/>
                    <a:lstStyle/>
                    <a:p>
                      <a:pPr algn="ctr"/>
                      <a:r>
                        <a:rPr lang="en-US" sz="1400" dirty="0">
                          <a:solidFill>
                            <a:schemeClr val="bg1"/>
                          </a:solidFill>
                        </a:rPr>
                        <a:t>167.0</a:t>
                      </a:r>
                    </a:p>
                  </a:txBody>
                  <a:tcPr/>
                </a:tc>
                <a:extLst>
                  <a:ext uri="{0D108BD9-81ED-4DB2-BD59-A6C34878D82A}">
                    <a16:rowId xmlns:a16="http://schemas.microsoft.com/office/drawing/2014/main" val="4190858803"/>
                  </a:ext>
                </a:extLst>
              </a:tr>
              <a:tr h="285023">
                <a:tc>
                  <a:txBody>
                    <a:bodyPr/>
                    <a:lstStyle/>
                    <a:p>
                      <a:r>
                        <a:rPr lang="en-US" sz="1400" dirty="0">
                          <a:solidFill>
                            <a:schemeClr val="bg1"/>
                          </a:solidFill>
                        </a:rPr>
                        <a:t>Friendswood</a:t>
                      </a:r>
                    </a:p>
                  </a:txBody>
                  <a:tcPr/>
                </a:tc>
                <a:tc>
                  <a:txBody>
                    <a:bodyPr/>
                    <a:lstStyle/>
                    <a:p>
                      <a:pPr algn="ctr"/>
                      <a:r>
                        <a:rPr lang="en-US" sz="1400" dirty="0">
                          <a:solidFill>
                            <a:schemeClr val="bg1"/>
                          </a:solidFill>
                        </a:rPr>
                        <a:t>95.4</a:t>
                      </a:r>
                    </a:p>
                  </a:txBody>
                  <a:tcPr/>
                </a:tc>
                <a:extLst>
                  <a:ext uri="{0D108BD9-81ED-4DB2-BD59-A6C34878D82A}">
                    <a16:rowId xmlns:a16="http://schemas.microsoft.com/office/drawing/2014/main" val="967975081"/>
                  </a:ext>
                </a:extLst>
              </a:tr>
            </a:tbl>
          </a:graphicData>
        </a:graphic>
      </p:graphicFrame>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p:txBody>
          <a:bodyPr vert="horz" lIns="91440" tIns="45720" rIns="91440" bIns="45720" rtlCol="0" anchor="ctr">
            <a:normAutofit/>
          </a:bodyPr>
          <a:lstStyle/>
          <a:p>
            <a:r>
              <a:rPr lang="en-US" sz="4000" b="1" spc="-100" dirty="0"/>
              <a:t>TOTAL CRIME AVG. PER CAPITA IN CITIES</a:t>
            </a:r>
            <a:endParaRPr lang="en-US" sz="40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3"/>
          <a:srcRect l="6907" t="7287" r="9318" b="5891"/>
          <a:stretch/>
        </p:blipFill>
        <p:spPr>
          <a:xfrm>
            <a:off x="3572540" y="967381"/>
            <a:ext cx="7944561" cy="4940081"/>
          </a:xfrm>
          <a:prstGeom prst="rect">
            <a:avLst/>
          </a:prstGeom>
        </p:spPr>
      </p:pic>
      <p:cxnSp>
        <p:nvCxnSpPr>
          <p:cNvPr id="9" name="Straight Connector 8">
            <a:extLst>
              <a:ext uri="{FF2B5EF4-FFF2-40B4-BE49-F238E27FC236}">
                <a16:creationId xmlns:a16="http://schemas.microsoft.com/office/drawing/2014/main" id="{2A304868-A2B8-4C62-A4E3-C67CC0A83D93}"/>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0E6850-F89C-4FCF-A7E3-1B2C056A6FE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B3BCF04F-53F8-EB44-86BC-8E673A80BEE2}"/>
              </a:ext>
            </a:extLst>
          </p:cNvPr>
          <p:cNvSpPr txBox="1">
            <a:spLocks/>
          </p:cNvSpPr>
          <p:nvPr/>
        </p:nvSpPr>
        <p:spPr>
          <a:xfrm>
            <a:off x="8362" y="920690"/>
            <a:ext cx="336594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a:t>
            </a:r>
          </a:p>
          <a:p>
            <a:pPr algn="r">
              <a:spcAft>
                <a:spcPts val="600"/>
              </a:spcAft>
            </a:pPr>
            <a:r>
              <a:rPr lang="en-US" sz="2800" b="1" spc="-60" dirty="0">
                <a:solidFill>
                  <a:srgbClr val="FFFFFF"/>
                </a:solidFill>
                <a:latin typeface="Arial" panose="020B0604020202020204" pitchFamily="34" charset="0"/>
                <a:cs typeface="Arial" panose="020B0604020202020204" pitchFamily="34" charset="0"/>
              </a:rPr>
              <a:t>PRICE PER CIT</a:t>
            </a:r>
            <a:r>
              <a:rPr lang="en-US" sz="3200" b="1" spc="-60" dirty="0">
                <a:solidFill>
                  <a:srgbClr val="FFFFFF"/>
                </a:solidFill>
              </a:rPr>
              <a:t>Y</a:t>
            </a:r>
            <a:endParaRPr lang="en-US" sz="3200" spc="-60" dirty="0">
              <a:solidFill>
                <a:srgbClr val="FFFFFF"/>
              </a:solidFill>
            </a:endParaRPr>
          </a:p>
        </p:txBody>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62" y="2205026"/>
            <a:ext cx="3420791" cy="2250016"/>
          </a:xfrm>
          <a:prstGeom prst="rect">
            <a:avLst/>
          </a:prstGeom>
        </p:spPr>
      </p:pic>
      <p:cxnSp>
        <p:nvCxnSpPr>
          <p:cNvPr id="8" name="Straight Connector 7">
            <a:extLst>
              <a:ext uri="{FF2B5EF4-FFF2-40B4-BE49-F238E27FC236}">
                <a16:creationId xmlns:a16="http://schemas.microsoft.com/office/drawing/2014/main" id="{BABECA19-315C-4C13-A2EE-B4960F8DE411}"/>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112AF6-D2BD-4764-8C54-79C4F6A25755}"/>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text on a white background&#10;&#10;Description automatically generated">
            <a:extLst>
              <a:ext uri="{FF2B5EF4-FFF2-40B4-BE49-F238E27FC236}">
                <a16:creationId xmlns:a16="http://schemas.microsoft.com/office/drawing/2014/main" id="{36837950-24A6-4070-83A8-AB82DFFA2A63}"/>
              </a:ext>
            </a:extLst>
          </p:cNvPr>
          <p:cNvPicPr>
            <a:picLocks noChangeAspect="1"/>
          </p:cNvPicPr>
          <p:nvPr/>
        </p:nvPicPr>
        <p:blipFill>
          <a:blip r:embed="rId5"/>
          <a:stretch>
            <a:fillRect/>
          </a:stretch>
        </p:blipFill>
        <p:spPr>
          <a:xfrm>
            <a:off x="3522426" y="930351"/>
            <a:ext cx="8200555" cy="4997298"/>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999</Words>
  <Application>Microsoft Office PowerPoint</Application>
  <PresentationFormat>Widescreen</PresentationFormat>
  <Paragraphs>263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Slack-Lato</vt:lpstr>
      <vt:lpstr>Wingdings 2</vt:lpstr>
      <vt:lpstr>Frame</vt:lpstr>
      <vt:lpstr>PROJECT WORK</vt:lpstr>
      <vt:lpstr>PROJECT DESCRIPTION</vt:lpstr>
      <vt:lpstr>RESOURCES   </vt:lpstr>
      <vt:lpstr> RESEARCH OBJECTIVES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Sales Price vs Crime Rate</vt:lpstr>
      <vt:lpstr>Days on Market vs Crime Rate</vt:lpstr>
      <vt:lpstr>HOME SALES by Price vs Crime Rate</vt:lpstr>
      <vt:lpstr>HOME SALES vs CRIME RATE IN FRIENDSWOOD, LEAGUE CITY AND HOUSTON</vt:lpstr>
      <vt:lpstr>observations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Krishnan Kalyanasundaram</cp:lastModifiedBy>
  <cp:revision>46</cp:revision>
  <dcterms:created xsi:type="dcterms:W3CDTF">2020-09-21T01:18:12Z</dcterms:created>
  <dcterms:modified xsi:type="dcterms:W3CDTF">2020-09-22T21:22:39Z</dcterms:modified>
</cp:coreProperties>
</file>