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5"/>
  </p:notesMasterIdLst>
  <p:sldIdLst>
    <p:sldId id="256" r:id="rId2"/>
    <p:sldId id="259" r:id="rId3"/>
    <p:sldId id="260" r:id="rId4"/>
    <p:sldId id="261" r:id="rId5"/>
    <p:sldId id="265" r:id="rId6"/>
    <p:sldId id="277" r:id="rId7"/>
    <p:sldId id="269" r:id="rId8"/>
    <p:sldId id="279" r:id="rId9"/>
    <p:sldId id="257" r:id="rId10"/>
    <p:sldId id="274" r:id="rId11"/>
    <p:sldId id="264" r:id="rId12"/>
    <p:sldId id="267" r:id="rId13"/>
    <p:sldId id="244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0"/>
    <p:restoredTop sz="79208"/>
  </p:normalViewPr>
  <p:slideViewPr>
    <p:cSldViewPr snapToGrid="0" snapToObjects="1">
      <p:cViewPr varScale="1">
        <p:scale>
          <a:sx n="125" d="100"/>
          <a:sy n="125" d="100"/>
        </p:scale>
        <p:origin x="1504" y="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fbi.gov/services/cjis/ucr/publications"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fbi.gov/services/cjis/ucr/publications"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dgm:spPr/>
      <dgm:t>
        <a:bodyPr/>
        <a:lstStyle/>
        <a:p>
          <a:r>
            <a:rPr lang="en-US" dirty="0">
              <a:latin typeface="Arial" panose="020B0604020202020204" pitchFamily="34" charset="0"/>
              <a:cs typeface="Arial" panose="020B0604020202020204" pitchFamily="34" charset="0"/>
            </a:rPr>
            <a:t>The Housing data </a:t>
          </a:r>
        </a:p>
        <a:p>
          <a:r>
            <a:rPr lang="en-US" b="1" i="0" u="sng" dirty="0"/>
            <a:t>Redfin | Real Estate Tips for Home Buying, Selling </a:t>
          </a:r>
          <a:endParaRPr lang="en-US" u="sng" dirty="0">
            <a:latin typeface="Arial" panose="020B0604020202020204" pitchFamily="34" charset="0"/>
            <a:cs typeface="Arial" panose="020B0604020202020204" pitchFamily="34" charset="0"/>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1">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0042E95E-0285-8B44-850A-EA781E4C94EC}" type="presOf" srcId="{B5736282-1FF8-442E-8954-CE6FA3535B8A}" destId="{E41E5C61-0C28-488F-B8D1-417ABD633D8E}" srcOrd="0" destOrd="0" presId="urn:microsoft.com/office/officeart/2018/2/layout/IconVerticalSolidList"/>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The Housing data </a:t>
          </a:r>
        </a:p>
        <a:p>
          <a:pPr marL="0" lvl="0" indent="0" algn="l" defTabSz="1066800">
            <a:lnSpc>
              <a:spcPct val="90000"/>
            </a:lnSpc>
            <a:spcBef>
              <a:spcPct val="0"/>
            </a:spcBef>
            <a:spcAft>
              <a:spcPct val="35000"/>
            </a:spcAft>
            <a:buNone/>
          </a:pPr>
          <a:r>
            <a:rPr lang="en-US" sz="2400" b="1" i="0" u="sng" kern="1200" dirty="0"/>
            <a:t>Redfin | Real Estate Tips for Home Buying, Selling </a:t>
          </a:r>
          <a:endParaRPr lang="en-US" sz="2400" u="sng" kern="1200" dirty="0">
            <a:latin typeface="Arial" panose="020B0604020202020204" pitchFamily="34" charset="0"/>
            <a:cs typeface="Arial" panose="020B0604020202020204" pitchFamily="34" charset="0"/>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7">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9/19/20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9/19/20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leitalk.com/3168" TargetMode="Externa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Major Cities Housing Market in Relation to Crime Rate </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Christy, Samuel, Andres, Radhika, Zhanna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descr="A screenshot of a cell phone&#10;&#10;Description automatically generated">
            <a:extLst>
              <a:ext uri="{FF2B5EF4-FFF2-40B4-BE49-F238E27FC236}">
                <a16:creationId xmlns:a16="http://schemas.microsoft.com/office/drawing/2014/main" id="{F4571214-CFD0-9442-B8B8-F974D47B2D82}"/>
              </a:ext>
            </a:extLst>
          </p:cNvPr>
          <p:cNvPicPr>
            <a:picLocks noChangeAspect="1"/>
          </p:cNvPicPr>
          <p:nvPr/>
        </p:nvPicPr>
        <p:blipFill>
          <a:blip r:embed="rId3"/>
          <a:stretch>
            <a:fillRect/>
          </a:stretch>
        </p:blipFill>
        <p:spPr>
          <a:xfrm>
            <a:off x="3681488" y="951723"/>
            <a:ext cx="8134376" cy="4954555"/>
          </a:xfrm>
          <a:prstGeom prst="rect">
            <a:avLst/>
          </a:prstGeom>
        </p:spPr>
      </p:pic>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12" y="2017237"/>
            <a:ext cx="3577575" cy="2704053"/>
          </a:xfrm>
          <a:prstGeom prst="rect">
            <a:avLst/>
          </a:prstGeom>
        </p:spPr>
      </p:pic>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237171" y="-104641"/>
            <a:ext cx="10515600" cy="1325563"/>
          </a:xfrm>
        </p:spPr>
        <p:txBody>
          <a:bodyPr>
            <a:normAutofit/>
          </a:bodyPr>
          <a:lstStyle/>
          <a:p>
            <a:pPr algn="ctr"/>
            <a:r>
              <a:rPr lang="en-US" sz="2800" b="1" dirty="0">
                <a:solidFill>
                  <a:schemeClr val="tx1"/>
                </a:solidFill>
                <a:latin typeface="Arial" panose="020B0604020202020204" pitchFamily="34" charset="0"/>
                <a:cs typeface="Arial" panose="020B0604020202020204" pitchFamily="34" charset="0"/>
              </a:rPr>
              <a:t>CRIME RATE V/S PROPERTY VALUE</a:t>
            </a:r>
          </a:p>
        </p:txBody>
      </p:sp>
      <p:sp>
        <p:nvSpPr>
          <p:cNvPr id="5" name="Content Placeholder 4">
            <a:extLst>
              <a:ext uri="{FF2B5EF4-FFF2-40B4-BE49-F238E27FC236}">
                <a16:creationId xmlns:a16="http://schemas.microsoft.com/office/drawing/2014/main" id="{A714D8D7-61CB-9248-B42E-734EE67767E8}"/>
              </a:ext>
            </a:extLst>
          </p:cNvPr>
          <p:cNvSpPr>
            <a:spLocks noGrp="1"/>
          </p:cNvSpPr>
          <p:nvPr>
            <p:ph sz="half" idx="1"/>
          </p:nvPr>
        </p:nvSpPr>
        <p:spPr>
          <a:xfrm>
            <a:off x="2222309" y="1564921"/>
            <a:ext cx="3474720" cy="3743077"/>
          </a:xfrm>
        </p:spPr>
        <p:txBody>
          <a:bodyPr/>
          <a:lstStyle/>
          <a:p>
            <a:endParaRPr lang="en-US" dirty="0"/>
          </a:p>
        </p:txBody>
      </p:sp>
      <p:sp>
        <p:nvSpPr>
          <p:cNvPr id="6" name="Content Placeholder 5">
            <a:extLst>
              <a:ext uri="{FF2B5EF4-FFF2-40B4-BE49-F238E27FC236}">
                <a16:creationId xmlns:a16="http://schemas.microsoft.com/office/drawing/2014/main" id="{ABEFAD01-05A6-5E48-B6AC-461EAF2D28BA}"/>
              </a:ext>
            </a:extLst>
          </p:cNvPr>
          <p:cNvSpPr>
            <a:spLocks noGrp="1"/>
          </p:cNvSpPr>
          <p:nvPr>
            <p:ph sz="half" idx="2"/>
          </p:nvPr>
        </p:nvSpPr>
        <p:spPr>
          <a:xfrm>
            <a:off x="6494971" y="1557460"/>
            <a:ext cx="3474720" cy="3743077"/>
          </a:xfrm>
        </p:spPr>
        <p:txBody>
          <a:bodyPr/>
          <a:lstStyle/>
          <a:p>
            <a:endParaRPr lang="en-US" dirty="0"/>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Tree>
    <p:extLst>
      <p:ext uri="{BB962C8B-B14F-4D97-AF65-F5344CB8AC3E}">
        <p14:creationId xmlns:p14="http://schemas.microsoft.com/office/powerpoint/2010/main" val="405493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3852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Texas cities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04354" y="381077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3261933066"/>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or median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7" name="Content Placeholder 6" descr="A close up of a map&#10;&#10;Description automatically generated">
            <a:extLst>
              <a:ext uri="{FF2B5EF4-FFF2-40B4-BE49-F238E27FC236}">
                <a16:creationId xmlns:a16="http://schemas.microsoft.com/office/drawing/2014/main" id="{CEAE0CF0-B9A7-9349-BB1E-50C929F9DCB2}"/>
              </a:ext>
            </a:extLst>
          </p:cNvPr>
          <p:cNvPicPr>
            <a:picLocks noChangeAspect="1"/>
          </p:cNvPicPr>
          <p:nvPr/>
        </p:nvPicPr>
        <p:blipFill rotWithShape="1">
          <a:blip r:embed="rId3"/>
          <a:srcRect l="1983" r="2519" b="-1"/>
          <a:stretch/>
        </p:blipFill>
        <p:spPr>
          <a:xfrm>
            <a:off x="3778897" y="758952"/>
            <a:ext cx="7772401" cy="5330952"/>
          </a:xfrm>
          <a:prstGeom prst="rect">
            <a:avLst/>
          </a:prstGeom>
        </p:spPr>
      </p:pic>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851961" y="1129907"/>
            <a:ext cx="6882152" cy="4398862"/>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Content Placeholder 4">
            <a:extLst>
              <a:ext uri="{FF2B5EF4-FFF2-40B4-BE49-F238E27FC236}">
                <a16:creationId xmlns:a16="http://schemas.microsoft.com/office/drawing/2014/main" id="{8AB4822E-0C7B-7543-97A4-CB2A37A41ED9}"/>
              </a:ext>
            </a:extLst>
          </p:cNvPr>
          <p:cNvSpPr>
            <a:spLocks noGrp="1"/>
          </p:cNvSpPr>
          <p:nvPr>
            <p:ph sz="half" idx="1"/>
          </p:nvPr>
        </p:nvSpPr>
        <p:spPr>
          <a:xfrm>
            <a:off x="0" y="1785692"/>
            <a:ext cx="4642228" cy="3743077"/>
          </a:xfrm>
        </p:spPr>
        <p:txBody>
          <a:bodyPr/>
          <a:lstStyle/>
          <a:p>
            <a:endParaRPr lang="en-US" dirty="0"/>
          </a:p>
        </p:txBody>
      </p:sp>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a:xfrm>
            <a:off x="158228" y="1084029"/>
            <a:ext cx="7716809" cy="1000978"/>
          </a:xfrm>
        </p:spPr>
        <p:txBody>
          <a:bodyPr>
            <a:normAutofit/>
          </a:bodyPr>
          <a:lstStyle/>
          <a:p>
            <a:r>
              <a:rPr lang="en-US" sz="2800" b="1" dirty="0">
                <a:latin typeface="Arial" panose="020B0604020202020204" pitchFamily="34" charset="0"/>
                <a:cs typeface="Arial" panose="020B0604020202020204" pitchFamily="34" charset="0"/>
              </a:rPr>
              <a:t>TOTAL CRIME AVG. PER CAPITA IN CITIES</a:t>
            </a:r>
            <a:endParaRPr lang="en-US" sz="2800"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C5B7CDC7-315C-B84F-A28C-0DA02EA56268}"/>
              </a:ext>
            </a:extLst>
          </p:cNvPr>
          <p:cNvPicPr>
            <a:picLocks noGrp="1" noChangeAspect="1"/>
          </p:cNvPicPr>
          <p:nvPr>
            <p:ph idx="1"/>
          </p:nvPr>
        </p:nvPicPr>
        <p:blipFill>
          <a:blip r:embed="rId2"/>
          <a:stretch>
            <a:fillRect/>
          </a:stretch>
        </p:blipFill>
        <p:spPr>
          <a:xfrm>
            <a:off x="3333690" y="2535238"/>
            <a:ext cx="5516682" cy="3554412"/>
          </a:xfrm>
          <a:prstGeom prst="rect">
            <a:avLst/>
          </a:prstGeom>
        </p:spPr>
      </p:pic>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a:blip r:embed="rId5"/>
          <a:stretch>
            <a:fillRect/>
          </a:stretch>
        </p:blipFill>
        <p:spPr>
          <a:xfrm>
            <a:off x="384048" y="856737"/>
            <a:ext cx="7355633" cy="4741630"/>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870</Words>
  <Application>Microsoft Macintosh PowerPoint</Application>
  <PresentationFormat>Widescreen</PresentationFormat>
  <Paragraphs>220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 2</vt:lpstr>
      <vt:lpstr>Frame</vt:lpstr>
      <vt:lpstr>PROJECT WORK</vt:lpstr>
      <vt:lpstr>PROJECT DESCRIPTION</vt:lpstr>
      <vt:lpstr>RESOURCES </vt:lpstr>
      <vt:lpstr> RESEACH QUESTIONS  </vt:lpstr>
      <vt:lpstr>PowerPoint Presentation</vt:lpstr>
      <vt:lpstr>PowerPoint Presentation</vt:lpstr>
      <vt:lpstr>CRIME HEAT MAP</vt:lpstr>
      <vt:lpstr>TOTAL CRIME AVG. PER CAPITA IN CITIES</vt:lpstr>
      <vt:lpstr>PowerPoint Presentation</vt:lpstr>
      <vt:lpstr>PowerPoint Presentation</vt:lpstr>
      <vt:lpstr>CRIME RATE V/S PROPERTY VALUE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Zhanna Kirbakayeva</dc:creator>
  <cp:lastModifiedBy>Zhanna Kirbakayeva</cp:lastModifiedBy>
  <cp:revision>3</cp:revision>
  <dcterms:created xsi:type="dcterms:W3CDTF">2020-09-19T21:37:43Z</dcterms:created>
  <dcterms:modified xsi:type="dcterms:W3CDTF">2020-09-19T21:51:25Z</dcterms:modified>
</cp:coreProperties>
</file>