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16"/>
  </p:notesMasterIdLst>
  <p:sldIdLst>
    <p:sldId id="256" r:id="rId2"/>
    <p:sldId id="259" r:id="rId3"/>
    <p:sldId id="260" r:id="rId4"/>
    <p:sldId id="261" r:id="rId5"/>
    <p:sldId id="265" r:id="rId6"/>
    <p:sldId id="277" r:id="rId7"/>
    <p:sldId id="269" r:id="rId8"/>
    <p:sldId id="279" r:id="rId9"/>
    <p:sldId id="257" r:id="rId10"/>
    <p:sldId id="274" r:id="rId11"/>
    <p:sldId id="2442" r:id="rId12"/>
    <p:sldId id="264" r:id="rId13"/>
    <p:sldId id="267" r:id="rId14"/>
    <p:sldId id="244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4"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0"/>
    <p:restoredTop sz="79208"/>
  </p:normalViewPr>
  <p:slideViewPr>
    <p:cSldViewPr snapToGrid="0" snapToObjects="1">
      <p:cViewPr varScale="1">
        <p:scale>
          <a:sx n="90" d="100"/>
          <a:sy n="90" d="100"/>
        </p:scale>
        <p:origin x="123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fbi.gov/services/cjis/ucr/publications" TargetMode="External"/><Relationship Id="rId1" Type="http://schemas.openxmlformats.org/officeDocument/2006/relationships/hyperlink" Target="https://www.redfin.com/blog/data-center/"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8" Type="http://schemas.openxmlformats.org/officeDocument/2006/relationships/hyperlink" Target="https://www.fbi.gov/services/cjis/ucr/publications" TargetMode="External"/><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hyperlink" Target="https://www.redfin.com/blog/data-center/" TargetMode="External"/><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78C17D28-ACA9-437B-B635-93296B674E5A}">
      <dgm:prSet/>
      <dgm:spPr/>
      <dgm:t>
        <a:bodyPr/>
        <a:lstStyle/>
        <a:p>
          <a:r>
            <a:rPr lang="en-US" b="1" dirty="0">
              <a:latin typeface="Arial" panose="020B0604020202020204" pitchFamily="34" charset="0"/>
              <a:cs typeface="Arial" panose="020B0604020202020204" pitchFamily="34" charset="0"/>
            </a:rPr>
            <a:t>The data used in the analysis were collected from a variety of online sources</a:t>
          </a:r>
          <a:r>
            <a:rPr lang="en-US" b="1" dirty="0"/>
            <a:t>:</a:t>
          </a:r>
          <a:endParaRPr lang="en-US" dirty="0"/>
        </a:p>
      </dgm:t>
    </dgm:pt>
    <dgm:pt modelId="{B5F31869-B37E-4357-AADD-685BE706EE2F}" type="parTrans" cxnId="{4792059E-DC77-4C33-AC8E-FF51D356B405}">
      <dgm:prSet/>
      <dgm:spPr/>
      <dgm:t>
        <a:bodyPr/>
        <a:lstStyle/>
        <a:p>
          <a:endParaRPr lang="en-US"/>
        </a:p>
      </dgm:t>
    </dgm:pt>
    <dgm:pt modelId="{D7364149-4DA8-4B08-A7FF-EB901A73AFBD}" type="sibTrans" cxnId="{4792059E-DC77-4C33-AC8E-FF51D356B405}">
      <dgm:prSet/>
      <dgm:spPr/>
      <dgm:t>
        <a:bodyPr/>
        <a:lstStyle/>
        <a:p>
          <a:endParaRPr lang="en-US"/>
        </a:p>
      </dgm:t>
    </dgm:pt>
    <dgm:pt modelId="{62DC443B-C0E5-4B94-9A89-A3B6C7AE4601}">
      <dgm:prSet custT="1"/>
      <dgm:spPr/>
      <dgm:t>
        <a:bodyPr/>
        <a:lstStyle/>
        <a:p>
          <a:pPr marL="0" lvl="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algn="l" defTabSz="1066800">
            <a:lnSpc>
              <a:spcPct val="9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r>
            <a:rPr lang="en-US" dirty="0">
              <a:latin typeface="Arial" panose="020B0604020202020204" pitchFamily="34" charset="0"/>
              <a:cs typeface="Arial" panose="020B0604020202020204" pitchFamily="34" charset="0"/>
            </a:rPr>
            <a:t>Crime Data</a:t>
          </a:r>
        </a:p>
        <a:p>
          <a:r>
            <a:rPr lang="en-US" b="1" i="0" u="none" dirty="0">
              <a:hlinkClick xmlns:r="http://schemas.openxmlformats.org/officeDocument/2006/relationships" r:id="rId2">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C08DAAD7-5D35-4ED1-B533-9C07919D5F20}" type="pres">
      <dgm:prSet presAssocID="{78C17D28-ACA9-437B-B635-93296B674E5A}" presName="compNode" presStyleCnt="0"/>
      <dgm:spPr/>
    </dgm:pt>
    <dgm:pt modelId="{D11972E2-4791-443D-B642-5C851BDD9DE1}" type="pres">
      <dgm:prSet presAssocID="{78C17D28-ACA9-437B-B635-93296B674E5A}" presName="bgRect" presStyleLbl="bgShp" presStyleIdx="0" presStyleCnt="3"/>
      <dgm:spPr/>
    </dgm:pt>
    <dgm:pt modelId="{39450324-EE27-4AA1-A220-E49554ADB3ED}" type="pres">
      <dgm:prSet presAssocID="{78C17D28-ACA9-437B-B635-93296B674E5A}"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DC06385-02F0-46D7-A806-B6B7BA209C79}" type="pres">
      <dgm:prSet presAssocID="{78C17D28-ACA9-437B-B635-93296B674E5A}" presName="spaceRect" presStyleCnt="0"/>
      <dgm:spPr/>
    </dgm:pt>
    <dgm:pt modelId="{2C4F645D-2FD5-44D5-8462-FE0370F72E45}" type="pres">
      <dgm:prSet presAssocID="{78C17D28-ACA9-437B-B635-93296B674E5A}" presName="parTx" presStyleLbl="revTx" presStyleIdx="0" presStyleCnt="3">
        <dgm:presLayoutVars>
          <dgm:chMax val="0"/>
          <dgm:chPref val="0"/>
        </dgm:presLayoutVars>
      </dgm:prSet>
      <dgm:spPr/>
    </dgm:pt>
    <dgm:pt modelId="{7809249C-EC74-4198-B410-57F3D9E55BAB}" type="pres">
      <dgm:prSet presAssocID="{D7364149-4DA8-4B08-A7FF-EB901A73AFBD}" presName="sibTrans" presStyleCnt="0"/>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1" presStyleCnt="3"/>
      <dgm:spPr/>
    </dgm:pt>
    <dgm:pt modelId="{304663ED-48FC-4E96-876F-C5939B269141}" type="pres">
      <dgm:prSet presAssocID="{62DC443B-C0E5-4B94-9A89-A3B6C7AE4601}"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1"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2" presStyleCnt="3"/>
      <dgm:spPr/>
    </dgm:pt>
    <dgm:pt modelId="{238FA91F-385B-43B1-A282-7662BFBA811D}" type="pres">
      <dgm:prSet presAssocID="{410C4F80-3800-4FA1-9131-12C5F993F8BE}"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2" presStyleCnt="3" custScaleX="100000">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1" destOrd="0" parTransId="{D66DDCD2-24D8-4BF9-AEE9-388828958627}" sibTransId="{DB60C3A8-B474-404C-8E3B-EC522633BCAB}"/>
    <dgm:cxn modelId="{9473BC54-BB9B-4ACD-B6ED-E4F5CDF650F3}" srcId="{B5736282-1FF8-442E-8954-CE6FA3535B8A}" destId="{410C4F80-3800-4FA1-9131-12C5F993F8BE}" srcOrd="2" destOrd="0" parTransId="{D512A4DB-E5DF-4D7D-BAEB-144DC133E3DC}" sibTransId="{8720E948-0D0B-491B-B011-82701F9C7E63}"/>
    <dgm:cxn modelId="{4792059E-DC77-4C33-AC8E-FF51D356B405}" srcId="{B5736282-1FF8-442E-8954-CE6FA3535B8A}" destId="{78C17D28-ACA9-437B-B635-93296B674E5A}" srcOrd="0" destOrd="0" parTransId="{B5F31869-B37E-4357-AADD-685BE706EE2F}" sibTransId="{D7364149-4DA8-4B08-A7FF-EB901A73AFBD}"/>
    <dgm:cxn modelId="{1821499F-BB0B-6C44-98AC-E7085567E46D}" type="presOf" srcId="{62DC443B-C0E5-4B94-9A89-A3B6C7AE4601}" destId="{A93975DC-5C82-40BC-8D98-4276F0A9FFCA}" srcOrd="0" destOrd="0" presId="urn:microsoft.com/office/officeart/2018/2/layout/IconVerticalSolidList"/>
    <dgm:cxn modelId="{03EAEFFE-B392-AE4C-B793-A223FA81E04D}" type="presOf" srcId="{78C17D28-ACA9-437B-B635-93296B674E5A}" destId="{2C4F645D-2FD5-44D5-8462-FE0370F72E45}" srcOrd="0" destOrd="0" presId="urn:microsoft.com/office/officeart/2018/2/layout/IconVerticalSolidList"/>
    <dgm:cxn modelId="{CA4301A7-4B2D-8748-8688-4660547A81A0}" type="presParOf" srcId="{E41E5C61-0C28-488F-B8D1-417ABD633D8E}" destId="{C08DAAD7-5D35-4ED1-B533-9C07919D5F20}" srcOrd="0" destOrd="0" presId="urn:microsoft.com/office/officeart/2018/2/layout/IconVerticalSolidList"/>
    <dgm:cxn modelId="{0A481E8C-BF52-B942-BC46-917B6807F7F4}" type="presParOf" srcId="{C08DAAD7-5D35-4ED1-B533-9C07919D5F20}" destId="{D11972E2-4791-443D-B642-5C851BDD9DE1}" srcOrd="0" destOrd="0" presId="urn:microsoft.com/office/officeart/2018/2/layout/IconVerticalSolidList"/>
    <dgm:cxn modelId="{0C6E7802-79B7-5742-B48A-9BEF1F32DD83}" type="presParOf" srcId="{C08DAAD7-5D35-4ED1-B533-9C07919D5F20}" destId="{39450324-EE27-4AA1-A220-E49554ADB3ED}" srcOrd="1" destOrd="0" presId="urn:microsoft.com/office/officeart/2018/2/layout/IconVerticalSolidList"/>
    <dgm:cxn modelId="{5684931F-7876-6543-8080-1E68810B7D8A}" type="presParOf" srcId="{C08DAAD7-5D35-4ED1-B533-9C07919D5F20}" destId="{8DC06385-02F0-46D7-A806-B6B7BA209C79}" srcOrd="2" destOrd="0" presId="urn:microsoft.com/office/officeart/2018/2/layout/IconVerticalSolidList"/>
    <dgm:cxn modelId="{960BA681-C09D-A74E-A0B4-EF64953C1E52}" type="presParOf" srcId="{C08DAAD7-5D35-4ED1-B533-9C07919D5F20}" destId="{2C4F645D-2FD5-44D5-8462-FE0370F72E45}" srcOrd="3" destOrd="0" presId="urn:microsoft.com/office/officeart/2018/2/layout/IconVerticalSolidList"/>
    <dgm:cxn modelId="{415D219C-BBCC-C042-AF17-DE8AFD85F231}" type="presParOf" srcId="{E41E5C61-0C28-488F-B8D1-417ABD633D8E}" destId="{7809249C-EC74-4198-B410-57F3D9E55BAB}" srcOrd="1" destOrd="0" presId="urn:microsoft.com/office/officeart/2018/2/layout/IconVerticalSolidList"/>
    <dgm:cxn modelId="{9077782F-C73F-E540-8187-F2D6F342D57B}" type="presParOf" srcId="{E41E5C61-0C28-488F-B8D1-417ABD633D8E}" destId="{4E62FAAA-0378-4221-9AAB-B2A48832696E}" srcOrd="2"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3" destOrd="0" presId="urn:microsoft.com/office/officeart/2018/2/layout/IconVerticalSolidList"/>
    <dgm:cxn modelId="{64F9D22F-39DB-BC47-B8D6-3717613823A2}" type="presParOf" srcId="{E41E5C61-0C28-488F-B8D1-417ABD633D8E}" destId="{90202B81-C1D0-4F36-9F77-ED6429B8EFD9}" srcOrd="4"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72E2-4791-443D-B642-5C851BDD9DE1}">
      <dsp:nvSpPr>
        <dsp:cNvPr id="0" name=""/>
        <dsp:cNvSpPr/>
      </dsp:nvSpPr>
      <dsp:spPr>
        <a:xfrm>
          <a:off x="0" y="625"/>
          <a:ext cx="7315200" cy="14626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50324-EE27-4AA1-A220-E49554ADB3ED}">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F645D-2FD5-44D5-8462-FE0370F72E45}">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The data used in the analysis were collected from a variety of online sources</a:t>
          </a:r>
          <a:r>
            <a:rPr lang="en-US" sz="2400" b="1" kern="1200" dirty="0"/>
            <a:t>:</a:t>
          </a:r>
          <a:endParaRPr lang="en-US" sz="2400" kern="1200" dirty="0"/>
        </a:p>
      </dsp:txBody>
      <dsp:txXfrm>
        <a:off x="1689398" y="625"/>
        <a:ext cx="5625801" cy="1462682"/>
      </dsp:txXfrm>
    </dsp:sp>
    <dsp:sp modelId="{5768A1F8-B04A-441A-8FDC-4961F4E6D9CC}">
      <dsp:nvSpPr>
        <dsp:cNvPr id="0" name=""/>
        <dsp:cNvSpPr/>
      </dsp:nvSpPr>
      <dsp:spPr>
        <a:xfrm>
          <a:off x="0" y="1828978"/>
          <a:ext cx="7315200" cy="1462682"/>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9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5">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sp:txBody>
      <dsp:txXfrm>
        <a:off x="1689398" y="1828978"/>
        <a:ext cx="5625801" cy="1462682"/>
      </dsp:txXfrm>
    </dsp:sp>
    <dsp:sp modelId="{BF6D0CE0-8AD9-4DF5-878D-897D668CA5CC}">
      <dsp:nvSpPr>
        <dsp:cNvPr id="0" name=""/>
        <dsp:cNvSpPr/>
      </dsp:nvSpPr>
      <dsp:spPr>
        <a:xfrm>
          <a:off x="0" y="3657332"/>
          <a:ext cx="7315200" cy="1462682"/>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2461" y="3986435"/>
          <a:ext cx="804475" cy="80447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Crime Data</a:t>
          </a:r>
        </a:p>
        <a:p>
          <a:pPr marL="0" lvl="0" indent="0" algn="l" defTabSz="1066800">
            <a:lnSpc>
              <a:spcPct val="90000"/>
            </a:lnSpc>
            <a:spcBef>
              <a:spcPct val="0"/>
            </a:spcBef>
            <a:spcAft>
              <a:spcPct val="35000"/>
            </a:spcAft>
            <a:buNone/>
          </a:pPr>
          <a:r>
            <a:rPr lang="en-US" sz="2400" b="1" i="0" u="none" kern="1200" dirty="0">
              <a:hlinkClick xmlns:r="http://schemas.openxmlformats.org/officeDocument/2006/relationships" r:id="rId8">
                <a:extLst>
                  <a:ext uri="{A12FA001-AC4F-418D-AE19-62706E023703}">
                    <ahyp:hlinkClr xmlns:ahyp="http://schemas.microsoft.com/office/drawing/2018/hyperlinkcolor" val="tx"/>
                  </a:ext>
                </a:extLst>
              </a:hlinkClick>
            </a:rPr>
            <a:t>UCR Publications | Federal Bureau of Investigation</a:t>
          </a:r>
          <a:endParaRPr lang="en-US" sz="2400" kern="1200" dirty="0">
            <a:latin typeface="Arial" panose="020B0604020202020204" pitchFamily="34" charset="0"/>
            <a:cs typeface="Arial" panose="020B0604020202020204" pitchFamily="34" charset="0"/>
          </a:endParaRPr>
        </a:p>
      </dsp:txBody>
      <dsp:txXfrm>
        <a:off x="1689398" y="3657332"/>
        <a:ext cx="5625801" cy="14626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1483577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Crime concentrations are found in the metropolitan area.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4944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14</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dataset exploits the unique crime drop that occurred in 2014. This allows us to take much broader perspective</a:t>
            </a:r>
          </a:p>
          <a:p>
            <a:r>
              <a:rPr lang="en-US" dirty="0"/>
              <a:t>on the relationship between crime and property values. We plot the yearly crime data in cities, this creates Pandas</a:t>
            </a:r>
          </a:p>
          <a:p>
            <a:r>
              <a:rPr lang="en-US" dirty="0"/>
              <a:t>series where the index is the year and values are the cities where the crime occurred in that year. We plot this yearly data</a:t>
            </a:r>
          </a:p>
          <a:p>
            <a:r>
              <a:rPr lang="en-US" dirty="0"/>
              <a:t>using matplotlib. </a:t>
            </a:r>
          </a:p>
          <a:p>
            <a:r>
              <a:rPr lang="en-US" dirty="0">
                <a:latin typeface="Arial" panose="020B0604020202020204" pitchFamily="34" charset="0"/>
                <a:cs typeface="Arial" panose="020B0604020202020204" pitchFamily="34" charset="0"/>
              </a:rPr>
              <a:t>Crime rates have decreased about approximately 10 percent between 2016-2018.</a:t>
            </a:r>
          </a:p>
          <a:p>
            <a:r>
              <a:rPr lang="en-US" dirty="0">
                <a:latin typeface="Arial" panose="020B0604020202020204" pitchFamily="34" charset="0"/>
                <a:cs typeface="Arial" panose="020B0604020202020204" pitchFamily="34" charset="0"/>
              </a:rPr>
              <a:t>Preliminary data indicates increase of average and median sales price in cities between 2016-2018. </a:t>
            </a:r>
          </a:p>
          <a:p>
            <a:r>
              <a:rPr lang="en-US" dirty="0">
                <a:latin typeface="Arial" panose="020B0604020202020204" pitchFamily="34" charset="0"/>
                <a:cs typeface="Arial" panose="020B0604020202020204" pitchFamily="34" charset="0"/>
              </a:rPr>
              <a:t>Crime rates peaked around 2012, held steady until 2013, then decreased to 10 percent in 2014.</a:t>
            </a:r>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trend of yearly crime has been steadily decreasing around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t>
            </a:r>
          </a:p>
          <a:p>
            <a:r>
              <a:rPr lang="en-US" dirty="0"/>
              <a:t>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and housing crisis in 2012. </a:t>
            </a:r>
            <a:r>
              <a:rPr lang="en-US" dirty="0"/>
              <a:t>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56539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392454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leitalk.com/316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propublica.org/article/whats-going-on-daddy-a-reporter-on-the-hate-beat-finds-2-very-local-stories"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a:t>
            </a:r>
            <a:r>
              <a:rPr lang="en-US" sz="2000">
                <a:solidFill>
                  <a:schemeClr val="tx1"/>
                </a:solidFill>
                <a:latin typeface="Arial" panose="020B0604020202020204" pitchFamily="34" charset="0"/>
                <a:cs typeface="Arial" panose="020B0604020202020204" pitchFamily="34" charset="0"/>
              </a:rPr>
              <a:t>Houston Metro-Area</a:t>
            </a:r>
            <a:endParaRPr lang="en-US" sz="2000" dirty="0">
              <a:solidFill>
                <a:schemeClr val="tx1"/>
              </a:solidFill>
              <a:latin typeface="Arial" panose="020B0604020202020204" pitchFamily="34" charset="0"/>
              <a:cs typeface="Arial" panose="020B0604020202020204" pitchFamily="34" charset="0"/>
            </a:endParaRP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Christy, Samuel, Andres, Radhika, Zhanna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spTree>
    <p:extLst>
      <p:ext uri="{BB962C8B-B14F-4D97-AF65-F5344CB8AC3E}">
        <p14:creationId xmlns:p14="http://schemas.microsoft.com/office/powerpoint/2010/main" val="31333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5"/>
          <a:stretch>
            <a:fillRect/>
          </a:stretch>
        </p:blipFill>
        <p:spPr>
          <a:xfrm>
            <a:off x="3588221" y="956135"/>
            <a:ext cx="8227643" cy="4936586"/>
          </a:xfrm>
          <a:prstGeom prst="rect">
            <a:avLst/>
          </a:prstGeom>
        </p:spPr>
      </p:pic>
    </p:spTree>
    <p:extLst>
      <p:ext uri="{BB962C8B-B14F-4D97-AF65-F5344CB8AC3E}">
        <p14:creationId xmlns:p14="http://schemas.microsoft.com/office/powerpoint/2010/main" val="259168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237171" y="-104641"/>
            <a:ext cx="10515600" cy="1325563"/>
          </a:xfrm>
        </p:spPr>
        <p:txBody>
          <a:bodyPr>
            <a:normAutofit/>
          </a:bodyPr>
          <a:lstStyle/>
          <a:p>
            <a:pPr algn="ctr"/>
            <a:r>
              <a:rPr lang="en-US" sz="2800" b="1" dirty="0">
                <a:solidFill>
                  <a:schemeClr val="tx1"/>
                </a:solidFill>
                <a:latin typeface="Arial" panose="020B0604020202020204" pitchFamily="34" charset="0"/>
                <a:cs typeface="Arial" panose="020B0604020202020204" pitchFamily="34" charset="0"/>
              </a:rPr>
              <a:t>CRIME RATE V/S PROPERTY VALUE</a:t>
            </a:r>
          </a:p>
        </p:txBody>
      </p:sp>
      <p:sp>
        <p:nvSpPr>
          <p:cNvPr id="5" name="Content Placeholder 4">
            <a:extLst>
              <a:ext uri="{FF2B5EF4-FFF2-40B4-BE49-F238E27FC236}">
                <a16:creationId xmlns:a16="http://schemas.microsoft.com/office/drawing/2014/main" id="{A714D8D7-61CB-9248-B42E-734EE67767E8}"/>
              </a:ext>
            </a:extLst>
          </p:cNvPr>
          <p:cNvSpPr>
            <a:spLocks noGrp="1"/>
          </p:cNvSpPr>
          <p:nvPr>
            <p:ph sz="half" idx="1"/>
          </p:nvPr>
        </p:nvSpPr>
        <p:spPr>
          <a:xfrm>
            <a:off x="2222309" y="1564921"/>
            <a:ext cx="3474720" cy="3743077"/>
          </a:xfrm>
        </p:spPr>
        <p:txBody>
          <a:bodyPr/>
          <a:lstStyle/>
          <a:p>
            <a:endParaRPr lang="en-US" dirty="0"/>
          </a:p>
        </p:txBody>
      </p:sp>
      <p:sp>
        <p:nvSpPr>
          <p:cNvPr id="6" name="Content Placeholder 5">
            <a:extLst>
              <a:ext uri="{FF2B5EF4-FFF2-40B4-BE49-F238E27FC236}">
                <a16:creationId xmlns:a16="http://schemas.microsoft.com/office/drawing/2014/main" id="{ABEFAD01-05A6-5E48-B6AC-461EAF2D28BA}"/>
              </a:ext>
            </a:extLst>
          </p:cNvPr>
          <p:cNvSpPr>
            <a:spLocks noGrp="1"/>
          </p:cNvSpPr>
          <p:nvPr>
            <p:ph sz="half" idx="2"/>
          </p:nvPr>
        </p:nvSpPr>
        <p:spPr>
          <a:xfrm>
            <a:off x="6494971" y="1557460"/>
            <a:ext cx="3474720" cy="3743077"/>
          </a:xfrm>
        </p:spPr>
        <p:txBody>
          <a:bodyPr/>
          <a:lstStyle/>
          <a:p>
            <a:endParaRPr lang="en-US" dirty="0"/>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Tree>
    <p:extLst>
      <p:ext uri="{BB962C8B-B14F-4D97-AF65-F5344CB8AC3E}">
        <p14:creationId xmlns:p14="http://schemas.microsoft.com/office/powerpoint/2010/main" val="405493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dirty="0"/>
              <a:t>SUMMARY </a:t>
            </a:r>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8983489" cy="3554457"/>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sz="1700" dirty="0"/>
              <a:t>This analysis takes the central locations of crime hot spots as its reference and assesses whether housing prices decline when relatively closer to these statistically significant crime concentrations. </a:t>
            </a:r>
          </a:p>
          <a:p>
            <a:pPr marL="285750" indent="-182880" defTabSz="914400">
              <a:lnSpc>
                <a:spcPct val="90000"/>
              </a:lnSpc>
              <a:spcAft>
                <a:spcPts val="600"/>
              </a:spcAft>
              <a:buClr>
                <a:schemeClr val="accent1"/>
              </a:buClr>
              <a:buFont typeface="Wingdings 2" pitchFamily="18" charset="2"/>
              <a:buChar char=""/>
            </a:pPr>
            <a:r>
              <a:rPr lang="en-US" sz="1700" dirty="0"/>
              <a:t>The Houston metropolitan area is served by Extensive public transportation system, including metro  train that connects Houston Downtown area with NRG Stadium area, which is known for higher crime rate.</a:t>
            </a:r>
          </a:p>
          <a:p>
            <a:pPr marL="285750" indent="-182880" defTabSz="914400">
              <a:lnSpc>
                <a:spcPct val="90000"/>
              </a:lnSpc>
              <a:spcAft>
                <a:spcPts val="600"/>
              </a:spcAft>
              <a:buClr>
                <a:schemeClr val="accent1"/>
              </a:buClr>
              <a:buFont typeface="Wingdings 2" pitchFamily="18" charset="2"/>
              <a:buChar char=""/>
            </a:pPr>
            <a:r>
              <a:rPr lang="en-US" sz="1700" dirty="0"/>
              <a:t> Other cities are also exposed to a variety of amenities, such as plenty of buildings, lakes, shopping centers,  which makes these cities the most desirable. We merged Housing market data with crime data to estimate valuation impact of total number of crime incidents in each city and the distance of crime location. </a:t>
            </a:r>
          </a:p>
          <a:p>
            <a:pPr marL="285750" indent="-182880" defTabSz="914400">
              <a:lnSpc>
                <a:spcPct val="90000"/>
              </a:lnSpc>
              <a:spcAft>
                <a:spcPts val="600"/>
              </a:spcAft>
              <a:buClr>
                <a:schemeClr val="accent1"/>
              </a:buClr>
              <a:buFont typeface="Wingdings 2" pitchFamily="18" charset="2"/>
              <a:buChar char=""/>
            </a:pPr>
            <a:r>
              <a:rPr lang="en-US" sz="1700" dirty="0"/>
              <a:t>Per our analysis, the distance to the location, within the city have negative effect on housing values. Locations plays a significant role in the city housing valuation, where closer to crime locations lower housing values. </a:t>
            </a:r>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Tree>
    <p:extLst>
      <p:ext uri="{BB962C8B-B14F-4D97-AF65-F5344CB8AC3E}">
        <p14:creationId xmlns:p14="http://schemas.microsoft.com/office/powerpoint/2010/main" val="3852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318313"/>
            <a:ext cx="10454398" cy="1992688"/>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This project is intended to be used as baseline for understanding the housing market economy and the impact of crime on property values across Texas cities by population.</a:t>
            </a:r>
          </a:p>
          <a:p>
            <a:pPr marL="0" indent="0">
              <a:buNone/>
            </a:pPr>
            <a:r>
              <a:rPr lang="en-US" b="1" dirty="0">
                <a:solidFill>
                  <a:schemeClr val="tx1"/>
                </a:solidFill>
                <a:latin typeface="Arial" panose="020B0604020202020204" pitchFamily="34" charset="0"/>
                <a:cs typeface="Arial" panose="020B0604020202020204" pitchFamily="34" charset="0"/>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504354" y="3810775"/>
            <a:ext cx="1548822"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Baytown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Friendswood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Galveston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Houston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 Porte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League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Missouri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Pasadena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Sugar Land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Texas City</a:t>
            </a:r>
            <a:endParaRPr lang="en-US" sz="1400" dirty="0"/>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1556996965"/>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RESEACH QUESTIONS</a:t>
            </a:r>
            <a:r>
              <a:rPr lang="en-US" sz="2000" dirty="0"/>
              <a:t> </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1997373"/>
            <a:ext cx="10209291" cy="5120640"/>
          </a:xfrm>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or median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r>
              <a:rPr lang="en-US" dirty="0">
                <a:solidFill>
                  <a:schemeClr val="tx1"/>
                </a:solidFill>
                <a:latin typeface="Arial" panose="020B0604020202020204" pitchFamily="34" charset="0"/>
                <a:cs typeface="Arial" panose="020B0604020202020204" pitchFamily="34" charset="0"/>
              </a:rPr>
              <a:t>What is the effect of city demographics on median price and crime rates?</a:t>
            </a:r>
          </a:p>
          <a:p>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0B93855C-1812-473F-9DE7-0AACA02649FE}"/>
              </a:ext>
            </a:extLst>
          </p:cNvPr>
          <p:cNvPicPr>
            <a:picLocks noChangeAspect="1"/>
          </p:cNvPicPr>
          <p:nvPr/>
        </p:nvPicPr>
        <p:blipFill rotWithShape="1">
          <a:blip r:embed="rId3"/>
          <a:srcRect l="6407" t="6366" r="7466" b="5609"/>
          <a:stretch/>
        </p:blipFill>
        <p:spPr>
          <a:xfrm>
            <a:off x="3508741" y="900339"/>
            <a:ext cx="8223947" cy="5043257"/>
          </a:xfrm>
          <a:prstGeom prst="rect">
            <a:avLst/>
          </a:prstGeom>
        </p:spPr>
      </p:pic>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2248509"/>
            <a:ext cx="3447127" cy="2567079"/>
          </a:xfrm>
          <a:prstGeom prst="rect">
            <a:avLst/>
          </a:prstGeom>
        </p:spPr>
      </p:pic>
    </p:spTree>
    <p:extLst>
      <p:ext uri="{BB962C8B-B14F-4D97-AF65-F5344CB8AC3E}">
        <p14:creationId xmlns:p14="http://schemas.microsoft.com/office/powerpoint/2010/main" val="20598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1">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800" b="1" spc="-100" dirty="0">
                <a:solidFill>
                  <a:srgbClr val="FFFFFF"/>
                </a:solidFill>
                <a:latin typeface="Arial" panose="020B0604020202020204" pitchFamily="34" charset="0"/>
                <a:ea typeface="+mj-ea"/>
                <a:cs typeface="Arial" panose="020B0604020202020204" pitchFamily="34" charset="0"/>
              </a:rPr>
              <a:t>AVERAGE CRIME PER CAPITA VS. CITY</a:t>
            </a:r>
          </a:p>
        </p:txBody>
      </p:sp>
      <p:pic>
        <p:nvPicPr>
          <p:cNvPr id="11" name="Picture 10" descr="A screenshot of a cell phone&#10;&#10;Description automatically generated">
            <a:extLst>
              <a:ext uri="{FF2B5EF4-FFF2-40B4-BE49-F238E27FC236}">
                <a16:creationId xmlns:a16="http://schemas.microsoft.com/office/drawing/2014/main" id="{4A05862F-343C-8D4F-B5F3-CEFEB7DE0C0E}"/>
              </a:ext>
            </a:extLst>
          </p:cNvPr>
          <p:cNvPicPr>
            <a:picLocks noChangeAspect="1"/>
          </p:cNvPicPr>
          <p:nvPr/>
        </p:nvPicPr>
        <p:blipFill>
          <a:blip r:embed="rId3"/>
          <a:stretch>
            <a:fillRect/>
          </a:stretch>
        </p:blipFill>
        <p:spPr>
          <a:xfrm>
            <a:off x="4727962" y="1129906"/>
            <a:ext cx="7006152" cy="4478119"/>
          </a:xfrm>
          <a:prstGeom prst="rect">
            <a:avLst/>
          </a:prstGeom>
        </p:spPr>
      </p:pic>
      <p:sp>
        <p:nvSpPr>
          <p:cNvPr id="106" name="Rectangle 105">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picture containing screenshot&#10;&#10;Description automatically generated">
            <a:extLst>
              <a:ext uri="{FF2B5EF4-FFF2-40B4-BE49-F238E27FC236}">
                <a16:creationId xmlns:a16="http://schemas.microsoft.com/office/drawing/2014/main" id="{D7673217-906D-45CD-813D-10A8139B20BB}"/>
              </a:ext>
            </a:extLst>
          </p:cNvPr>
          <p:cNvPicPr>
            <a:picLocks noGrp="1" noChangeAspect="1"/>
          </p:cNvPicPr>
          <p:nvPr>
            <p:ph sz="half" idx="1"/>
          </p:nvPr>
        </p:nvPicPr>
        <p:blipFill>
          <a:blip r:embed="rId3"/>
          <a:stretch>
            <a:fillRect/>
          </a:stretch>
        </p:blipFill>
        <p:spPr>
          <a:xfrm>
            <a:off x="0" y="2265045"/>
            <a:ext cx="4641850" cy="2785110"/>
          </a:xfrm>
        </p:spPr>
      </p:pic>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4"/>
          <a:stretch>
            <a:fillRect/>
          </a:stretch>
        </p:blipFill>
        <p:spPr>
          <a:xfrm>
            <a:off x="-7914" y="2208092"/>
            <a:ext cx="4650141" cy="2898275"/>
          </a:xfrm>
          <a:prstGeom prst="rect">
            <a:avLst/>
          </a:prstGeom>
        </p:spPr>
      </p:pic>
    </p:spTree>
    <p:extLst>
      <p:ext uri="{BB962C8B-B14F-4D97-AF65-F5344CB8AC3E}">
        <p14:creationId xmlns:p14="http://schemas.microsoft.com/office/powerpoint/2010/main" val="20353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sp>
        <p:nvSpPr>
          <p:cNvPr id="7" name="Rectangle 6">
            <a:extLst>
              <a:ext uri="{FF2B5EF4-FFF2-40B4-BE49-F238E27FC236}">
                <a16:creationId xmlns:a16="http://schemas.microsoft.com/office/drawing/2014/main" id="{E6260E58-16F8-3645-8EE2-E414D6F6EC6D}"/>
              </a:ext>
            </a:extLst>
          </p:cNvPr>
          <p:cNvSpPr/>
          <p:nvPr/>
        </p:nvSpPr>
        <p:spPr>
          <a:xfrm>
            <a:off x="552551" y="3753407"/>
            <a:ext cx="238539" cy="19774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CD351A-2702-0442-8B15-71CCB9E5F287}"/>
              </a:ext>
            </a:extLst>
          </p:cNvPr>
          <p:cNvSpPr/>
          <p:nvPr/>
        </p:nvSpPr>
        <p:spPr>
          <a:xfrm>
            <a:off x="552543" y="4109429"/>
            <a:ext cx="238539" cy="19774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F6337A-F535-D044-94F9-CF89CFD83AC4}"/>
              </a:ext>
            </a:extLst>
          </p:cNvPr>
          <p:cNvSpPr/>
          <p:nvPr/>
        </p:nvSpPr>
        <p:spPr>
          <a:xfrm>
            <a:off x="552543" y="4498694"/>
            <a:ext cx="238539" cy="19774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3035FC-F718-4B43-8B93-CB280E9ACFA6}"/>
              </a:ext>
            </a:extLst>
          </p:cNvPr>
          <p:cNvSpPr/>
          <p:nvPr/>
        </p:nvSpPr>
        <p:spPr>
          <a:xfrm>
            <a:off x="552543" y="4816446"/>
            <a:ext cx="238539" cy="19774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C4DC68-A8F5-894F-829C-D1764D90023E}"/>
              </a:ext>
            </a:extLst>
          </p:cNvPr>
          <p:cNvSpPr/>
          <p:nvPr/>
        </p:nvSpPr>
        <p:spPr>
          <a:xfrm>
            <a:off x="552543" y="5147419"/>
            <a:ext cx="238539" cy="19774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CB3128-741D-F442-98D1-5AEC07C89155}"/>
              </a:ext>
            </a:extLst>
          </p:cNvPr>
          <p:cNvSpPr/>
          <p:nvPr/>
        </p:nvSpPr>
        <p:spPr>
          <a:xfrm>
            <a:off x="552551" y="5512142"/>
            <a:ext cx="238539" cy="19774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8" name="TextBox 7">
            <a:extLst>
              <a:ext uri="{FF2B5EF4-FFF2-40B4-BE49-F238E27FC236}">
                <a16:creationId xmlns:a16="http://schemas.microsoft.com/office/drawing/2014/main" id="{19B056BC-1905-FB43-A9D8-EE270D8EF663}"/>
              </a:ext>
            </a:extLst>
          </p:cNvPr>
          <p:cNvSpPr txBox="1"/>
          <p:nvPr/>
        </p:nvSpPr>
        <p:spPr>
          <a:xfrm>
            <a:off x="973305" y="3683003"/>
            <a:ext cx="229328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Highest Intensity </a:t>
            </a:r>
          </a:p>
        </p:txBody>
      </p:sp>
      <p:sp>
        <p:nvSpPr>
          <p:cNvPr id="23" name="Rectangle 22">
            <a:extLst>
              <a:ext uri="{FF2B5EF4-FFF2-40B4-BE49-F238E27FC236}">
                <a16:creationId xmlns:a16="http://schemas.microsoft.com/office/drawing/2014/main" id="{0C2E90A2-8107-FE49-A9A0-4C9202A542C0}"/>
              </a:ext>
            </a:extLst>
          </p:cNvPr>
          <p:cNvSpPr/>
          <p:nvPr/>
        </p:nvSpPr>
        <p:spPr>
          <a:xfrm>
            <a:off x="973305" y="5441738"/>
            <a:ext cx="1713931"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Lowest Intensity </a:t>
            </a:r>
          </a:p>
        </p:txBody>
      </p:sp>
    </p:spTree>
    <p:extLst>
      <p:ext uri="{BB962C8B-B14F-4D97-AF65-F5344CB8AC3E}">
        <p14:creationId xmlns:p14="http://schemas.microsoft.com/office/powerpoint/2010/main" val="243907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a:xfrm>
            <a:off x="691771" y="1796796"/>
            <a:ext cx="3258688" cy="3255264"/>
          </a:xfrm>
        </p:spPr>
        <p:txBody>
          <a:bodyPr vert="horz" lIns="91440" tIns="45720" rIns="91440" bIns="45720" rtlCol="0" anchor="b">
            <a:normAutofit/>
          </a:bodyPr>
          <a:lstStyle/>
          <a:p>
            <a:r>
              <a:rPr lang="en-US" sz="4600" b="1" spc="-100" dirty="0"/>
              <a:t>TOTAL CRIME AVG. PER CAPITA IN CITIES</a:t>
            </a:r>
            <a:endParaRPr lang="en-US" sz="4600" spc="-100" dirty="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2"/>
          <a:srcRect l="6907" t="7287" r="9318" b="5891"/>
          <a:stretch/>
        </p:blipFill>
        <p:spPr>
          <a:xfrm>
            <a:off x="4684761" y="1318342"/>
            <a:ext cx="7044991" cy="4380711"/>
          </a:xfrm>
          <a:prstGeom prst="rect">
            <a:avLst/>
          </a:prstGeom>
        </p:spPr>
      </p:pic>
      <p:sp>
        <p:nvSpPr>
          <p:cNvPr id="29" name="Rectangle 28">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696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B3BCF04F-53F8-EB44-86BC-8E673A80BEE2}"/>
              </a:ext>
            </a:extLst>
          </p:cNvPr>
          <p:cNvSpPr txBox="1">
            <a:spLocks/>
          </p:cNvSpPr>
          <p:nvPr/>
        </p:nvSpPr>
        <p:spPr>
          <a:xfrm>
            <a:off x="7850119" y="570479"/>
            <a:ext cx="434188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PRICE PER CIT</a:t>
            </a:r>
            <a:r>
              <a:rPr lang="en-US" sz="3200" b="1" spc="-60" dirty="0">
                <a:solidFill>
                  <a:srgbClr val="FFFFFF"/>
                </a:solidFill>
              </a:rPr>
              <a:t>Y</a:t>
            </a:r>
            <a:endParaRPr lang="en-US" sz="3200" spc="-60" dirty="0">
              <a:solidFill>
                <a:srgbClr val="FFFFFF"/>
              </a:solidFill>
            </a:endParaRPr>
          </a:p>
        </p:txBody>
      </p:sp>
      <p:sp>
        <p:nvSpPr>
          <p:cNvPr id="23" name="Rectangle 2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50119" y="2205025"/>
            <a:ext cx="4341879" cy="2855859"/>
          </a:xfrm>
          <a:prstGeom prst="rect">
            <a:avLst/>
          </a:prstGeom>
        </p:spPr>
      </p:pic>
      <p:pic>
        <p:nvPicPr>
          <p:cNvPr id="27" name="Picture 26" descr="A close up of a map&#10;&#10;Description automatically generated">
            <a:extLst>
              <a:ext uri="{FF2B5EF4-FFF2-40B4-BE49-F238E27FC236}">
                <a16:creationId xmlns:a16="http://schemas.microsoft.com/office/drawing/2014/main" id="{98F44107-7837-304C-92B5-3E47D28C9044}"/>
              </a:ext>
            </a:extLst>
          </p:cNvPr>
          <p:cNvPicPr>
            <a:picLocks noChangeAspect="1"/>
          </p:cNvPicPr>
          <p:nvPr/>
        </p:nvPicPr>
        <p:blipFill rotWithShape="1">
          <a:blip r:embed="rId5"/>
          <a:srcRect l="5765" t="7270" r="8084" b="5949"/>
          <a:stretch/>
        </p:blipFill>
        <p:spPr>
          <a:xfrm>
            <a:off x="384048" y="1031357"/>
            <a:ext cx="7466859" cy="4848447"/>
          </a:xfrm>
          <a:prstGeom prst="rect">
            <a:avLst/>
          </a:prstGeom>
        </p:spPr>
      </p:pic>
    </p:spTree>
    <p:extLst>
      <p:ext uri="{BB962C8B-B14F-4D97-AF65-F5344CB8AC3E}">
        <p14:creationId xmlns:p14="http://schemas.microsoft.com/office/powerpoint/2010/main" val="3752212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928</Words>
  <Application>Microsoft Office PowerPoint</Application>
  <PresentationFormat>Widescreen</PresentationFormat>
  <Paragraphs>224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 2</vt:lpstr>
      <vt:lpstr>Frame</vt:lpstr>
      <vt:lpstr>PROJECT WORK</vt:lpstr>
      <vt:lpstr>PROJECT DESCRIPTION</vt:lpstr>
      <vt:lpstr>RESOURCES </vt:lpstr>
      <vt:lpstr> RESEACH QUESTIONS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CRIME RATE V/S PROPERTY VALUE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Samuel Fonseca</cp:lastModifiedBy>
  <cp:revision>5</cp:revision>
  <dcterms:created xsi:type="dcterms:W3CDTF">2020-09-20T16:04:54Z</dcterms:created>
  <dcterms:modified xsi:type="dcterms:W3CDTF">2020-09-20T17:21:49Z</dcterms:modified>
</cp:coreProperties>
</file>