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40" r:id="rId1"/>
  </p:sldMasterIdLst>
  <p:notesMasterIdLst>
    <p:notesMasterId r:id="rId21"/>
  </p:notesMasterIdLst>
  <p:sldIdLst>
    <p:sldId id="256" r:id="rId2"/>
    <p:sldId id="259" r:id="rId3"/>
    <p:sldId id="260" r:id="rId4"/>
    <p:sldId id="261" r:id="rId5"/>
    <p:sldId id="2447" r:id="rId6"/>
    <p:sldId id="265" r:id="rId7"/>
    <p:sldId id="277" r:id="rId8"/>
    <p:sldId id="269" r:id="rId9"/>
    <p:sldId id="279" r:id="rId10"/>
    <p:sldId id="257" r:id="rId11"/>
    <p:sldId id="274" r:id="rId12"/>
    <p:sldId id="2442" r:id="rId13"/>
    <p:sldId id="2445" r:id="rId14"/>
    <p:sldId id="2446" r:id="rId15"/>
    <p:sldId id="264" r:id="rId16"/>
    <p:sldId id="2448" r:id="rId17"/>
    <p:sldId id="2449" r:id="rId18"/>
    <p:sldId id="267" r:id="rId19"/>
    <p:sldId id="244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y Patrick" initials="CP" lastIdx="4" clrIdx="0">
    <p:extLst>
      <p:ext uri="{19B8F6BF-5375-455C-9EA6-DF929625EA0E}">
        <p15:presenceInfo xmlns:p15="http://schemas.microsoft.com/office/powerpoint/2012/main" userId="8bf7bc2628abab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1F4"/>
    <a:srgbClr val="35E1F0"/>
    <a:srgbClr val="99F0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0"/>
    <p:restoredTop sz="79208"/>
  </p:normalViewPr>
  <p:slideViewPr>
    <p:cSldViewPr snapToGrid="0" snapToObjects="1">
      <p:cViewPr varScale="1">
        <p:scale>
          <a:sx n="90" d="100"/>
          <a:sy n="90" d="100"/>
        </p:scale>
        <p:origin x="1236" y="9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_rels/data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hyperlink" Target="https://www.fbi.gov/services/cjis/ucr/publications" TargetMode="External"/><Relationship Id="rId1" Type="http://schemas.openxmlformats.org/officeDocument/2006/relationships/hyperlink" Target="https://www.redfin.com/blog/data-center/" TargetMode="Externa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diagrams/_rels/drawing1.xml.rels><?xml version="1.0" encoding="UTF-8" standalone="yes"?>
<Relationships xmlns="http://schemas.openxmlformats.org/package/2006/relationships"><Relationship Id="rId8" Type="http://schemas.openxmlformats.org/officeDocument/2006/relationships/hyperlink" Target="https://www.fbi.gov/services/cjis/ucr/publications" TargetMode="External"/><Relationship Id="rId3" Type="http://schemas.openxmlformats.org/officeDocument/2006/relationships/image" Target="../media/image4.png"/><Relationship Id="rId7" Type="http://schemas.openxmlformats.org/officeDocument/2006/relationships/image" Target="../media/image7.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6.png"/><Relationship Id="rId5" Type="http://schemas.openxmlformats.org/officeDocument/2006/relationships/hyperlink" Target="https://www.redfin.com/blog/data-center/" TargetMode="External"/><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5736282-1FF8-442E-8954-CE6FA3535B8A}"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78C17D28-ACA9-437B-B635-93296B674E5A}">
      <dgm:prSet/>
      <dgm:spPr/>
      <dgm:t>
        <a:bodyPr/>
        <a:lstStyle/>
        <a:p>
          <a:r>
            <a:rPr lang="en-US" b="1" dirty="0">
              <a:latin typeface="Arial" panose="020B0604020202020204" pitchFamily="34" charset="0"/>
              <a:cs typeface="Arial" panose="020B0604020202020204" pitchFamily="34" charset="0"/>
            </a:rPr>
            <a:t>The data used in the analysis were collected from a variety of online sources</a:t>
          </a:r>
          <a:r>
            <a:rPr lang="en-US" b="1" dirty="0"/>
            <a:t>:</a:t>
          </a:r>
          <a:endParaRPr lang="en-US" dirty="0"/>
        </a:p>
      </dgm:t>
    </dgm:pt>
    <dgm:pt modelId="{B5F31869-B37E-4357-AADD-685BE706EE2F}" type="parTrans" cxnId="{4792059E-DC77-4C33-AC8E-FF51D356B405}">
      <dgm:prSet/>
      <dgm:spPr/>
      <dgm:t>
        <a:bodyPr/>
        <a:lstStyle/>
        <a:p>
          <a:endParaRPr lang="en-US"/>
        </a:p>
      </dgm:t>
    </dgm:pt>
    <dgm:pt modelId="{D7364149-4DA8-4B08-A7FF-EB901A73AFBD}" type="sibTrans" cxnId="{4792059E-DC77-4C33-AC8E-FF51D356B405}">
      <dgm:prSet/>
      <dgm:spPr/>
      <dgm:t>
        <a:bodyPr/>
        <a:lstStyle/>
        <a:p>
          <a:endParaRPr lang="en-US"/>
        </a:p>
      </dgm:t>
    </dgm:pt>
    <dgm:pt modelId="{62DC443B-C0E5-4B94-9A89-A3B6C7AE4601}">
      <dgm:prSet custT="1"/>
      <dgm:spPr/>
      <dgm:t>
        <a:bodyPr/>
        <a:lstStyle/>
        <a:p>
          <a:pPr marL="0" lvl="0" algn="l"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Housing data </a:t>
          </a:r>
        </a:p>
        <a:p>
          <a:pPr marL="0" lvl="0" algn="l" defTabSz="1066800">
            <a:lnSpc>
              <a:spcPct val="90000"/>
            </a:lnSpc>
            <a:spcBef>
              <a:spcPct val="0"/>
            </a:spcBef>
            <a:spcAft>
              <a:spcPct val="35000"/>
            </a:spcAft>
            <a:buNone/>
          </a:pPr>
          <a:r>
            <a:rPr lang="en-US" sz="2400" b="1" i="0" u="none" kern="1200" dirty="0">
              <a:solidFill>
                <a:srgbClr val="FFFFFF">
                  <a:hueOff val="0"/>
                  <a:satOff val="0"/>
                  <a:lumOff val="0"/>
                  <a:alphaOff val="0"/>
                </a:srgbClr>
              </a:solidFill>
              <a:latin typeface="Corbel" panose="020B0503020204020204"/>
              <a:ea typeface="+mn-ea"/>
              <a:cs typeface="+mn-cs"/>
              <a:hlinkClick xmlns:r="http://schemas.openxmlformats.org/officeDocument/2006/relationships" r:id="rId1">
                <a:extLst>
                  <a:ext uri="{A12FA001-AC4F-418D-AE19-62706E023703}">
                    <ahyp:hlinkClr xmlns:ahyp="http://schemas.microsoft.com/office/drawing/2018/hyperlinkcolor" val="tx"/>
                  </a:ext>
                </a:extLst>
              </a:hlinkClick>
            </a:rPr>
            <a:t>Redfin | Real Estate Tips for Home Buying, Selling </a:t>
          </a:r>
          <a:endParaRPr lang="en-US" sz="2400" b="1" i="0" u="none" kern="1200" dirty="0">
            <a:solidFill>
              <a:srgbClr val="FFFFFF">
                <a:hueOff val="0"/>
                <a:satOff val="0"/>
                <a:lumOff val="0"/>
                <a:alphaOff val="0"/>
              </a:srgbClr>
            </a:solidFill>
            <a:latin typeface="Corbel" panose="020B0503020204020204"/>
            <a:ea typeface="+mn-ea"/>
            <a:cs typeface="+mn-cs"/>
          </a:endParaRPr>
        </a:p>
      </dgm:t>
    </dgm:pt>
    <dgm:pt modelId="{D66DDCD2-24D8-4BF9-AEE9-388828958627}" type="parTrans" cxnId="{EE6F9353-9921-4DAB-A2C5-FFB08FB73B21}">
      <dgm:prSet/>
      <dgm:spPr/>
      <dgm:t>
        <a:bodyPr/>
        <a:lstStyle/>
        <a:p>
          <a:endParaRPr lang="en-US"/>
        </a:p>
      </dgm:t>
    </dgm:pt>
    <dgm:pt modelId="{DB60C3A8-B474-404C-8E3B-EC522633BCAB}" type="sibTrans" cxnId="{EE6F9353-9921-4DAB-A2C5-FFB08FB73B21}">
      <dgm:prSet/>
      <dgm:spPr/>
      <dgm:t>
        <a:bodyPr/>
        <a:lstStyle/>
        <a:p>
          <a:endParaRPr lang="en-US"/>
        </a:p>
      </dgm:t>
    </dgm:pt>
    <dgm:pt modelId="{410C4F80-3800-4FA1-9131-12C5F993F8BE}">
      <dgm:prSet/>
      <dgm:spPr/>
      <dgm:t>
        <a:bodyPr/>
        <a:lstStyle/>
        <a:p>
          <a:r>
            <a:rPr lang="en-US" dirty="0">
              <a:latin typeface="Arial" panose="020B0604020202020204" pitchFamily="34" charset="0"/>
              <a:cs typeface="Arial" panose="020B0604020202020204" pitchFamily="34" charset="0"/>
            </a:rPr>
            <a:t>Crime Data</a:t>
          </a:r>
        </a:p>
        <a:p>
          <a:r>
            <a:rPr lang="en-US" b="1" i="0" u="none" dirty="0">
              <a:hlinkClick xmlns:r="http://schemas.openxmlformats.org/officeDocument/2006/relationships" r:id="rId2">
                <a:extLst>
                  <a:ext uri="{A12FA001-AC4F-418D-AE19-62706E023703}">
                    <ahyp:hlinkClr xmlns:ahyp="http://schemas.microsoft.com/office/drawing/2018/hyperlinkcolor" val="tx"/>
                  </a:ext>
                </a:extLst>
              </a:hlinkClick>
            </a:rPr>
            <a:t>UCR Publications | Federal Bureau of Investigation</a:t>
          </a:r>
          <a:endParaRPr lang="en-US" dirty="0">
            <a:latin typeface="Arial" panose="020B0604020202020204" pitchFamily="34" charset="0"/>
            <a:cs typeface="Arial" panose="020B0604020202020204" pitchFamily="34" charset="0"/>
          </a:endParaRPr>
        </a:p>
      </dgm:t>
    </dgm:pt>
    <dgm:pt modelId="{D512A4DB-E5DF-4D7D-BAEB-144DC133E3DC}" type="parTrans" cxnId="{9473BC54-BB9B-4ACD-B6ED-E4F5CDF650F3}">
      <dgm:prSet/>
      <dgm:spPr/>
      <dgm:t>
        <a:bodyPr/>
        <a:lstStyle/>
        <a:p>
          <a:endParaRPr lang="en-US"/>
        </a:p>
      </dgm:t>
    </dgm:pt>
    <dgm:pt modelId="{8720E948-0D0B-491B-B011-82701F9C7E63}" type="sibTrans" cxnId="{9473BC54-BB9B-4ACD-B6ED-E4F5CDF650F3}">
      <dgm:prSet/>
      <dgm:spPr/>
      <dgm:t>
        <a:bodyPr/>
        <a:lstStyle/>
        <a:p>
          <a:endParaRPr lang="en-US"/>
        </a:p>
      </dgm:t>
    </dgm:pt>
    <dgm:pt modelId="{E41E5C61-0C28-488F-B8D1-417ABD633D8E}" type="pres">
      <dgm:prSet presAssocID="{B5736282-1FF8-442E-8954-CE6FA3535B8A}" presName="root" presStyleCnt="0">
        <dgm:presLayoutVars>
          <dgm:dir/>
          <dgm:resizeHandles val="exact"/>
        </dgm:presLayoutVars>
      </dgm:prSet>
      <dgm:spPr/>
    </dgm:pt>
    <dgm:pt modelId="{C08DAAD7-5D35-4ED1-B533-9C07919D5F20}" type="pres">
      <dgm:prSet presAssocID="{78C17D28-ACA9-437B-B635-93296B674E5A}" presName="compNode" presStyleCnt="0"/>
      <dgm:spPr/>
    </dgm:pt>
    <dgm:pt modelId="{D11972E2-4791-443D-B642-5C851BDD9DE1}" type="pres">
      <dgm:prSet presAssocID="{78C17D28-ACA9-437B-B635-93296B674E5A}" presName="bgRect" presStyleLbl="bgShp" presStyleIdx="0" presStyleCnt="3"/>
      <dgm:spPr/>
    </dgm:pt>
    <dgm:pt modelId="{39450324-EE27-4AA1-A220-E49554ADB3ED}" type="pres">
      <dgm:prSet presAssocID="{78C17D28-ACA9-437B-B635-93296B674E5A}" presName="iconRect" presStyleLbl="node1" presStyleIdx="0"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8DC06385-02F0-46D7-A806-B6B7BA209C79}" type="pres">
      <dgm:prSet presAssocID="{78C17D28-ACA9-437B-B635-93296B674E5A}" presName="spaceRect" presStyleCnt="0"/>
      <dgm:spPr/>
    </dgm:pt>
    <dgm:pt modelId="{2C4F645D-2FD5-44D5-8462-FE0370F72E45}" type="pres">
      <dgm:prSet presAssocID="{78C17D28-ACA9-437B-B635-93296B674E5A}" presName="parTx" presStyleLbl="revTx" presStyleIdx="0" presStyleCnt="3">
        <dgm:presLayoutVars>
          <dgm:chMax val="0"/>
          <dgm:chPref val="0"/>
        </dgm:presLayoutVars>
      </dgm:prSet>
      <dgm:spPr/>
    </dgm:pt>
    <dgm:pt modelId="{7809249C-EC74-4198-B410-57F3D9E55BAB}" type="pres">
      <dgm:prSet presAssocID="{D7364149-4DA8-4B08-A7FF-EB901A73AFBD}" presName="sibTrans" presStyleCnt="0"/>
      <dgm:spPr/>
    </dgm:pt>
    <dgm:pt modelId="{4E62FAAA-0378-4221-9AAB-B2A48832696E}" type="pres">
      <dgm:prSet presAssocID="{62DC443B-C0E5-4B94-9A89-A3B6C7AE4601}" presName="compNode" presStyleCnt="0"/>
      <dgm:spPr/>
    </dgm:pt>
    <dgm:pt modelId="{5768A1F8-B04A-441A-8FDC-4961F4E6D9CC}" type="pres">
      <dgm:prSet presAssocID="{62DC443B-C0E5-4B94-9A89-A3B6C7AE4601}" presName="bgRect" presStyleLbl="bgShp" presStyleIdx="1" presStyleCnt="3"/>
      <dgm:spPr/>
    </dgm:pt>
    <dgm:pt modelId="{304663ED-48FC-4E96-876F-C5939B269141}" type="pres">
      <dgm:prSet presAssocID="{62DC443B-C0E5-4B94-9A89-A3B6C7AE4601}" presName="iconRect" presStyleLbl="node1" presStyleIdx="1"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use"/>
        </a:ext>
      </dgm:extLst>
    </dgm:pt>
    <dgm:pt modelId="{0F18C8B5-991D-4F62-ABE6-401393D64F42}" type="pres">
      <dgm:prSet presAssocID="{62DC443B-C0E5-4B94-9A89-A3B6C7AE4601}" presName="spaceRect" presStyleCnt="0"/>
      <dgm:spPr/>
    </dgm:pt>
    <dgm:pt modelId="{A93975DC-5C82-40BC-8D98-4276F0A9FFCA}" type="pres">
      <dgm:prSet presAssocID="{62DC443B-C0E5-4B94-9A89-A3B6C7AE4601}" presName="parTx" presStyleLbl="revTx" presStyleIdx="1" presStyleCnt="3">
        <dgm:presLayoutVars>
          <dgm:chMax val="0"/>
          <dgm:chPref val="0"/>
        </dgm:presLayoutVars>
      </dgm:prSet>
      <dgm:spPr/>
    </dgm:pt>
    <dgm:pt modelId="{39DE9453-7A0F-4107-9419-F07F1DF837F0}" type="pres">
      <dgm:prSet presAssocID="{DB60C3A8-B474-404C-8E3B-EC522633BCAB}" presName="sibTrans" presStyleCnt="0"/>
      <dgm:spPr/>
    </dgm:pt>
    <dgm:pt modelId="{90202B81-C1D0-4F36-9F77-ED6429B8EFD9}" type="pres">
      <dgm:prSet presAssocID="{410C4F80-3800-4FA1-9131-12C5F993F8BE}" presName="compNode" presStyleCnt="0"/>
      <dgm:spPr/>
    </dgm:pt>
    <dgm:pt modelId="{BF6D0CE0-8AD9-4DF5-878D-897D668CA5CC}" type="pres">
      <dgm:prSet presAssocID="{410C4F80-3800-4FA1-9131-12C5F993F8BE}" presName="bgRect" presStyleLbl="bgShp" presStyleIdx="2" presStyleCnt="3"/>
      <dgm:spPr/>
    </dgm:pt>
    <dgm:pt modelId="{238FA91F-385B-43B1-A282-7662BFBA811D}" type="pres">
      <dgm:prSet presAssocID="{410C4F80-3800-4FA1-9131-12C5F993F8BE}" presName="iconRect" presStyleLbl="node1" presStyleIdx="2" presStyleCnt="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nk"/>
        </a:ext>
      </dgm:extLst>
    </dgm:pt>
    <dgm:pt modelId="{98427877-E99A-4D07-8134-52DCE2E1DACC}" type="pres">
      <dgm:prSet presAssocID="{410C4F80-3800-4FA1-9131-12C5F993F8BE}" presName="spaceRect" presStyleCnt="0"/>
      <dgm:spPr/>
    </dgm:pt>
    <dgm:pt modelId="{A6400FA0-CB38-4903-81AE-FA10885CBAF0}" type="pres">
      <dgm:prSet presAssocID="{410C4F80-3800-4FA1-9131-12C5F993F8BE}" presName="parTx" presStyleLbl="revTx" presStyleIdx="2" presStyleCnt="3" custScaleX="100000">
        <dgm:presLayoutVars>
          <dgm:chMax val="0"/>
          <dgm:chPref val="0"/>
        </dgm:presLayoutVars>
      </dgm:prSet>
      <dgm:spPr/>
    </dgm:pt>
  </dgm:ptLst>
  <dgm:cxnLst>
    <dgm:cxn modelId="{E0F63438-CD17-A942-BE3E-C45295D3E574}" type="presOf" srcId="{410C4F80-3800-4FA1-9131-12C5F993F8BE}" destId="{A6400FA0-CB38-4903-81AE-FA10885CBAF0}" srcOrd="0" destOrd="0" presId="urn:microsoft.com/office/officeart/2018/2/layout/IconVerticalSolidList"/>
    <dgm:cxn modelId="{0042E95E-0285-8B44-850A-EA781E4C94EC}" type="presOf" srcId="{B5736282-1FF8-442E-8954-CE6FA3535B8A}" destId="{E41E5C61-0C28-488F-B8D1-417ABD633D8E}" srcOrd="0" destOrd="0" presId="urn:microsoft.com/office/officeart/2018/2/layout/IconVerticalSolidList"/>
    <dgm:cxn modelId="{EE6F9353-9921-4DAB-A2C5-FFB08FB73B21}" srcId="{B5736282-1FF8-442E-8954-CE6FA3535B8A}" destId="{62DC443B-C0E5-4B94-9A89-A3B6C7AE4601}" srcOrd="1" destOrd="0" parTransId="{D66DDCD2-24D8-4BF9-AEE9-388828958627}" sibTransId="{DB60C3A8-B474-404C-8E3B-EC522633BCAB}"/>
    <dgm:cxn modelId="{9473BC54-BB9B-4ACD-B6ED-E4F5CDF650F3}" srcId="{B5736282-1FF8-442E-8954-CE6FA3535B8A}" destId="{410C4F80-3800-4FA1-9131-12C5F993F8BE}" srcOrd="2" destOrd="0" parTransId="{D512A4DB-E5DF-4D7D-BAEB-144DC133E3DC}" sibTransId="{8720E948-0D0B-491B-B011-82701F9C7E63}"/>
    <dgm:cxn modelId="{4792059E-DC77-4C33-AC8E-FF51D356B405}" srcId="{B5736282-1FF8-442E-8954-CE6FA3535B8A}" destId="{78C17D28-ACA9-437B-B635-93296B674E5A}" srcOrd="0" destOrd="0" parTransId="{B5F31869-B37E-4357-AADD-685BE706EE2F}" sibTransId="{D7364149-4DA8-4B08-A7FF-EB901A73AFBD}"/>
    <dgm:cxn modelId="{1821499F-BB0B-6C44-98AC-E7085567E46D}" type="presOf" srcId="{62DC443B-C0E5-4B94-9A89-A3B6C7AE4601}" destId="{A93975DC-5C82-40BC-8D98-4276F0A9FFCA}" srcOrd="0" destOrd="0" presId="urn:microsoft.com/office/officeart/2018/2/layout/IconVerticalSolidList"/>
    <dgm:cxn modelId="{03EAEFFE-B392-AE4C-B793-A223FA81E04D}" type="presOf" srcId="{78C17D28-ACA9-437B-B635-93296B674E5A}" destId="{2C4F645D-2FD5-44D5-8462-FE0370F72E45}" srcOrd="0" destOrd="0" presId="urn:microsoft.com/office/officeart/2018/2/layout/IconVerticalSolidList"/>
    <dgm:cxn modelId="{CA4301A7-4B2D-8748-8688-4660547A81A0}" type="presParOf" srcId="{E41E5C61-0C28-488F-B8D1-417ABD633D8E}" destId="{C08DAAD7-5D35-4ED1-B533-9C07919D5F20}" srcOrd="0" destOrd="0" presId="urn:microsoft.com/office/officeart/2018/2/layout/IconVerticalSolidList"/>
    <dgm:cxn modelId="{0A481E8C-BF52-B942-BC46-917B6807F7F4}" type="presParOf" srcId="{C08DAAD7-5D35-4ED1-B533-9C07919D5F20}" destId="{D11972E2-4791-443D-B642-5C851BDD9DE1}" srcOrd="0" destOrd="0" presId="urn:microsoft.com/office/officeart/2018/2/layout/IconVerticalSolidList"/>
    <dgm:cxn modelId="{0C6E7802-79B7-5742-B48A-9BEF1F32DD83}" type="presParOf" srcId="{C08DAAD7-5D35-4ED1-B533-9C07919D5F20}" destId="{39450324-EE27-4AA1-A220-E49554ADB3ED}" srcOrd="1" destOrd="0" presId="urn:microsoft.com/office/officeart/2018/2/layout/IconVerticalSolidList"/>
    <dgm:cxn modelId="{5684931F-7876-6543-8080-1E68810B7D8A}" type="presParOf" srcId="{C08DAAD7-5D35-4ED1-B533-9C07919D5F20}" destId="{8DC06385-02F0-46D7-A806-B6B7BA209C79}" srcOrd="2" destOrd="0" presId="urn:microsoft.com/office/officeart/2018/2/layout/IconVerticalSolidList"/>
    <dgm:cxn modelId="{960BA681-C09D-A74E-A0B4-EF64953C1E52}" type="presParOf" srcId="{C08DAAD7-5D35-4ED1-B533-9C07919D5F20}" destId="{2C4F645D-2FD5-44D5-8462-FE0370F72E45}" srcOrd="3" destOrd="0" presId="urn:microsoft.com/office/officeart/2018/2/layout/IconVerticalSolidList"/>
    <dgm:cxn modelId="{415D219C-BBCC-C042-AF17-DE8AFD85F231}" type="presParOf" srcId="{E41E5C61-0C28-488F-B8D1-417ABD633D8E}" destId="{7809249C-EC74-4198-B410-57F3D9E55BAB}" srcOrd="1" destOrd="0" presId="urn:microsoft.com/office/officeart/2018/2/layout/IconVerticalSolidList"/>
    <dgm:cxn modelId="{9077782F-C73F-E540-8187-F2D6F342D57B}" type="presParOf" srcId="{E41E5C61-0C28-488F-B8D1-417ABD633D8E}" destId="{4E62FAAA-0378-4221-9AAB-B2A48832696E}" srcOrd="2" destOrd="0" presId="urn:microsoft.com/office/officeart/2018/2/layout/IconVerticalSolidList"/>
    <dgm:cxn modelId="{29E04E4E-CC7B-F046-93DF-DA93A6D1BE28}" type="presParOf" srcId="{4E62FAAA-0378-4221-9AAB-B2A48832696E}" destId="{5768A1F8-B04A-441A-8FDC-4961F4E6D9CC}" srcOrd="0" destOrd="0" presId="urn:microsoft.com/office/officeart/2018/2/layout/IconVerticalSolidList"/>
    <dgm:cxn modelId="{82D6F3E7-C76B-E34C-8646-E4ECBB9E96A3}" type="presParOf" srcId="{4E62FAAA-0378-4221-9AAB-B2A48832696E}" destId="{304663ED-48FC-4E96-876F-C5939B269141}" srcOrd="1" destOrd="0" presId="urn:microsoft.com/office/officeart/2018/2/layout/IconVerticalSolidList"/>
    <dgm:cxn modelId="{37AB6ABA-8E45-BF4C-9D0A-425EE56B2D00}" type="presParOf" srcId="{4E62FAAA-0378-4221-9AAB-B2A48832696E}" destId="{0F18C8B5-991D-4F62-ABE6-401393D64F42}" srcOrd="2" destOrd="0" presId="urn:microsoft.com/office/officeart/2018/2/layout/IconVerticalSolidList"/>
    <dgm:cxn modelId="{B4AEAF9B-305D-B544-8BB6-D36D7143E613}" type="presParOf" srcId="{4E62FAAA-0378-4221-9AAB-B2A48832696E}" destId="{A93975DC-5C82-40BC-8D98-4276F0A9FFCA}" srcOrd="3" destOrd="0" presId="urn:microsoft.com/office/officeart/2018/2/layout/IconVerticalSolidList"/>
    <dgm:cxn modelId="{6FB53A89-33D1-3E40-8BDE-557DABCBC8D2}" type="presParOf" srcId="{E41E5C61-0C28-488F-B8D1-417ABD633D8E}" destId="{39DE9453-7A0F-4107-9419-F07F1DF837F0}" srcOrd="3" destOrd="0" presId="urn:microsoft.com/office/officeart/2018/2/layout/IconVerticalSolidList"/>
    <dgm:cxn modelId="{64F9D22F-39DB-BC47-B8D6-3717613823A2}" type="presParOf" srcId="{E41E5C61-0C28-488F-B8D1-417ABD633D8E}" destId="{90202B81-C1D0-4F36-9F77-ED6429B8EFD9}" srcOrd="4" destOrd="0" presId="urn:microsoft.com/office/officeart/2018/2/layout/IconVerticalSolidList"/>
    <dgm:cxn modelId="{C147E62B-4E69-F34B-B5B8-5BD3A3091ED3}" type="presParOf" srcId="{90202B81-C1D0-4F36-9F77-ED6429B8EFD9}" destId="{BF6D0CE0-8AD9-4DF5-878D-897D668CA5CC}" srcOrd="0" destOrd="0" presId="urn:microsoft.com/office/officeart/2018/2/layout/IconVerticalSolidList"/>
    <dgm:cxn modelId="{1673E1A1-2778-B04B-9829-9D7F80F2E818}" type="presParOf" srcId="{90202B81-C1D0-4F36-9F77-ED6429B8EFD9}" destId="{238FA91F-385B-43B1-A282-7662BFBA811D}" srcOrd="1" destOrd="0" presId="urn:microsoft.com/office/officeart/2018/2/layout/IconVerticalSolidList"/>
    <dgm:cxn modelId="{BD7E6877-FC73-554A-AA25-56B9249AEF19}" type="presParOf" srcId="{90202B81-C1D0-4F36-9F77-ED6429B8EFD9}" destId="{98427877-E99A-4D07-8134-52DCE2E1DACC}" srcOrd="2" destOrd="0" presId="urn:microsoft.com/office/officeart/2018/2/layout/IconVerticalSolidList"/>
    <dgm:cxn modelId="{57049A9D-9AB8-2247-82DF-7FCBAAFAE0D6}" type="presParOf" srcId="{90202B81-C1D0-4F36-9F77-ED6429B8EFD9}" destId="{A6400FA0-CB38-4903-81AE-FA10885CBAF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1972E2-4791-443D-B642-5C851BDD9DE1}">
      <dsp:nvSpPr>
        <dsp:cNvPr id="0" name=""/>
        <dsp:cNvSpPr/>
      </dsp:nvSpPr>
      <dsp:spPr>
        <a:xfrm>
          <a:off x="0" y="625"/>
          <a:ext cx="7315200" cy="146268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450324-EE27-4AA1-A220-E49554ADB3ED}">
      <dsp:nvSpPr>
        <dsp:cNvPr id="0" name=""/>
        <dsp:cNvSpPr/>
      </dsp:nvSpPr>
      <dsp:spPr>
        <a:xfrm>
          <a:off x="442461" y="329728"/>
          <a:ext cx="804475" cy="8044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4F645D-2FD5-44D5-8462-FE0370F72E45}">
      <dsp:nvSpPr>
        <dsp:cNvPr id="0" name=""/>
        <dsp:cNvSpPr/>
      </dsp:nvSpPr>
      <dsp:spPr>
        <a:xfrm>
          <a:off x="1689398" y="625"/>
          <a:ext cx="5625801" cy="1462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01" tIns="154801" rIns="154801" bIns="154801"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Arial" panose="020B0604020202020204" pitchFamily="34" charset="0"/>
              <a:cs typeface="Arial" panose="020B0604020202020204" pitchFamily="34" charset="0"/>
            </a:rPr>
            <a:t>The data used in the analysis were collected from a variety of online sources</a:t>
          </a:r>
          <a:r>
            <a:rPr lang="en-US" sz="2400" b="1" kern="1200" dirty="0"/>
            <a:t>:</a:t>
          </a:r>
          <a:endParaRPr lang="en-US" sz="2400" kern="1200" dirty="0"/>
        </a:p>
      </dsp:txBody>
      <dsp:txXfrm>
        <a:off x="1689398" y="625"/>
        <a:ext cx="5625801" cy="1462682"/>
      </dsp:txXfrm>
    </dsp:sp>
    <dsp:sp modelId="{5768A1F8-B04A-441A-8FDC-4961F4E6D9CC}">
      <dsp:nvSpPr>
        <dsp:cNvPr id="0" name=""/>
        <dsp:cNvSpPr/>
      </dsp:nvSpPr>
      <dsp:spPr>
        <a:xfrm>
          <a:off x="0" y="1828978"/>
          <a:ext cx="7315200" cy="1462682"/>
        </a:xfrm>
        <a:prstGeom prst="roundRect">
          <a:avLst>
            <a:gd name="adj" fmla="val 10000"/>
          </a:avLst>
        </a:prstGeom>
        <a:solidFill>
          <a:schemeClr val="accent2">
            <a:hueOff val="977227"/>
            <a:satOff val="-15767"/>
            <a:lumOff val="-2745"/>
            <a:alphaOff val="0"/>
          </a:schemeClr>
        </a:solidFill>
        <a:ln>
          <a:noFill/>
        </a:ln>
        <a:effectLst/>
      </dsp:spPr>
      <dsp:style>
        <a:lnRef idx="0">
          <a:scrgbClr r="0" g="0" b="0"/>
        </a:lnRef>
        <a:fillRef idx="1">
          <a:scrgbClr r="0" g="0" b="0"/>
        </a:fillRef>
        <a:effectRef idx="0">
          <a:scrgbClr r="0" g="0" b="0"/>
        </a:effectRef>
        <a:fontRef idx="minor"/>
      </dsp:style>
    </dsp:sp>
    <dsp:sp modelId="{304663ED-48FC-4E96-876F-C5939B269141}">
      <dsp:nvSpPr>
        <dsp:cNvPr id="0" name=""/>
        <dsp:cNvSpPr/>
      </dsp:nvSpPr>
      <dsp:spPr>
        <a:xfrm>
          <a:off x="442461" y="2158082"/>
          <a:ext cx="804475" cy="8044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3975DC-5C82-40BC-8D98-4276F0A9FFCA}">
      <dsp:nvSpPr>
        <dsp:cNvPr id="0" name=""/>
        <dsp:cNvSpPr/>
      </dsp:nvSpPr>
      <dsp:spPr>
        <a:xfrm>
          <a:off x="1689398" y="1828978"/>
          <a:ext cx="5625801" cy="1462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01" tIns="154801" rIns="154801" bIns="154801"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Housing data </a:t>
          </a:r>
        </a:p>
        <a:p>
          <a:pPr marL="0" lvl="0" indent="0" algn="l" defTabSz="1066800">
            <a:lnSpc>
              <a:spcPct val="90000"/>
            </a:lnSpc>
            <a:spcBef>
              <a:spcPct val="0"/>
            </a:spcBef>
            <a:spcAft>
              <a:spcPct val="35000"/>
            </a:spcAft>
            <a:buNone/>
          </a:pPr>
          <a:r>
            <a:rPr lang="en-US" sz="2400" b="1" i="0" u="none" kern="1200" dirty="0">
              <a:solidFill>
                <a:srgbClr val="FFFFFF">
                  <a:hueOff val="0"/>
                  <a:satOff val="0"/>
                  <a:lumOff val="0"/>
                  <a:alphaOff val="0"/>
                </a:srgbClr>
              </a:solidFill>
              <a:latin typeface="Corbel" panose="020B0503020204020204"/>
              <a:ea typeface="+mn-ea"/>
              <a:cs typeface="+mn-cs"/>
              <a:hlinkClick xmlns:r="http://schemas.openxmlformats.org/officeDocument/2006/relationships" r:id="rId5">
                <a:extLst>
                  <a:ext uri="{A12FA001-AC4F-418D-AE19-62706E023703}">
                    <ahyp:hlinkClr xmlns:ahyp="http://schemas.microsoft.com/office/drawing/2018/hyperlinkcolor" val="tx"/>
                  </a:ext>
                </a:extLst>
              </a:hlinkClick>
            </a:rPr>
            <a:t>Redfin | Real Estate Tips for Home Buying, Selling </a:t>
          </a:r>
          <a:endParaRPr lang="en-US" sz="2400" b="1" i="0" u="none" kern="1200" dirty="0">
            <a:solidFill>
              <a:srgbClr val="FFFFFF">
                <a:hueOff val="0"/>
                <a:satOff val="0"/>
                <a:lumOff val="0"/>
                <a:alphaOff val="0"/>
              </a:srgbClr>
            </a:solidFill>
            <a:latin typeface="Corbel" panose="020B0503020204020204"/>
            <a:ea typeface="+mn-ea"/>
            <a:cs typeface="+mn-cs"/>
          </a:endParaRPr>
        </a:p>
      </dsp:txBody>
      <dsp:txXfrm>
        <a:off x="1689398" y="1828978"/>
        <a:ext cx="5625801" cy="1462682"/>
      </dsp:txXfrm>
    </dsp:sp>
    <dsp:sp modelId="{BF6D0CE0-8AD9-4DF5-878D-897D668CA5CC}">
      <dsp:nvSpPr>
        <dsp:cNvPr id="0" name=""/>
        <dsp:cNvSpPr/>
      </dsp:nvSpPr>
      <dsp:spPr>
        <a:xfrm>
          <a:off x="0" y="3657332"/>
          <a:ext cx="7315200" cy="1462682"/>
        </a:xfrm>
        <a:prstGeom prst="roundRect">
          <a:avLst>
            <a:gd name="adj" fmla="val 10000"/>
          </a:avLst>
        </a:prstGeom>
        <a:solidFill>
          <a:schemeClr val="accent2">
            <a:hueOff val="1954454"/>
            <a:satOff val="-31534"/>
            <a:lumOff val="-5490"/>
            <a:alphaOff val="0"/>
          </a:schemeClr>
        </a:solidFill>
        <a:ln>
          <a:noFill/>
        </a:ln>
        <a:effectLst/>
      </dsp:spPr>
      <dsp:style>
        <a:lnRef idx="0">
          <a:scrgbClr r="0" g="0" b="0"/>
        </a:lnRef>
        <a:fillRef idx="1">
          <a:scrgbClr r="0" g="0" b="0"/>
        </a:fillRef>
        <a:effectRef idx="0">
          <a:scrgbClr r="0" g="0" b="0"/>
        </a:effectRef>
        <a:fontRef idx="minor"/>
      </dsp:style>
    </dsp:sp>
    <dsp:sp modelId="{238FA91F-385B-43B1-A282-7662BFBA811D}">
      <dsp:nvSpPr>
        <dsp:cNvPr id="0" name=""/>
        <dsp:cNvSpPr/>
      </dsp:nvSpPr>
      <dsp:spPr>
        <a:xfrm>
          <a:off x="442461" y="3986435"/>
          <a:ext cx="804475" cy="804475"/>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400FA0-CB38-4903-81AE-FA10885CBAF0}">
      <dsp:nvSpPr>
        <dsp:cNvPr id="0" name=""/>
        <dsp:cNvSpPr/>
      </dsp:nvSpPr>
      <dsp:spPr>
        <a:xfrm>
          <a:off x="1689398" y="3657332"/>
          <a:ext cx="5625801" cy="1462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01" tIns="154801" rIns="154801" bIns="154801"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Crime Data</a:t>
          </a:r>
        </a:p>
        <a:p>
          <a:pPr marL="0" lvl="0" indent="0" algn="l" defTabSz="1066800">
            <a:lnSpc>
              <a:spcPct val="90000"/>
            </a:lnSpc>
            <a:spcBef>
              <a:spcPct val="0"/>
            </a:spcBef>
            <a:spcAft>
              <a:spcPct val="35000"/>
            </a:spcAft>
            <a:buNone/>
          </a:pPr>
          <a:r>
            <a:rPr lang="en-US" sz="2400" b="1" i="0" u="none" kern="1200" dirty="0">
              <a:hlinkClick xmlns:r="http://schemas.openxmlformats.org/officeDocument/2006/relationships" r:id="rId8">
                <a:extLst>
                  <a:ext uri="{A12FA001-AC4F-418D-AE19-62706E023703}">
                    <ahyp:hlinkClr xmlns:ahyp="http://schemas.microsoft.com/office/drawing/2018/hyperlinkcolor" val="tx"/>
                  </a:ext>
                </a:extLst>
              </a:hlinkClick>
            </a:rPr>
            <a:t>UCR Publications | Federal Bureau of Investigation</a:t>
          </a:r>
          <a:endParaRPr lang="en-US" sz="2400" kern="1200" dirty="0">
            <a:latin typeface="Arial" panose="020B0604020202020204" pitchFamily="34" charset="0"/>
            <a:cs typeface="Arial" panose="020B0604020202020204" pitchFamily="34" charset="0"/>
          </a:endParaRPr>
        </a:p>
      </dsp:txBody>
      <dsp:txXfrm>
        <a:off x="1689398" y="3657332"/>
        <a:ext cx="5625801" cy="146268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B6BCD5-E3BE-874C-A866-DD86D183A826}" type="datetimeFigureOut">
              <a:rPr lang="en-US" smtClean="0"/>
              <a:t>9/20/2020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9FD09C-8CDE-EC44-8006-13D124DBA38F}" type="slidenum">
              <a:rPr lang="en-US" smtClean="0"/>
              <a:t>‹#›</a:t>
            </a:fld>
            <a:endParaRPr lang="en-US"/>
          </a:p>
        </p:txBody>
      </p:sp>
    </p:spTree>
    <p:extLst>
      <p:ext uri="{BB962C8B-B14F-4D97-AF65-F5344CB8AC3E}">
        <p14:creationId xmlns:p14="http://schemas.microsoft.com/office/powerpoint/2010/main" val="602297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fbi.gov/services/cjis/ucr/publication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fbi.gov/services/cjis/ucr/publication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fbi.gov/services/cjis/ucr/publication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The largest and most important purchase that a consumer will make in his lifetime is a house. A lot of time and energy goes into determining exactly what one wants in a new home. The buyer must figure out their preferences regarding the location of the house, including the city, neighborhood, and proximity to certain amenities and general aesthetic style. Significant amount of attention is drawn into crime, school and life quality. Theoretically, homebuyers would pay a premium in order to live in a physically safe environment to avoid crime, as well as the mental security of knowing that they are safe.</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a:t>
            </a:fld>
            <a:endParaRPr lang="en-US"/>
          </a:p>
        </p:txBody>
      </p:sp>
    </p:spTree>
    <p:extLst>
      <p:ext uri="{BB962C8B-B14F-4D97-AF65-F5344CB8AC3E}">
        <p14:creationId xmlns:p14="http://schemas.microsoft.com/office/powerpoint/2010/main" val="1069618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This graph shows a steady increase of house values from 2012  through 2018, and housing crisis in 2012. </a:t>
            </a:r>
            <a:r>
              <a:rPr lang="en-US" dirty="0"/>
              <a:t>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10</a:t>
            </a:fld>
            <a:endParaRPr lang="en-US"/>
          </a:p>
        </p:txBody>
      </p:sp>
    </p:spTree>
    <p:extLst>
      <p:ext uri="{BB962C8B-B14F-4D97-AF65-F5344CB8AC3E}">
        <p14:creationId xmlns:p14="http://schemas.microsoft.com/office/powerpoint/2010/main" val="565390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analysis we want to exploit the variation in crime that occurs within cities from 2012-2018. </a:t>
            </a:r>
          </a:p>
          <a:p>
            <a:r>
              <a:rPr lang="en-US" dirty="0"/>
              <a:t>The proportion of crime in the area has a negative impact on the price. If the proportion of crime increases by one percentage point, prices are expected to drop by 1.5%.</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11</a:t>
            </a:fld>
            <a:endParaRPr lang="en-US"/>
          </a:p>
        </p:txBody>
      </p:sp>
    </p:spTree>
    <p:extLst>
      <p:ext uri="{BB962C8B-B14F-4D97-AF65-F5344CB8AC3E}">
        <p14:creationId xmlns:p14="http://schemas.microsoft.com/office/powerpoint/2010/main" val="3924546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analysis we want to exploit the variation in crime that occurs within cities from 2012-2018. </a:t>
            </a:r>
          </a:p>
          <a:p>
            <a:r>
              <a:rPr lang="en-US" dirty="0"/>
              <a:t>The proportion of crime in the area has a negative impact on the price. If the proportion of crime increases by one percentage point, prices are expected to drop by 1.5%.</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12</a:t>
            </a:fld>
            <a:endParaRPr lang="en-US"/>
          </a:p>
        </p:txBody>
      </p:sp>
    </p:spTree>
    <p:extLst>
      <p:ext uri="{BB962C8B-B14F-4D97-AF65-F5344CB8AC3E}">
        <p14:creationId xmlns:p14="http://schemas.microsoft.com/office/powerpoint/2010/main" val="4244874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dirty="0"/>
              <a:t>The graph on the left shows the relationship between Crime rate and Property Value. </a:t>
            </a:r>
          </a:p>
          <a:p>
            <a:pPr algn="ctr"/>
            <a:r>
              <a:rPr lang="en-US" dirty="0"/>
              <a:t>The above chart shows the probability of the crime rate in the housing market between the cities from 2012-2018.</a:t>
            </a:r>
          </a:p>
          <a:p>
            <a:pPr algn="ctr"/>
            <a:r>
              <a:rPr lang="en-US" dirty="0"/>
              <a:t>To do this we combine Information from the </a:t>
            </a:r>
            <a:r>
              <a:rPr lang="en-US" u="sng" dirty="0"/>
              <a:t>Redfin Housing Data </a:t>
            </a:r>
            <a:r>
              <a:rPr lang="en-US" dirty="0"/>
              <a:t>with a dataset from </a:t>
            </a:r>
          </a:p>
          <a:p>
            <a:pPr algn="ctr"/>
            <a:r>
              <a:rPr lang="en-US" dirty="0">
                <a:hlinkClick r:id="rId3">
                  <a:extLst>
                    <a:ext uri="{A12FA001-AC4F-418D-AE19-62706E023703}">
                      <ahyp:hlinkClr xmlns:ahyp="http://schemas.microsoft.com/office/drawing/2018/hyperlinkcolor" val="tx"/>
                    </a:ext>
                  </a:extLst>
                </a:hlinkClick>
              </a:rPr>
              <a:t>UCR Publications | Federal Bureau of Investigation</a:t>
            </a:r>
            <a:r>
              <a:rPr lang="en-US" dirty="0"/>
              <a:t> to produce measure of crime changes between 2012-2018.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13</a:t>
            </a:fld>
            <a:endParaRPr lang="en-US"/>
          </a:p>
        </p:txBody>
      </p:sp>
    </p:spTree>
    <p:extLst>
      <p:ext uri="{BB962C8B-B14F-4D97-AF65-F5344CB8AC3E}">
        <p14:creationId xmlns:p14="http://schemas.microsoft.com/office/powerpoint/2010/main" val="373410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dirty="0"/>
              <a:t>The graph on the left shows the relationship between Crime rate and Property Value. </a:t>
            </a:r>
          </a:p>
          <a:p>
            <a:pPr algn="ctr"/>
            <a:r>
              <a:rPr lang="en-US" dirty="0"/>
              <a:t>The above chart shows the probability of the crime rate in the housing market between the cities from 2012-2018.</a:t>
            </a:r>
          </a:p>
          <a:p>
            <a:pPr algn="ctr"/>
            <a:r>
              <a:rPr lang="en-US" dirty="0"/>
              <a:t>To do this we combine Information from the </a:t>
            </a:r>
            <a:r>
              <a:rPr lang="en-US" u="sng" dirty="0"/>
              <a:t>Redfin Housing Data </a:t>
            </a:r>
            <a:r>
              <a:rPr lang="en-US" dirty="0"/>
              <a:t>with a dataset from </a:t>
            </a:r>
          </a:p>
          <a:p>
            <a:pPr algn="ctr"/>
            <a:r>
              <a:rPr lang="en-US" dirty="0">
                <a:hlinkClick r:id="rId3">
                  <a:extLst>
                    <a:ext uri="{A12FA001-AC4F-418D-AE19-62706E023703}">
                      <ahyp:hlinkClr xmlns:ahyp="http://schemas.microsoft.com/office/drawing/2018/hyperlinkcolor" val="tx"/>
                    </a:ext>
                  </a:extLst>
                </a:hlinkClick>
              </a:rPr>
              <a:t>UCR Publications | Federal Bureau of Investigation</a:t>
            </a:r>
            <a:r>
              <a:rPr lang="en-US" dirty="0"/>
              <a:t> to produce measure of crime changes between 2012-2018.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14</a:t>
            </a:fld>
            <a:endParaRPr lang="en-US"/>
          </a:p>
        </p:txBody>
      </p:sp>
    </p:spTree>
    <p:extLst>
      <p:ext uri="{BB962C8B-B14F-4D97-AF65-F5344CB8AC3E}">
        <p14:creationId xmlns:p14="http://schemas.microsoft.com/office/powerpoint/2010/main" val="3909984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dirty="0"/>
              <a:t>The graph on the left shows the relationship between Crime rate and Property Value. </a:t>
            </a:r>
          </a:p>
          <a:p>
            <a:pPr algn="ctr"/>
            <a:r>
              <a:rPr lang="en-US" dirty="0"/>
              <a:t>The above chart shows the probability of the crime rate in the housing market between the cities from 2012-2018.</a:t>
            </a:r>
          </a:p>
          <a:p>
            <a:pPr algn="ctr"/>
            <a:r>
              <a:rPr lang="en-US" dirty="0"/>
              <a:t>To do this we combine Information from the </a:t>
            </a:r>
            <a:r>
              <a:rPr lang="en-US" u="sng" dirty="0"/>
              <a:t>Redfin Housing Data </a:t>
            </a:r>
            <a:r>
              <a:rPr lang="en-US" dirty="0"/>
              <a:t>with a dataset from </a:t>
            </a:r>
          </a:p>
          <a:p>
            <a:pPr algn="ctr"/>
            <a:r>
              <a:rPr lang="en-US" dirty="0">
                <a:hlinkClick r:id="rId3">
                  <a:extLst>
                    <a:ext uri="{A12FA001-AC4F-418D-AE19-62706E023703}">
                      <ahyp:hlinkClr xmlns:ahyp="http://schemas.microsoft.com/office/drawing/2018/hyperlinkcolor" val="tx"/>
                    </a:ext>
                  </a:extLst>
                </a:hlinkClick>
              </a:rPr>
              <a:t>UCR Publications | Federal Bureau of Investigation</a:t>
            </a:r>
            <a:r>
              <a:rPr lang="en-US" dirty="0"/>
              <a:t> to produce measure of crime changes between 2012-2018.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15</a:t>
            </a:fld>
            <a:endParaRPr lang="en-US"/>
          </a:p>
        </p:txBody>
      </p:sp>
    </p:spTree>
    <p:extLst>
      <p:ext uri="{BB962C8B-B14F-4D97-AF65-F5344CB8AC3E}">
        <p14:creationId xmlns:p14="http://schemas.microsoft.com/office/powerpoint/2010/main" val="1483577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17</a:t>
            </a:fld>
            <a:endParaRPr lang="en-US"/>
          </a:p>
        </p:txBody>
      </p:sp>
    </p:spTree>
    <p:extLst>
      <p:ext uri="{BB962C8B-B14F-4D97-AF65-F5344CB8AC3E}">
        <p14:creationId xmlns:p14="http://schemas.microsoft.com/office/powerpoint/2010/main" val="2777848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sz="1200" dirty="0"/>
              <a:t>Crime concentrations are found in the metropolitan area.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18</a:t>
            </a:fld>
            <a:endParaRPr lang="en-US"/>
          </a:p>
        </p:txBody>
      </p:sp>
    </p:spTree>
    <p:extLst>
      <p:ext uri="{BB962C8B-B14F-4D97-AF65-F5344CB8AC3E}">
        <p14:creationId xmlns:p14="http://schemas.microsoft.com/office/powerpoint/2010/main" val="37494412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19</a:t>
            </a:fld>
            <a:endParaRPr lang="en-US"/>
          </a:p>
        </p:txBody>
      </p:sp>
    </p:spTree>
    <p:extLst>
      <p:ext uri="{BB962C8B-B14F-4D97-AF65-F5344CB8AC3E}">
        <p14:creationId xmlns:p14="http://schemas.microsoft.com/office/powerpoint/2010/main" val="161395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2</a:t>
            </a:fld>
            <a:endParaRPr lang="en-US"/>
          </a:p>
        </p:txBody>
      </p:sp>
    </p:spTree>
    <p:extLst>
      <p:ext uri="{BB962C8B-B14F-4D97-AF65-F5344CB8AC3E}">
        <p14:creationId xmlns:p14="http://schemas.microsoft.com/office/powerpoint/2010/main" val="1532429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3</a:t>
            </a:fld>
            <a:endParaRPr lang="en-US"/>
          </a:p>
        </p:txBody>
      </p:sp>
    </p:spTree>
    <p:extLst>
      <p:ext uri="{BB962C8B-B14F-4D97-AF65-F5344CB8AC3E}">
        <p14:creationId xmlns:p14="http://schemas.microsoft.com/office/powerpoint/2010/main" val="1434460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4</a:t>
            </a:fld>
            <a:endParaRPr lang="en-US"/>
          </a:p>
        </p:txBody>
      </p:sp>
    </p:spTree>
    <p:extLst>
      <p:ext uri="{BB962C8B-B14F-4D97-AF65-F5344CB8AC3E}">
        <p14:creationId xmlns:p14="http://schemas.microsoft.com/office/powerpoint/2010/main" val="654840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5</a:t>
            </a:fld>
            <a:endParaRPr lang="en-US"/>
          </a:p>
        </p:txBody>
      </p:sp>
    </p:spTree>
    <p:extLst>
      <p:ext uri="{BB962C8B-B14F-4D97-AF65-F5344CB8AC3E}">
        <p14:creationId xmlns:p14="http://schemas.microsoft.com/office/powerpoint/2010/main" val="2894229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The dataset exploits the unique crime drop that occurred in 2014. This allows us to take much broader perspective</a:t>
            </a:r>
          </a:p>
          <a:p>
            <a:r>
              <a:rPr lang="en-US" dirty="0"/>
              <a:t>on the relationship between crime and property values. We plot the yearly crime data in cities, this creates Pandas</a:t>
            </a:r>
          </a:p>
          <a:p>
            <a:r>
              <a:rPr lang="en-US" dirty="0"/>
              <a:t>series where the index is the year and values are the cities where the crime occurred in that year. We plot this yearly data</a:t>
            </a:r>
          </a:p>
          <a:p>
            <a:r>
              <a:rPr lang="en-US" dirty="0"/>
              <a:t>using matplotlib. </a:t>
            </a:r>
          </a:p>
          <a:p>
            <a:r>
              <a:rPr lang="en-US" dirty="0">
                <a:latin typeface="Arial" panose="020B0604020202020204" pitchFamily="34" charset="0"/>
                <a:cs typeface="Arial" panose="020B0604020202020204" pitchFamily="34" charset="0"/>
              </a:rPr>
              <a:t>Crime rates have decreased about approximately 10 percent between 2016-2018.</a:t>
            </a:r>
          </a:p>
          <a:p>
            <a:r>
              <a:rPr lang="en-US" dirty="0">
                <a:latin typeface="Arial" panose="020B0604020202020204" pitchFamily="34" charset="0"/>
                <a:cs typeface="Arial" panose="020B0604020202020204" pitchFamily="34" charset="0"/>
              </a:rPr>
              <a:t>Preliminary data indicates increase of average and median sales price in cities between 2016-2018. </a:t>
            </a:r>
          </a:p>
          <a:p>
            <a:r>
              <a:rPr lang="en-US" dirty="0">
                <a:latin typeface="Arial" panose="020B0604020202020204" pitchFamily="34" charset="0"/>
                <a:cs typeface="Arial" panose="020B0604020202020204" pitchFamily="34" charset="0"/>
              </a:rPr>
              <a:t>Crime rates peaked around 2012, held steady until 2013, then decreased to 10 percent in 2014.</a:t>
            </a:r>
          </a:p>
          <a:p>
            <a:endParaRPr lang="en-US" dirty="0"/>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6</a:t>
            </a:fld>
            <a:endParaRPr lang="en-US"/>
          </a:p>
        </p:txBody>
      </p:sp>
    </p:spTree>
    <p:extLst>
      <p:ext uri="{BB962C8B-B14F-4D97-AF65-F5344CB8AC3E}">
        <p14:creationId xmlns:p14="http://schemas.microsoft.com/office/powerpoint/2010/main" val="2953972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trend of yearly crime has been steadily decreasing around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7</a:t>
            </a:fld>
            <a:endParaRPr lang="en-US"/>
          </a:p>
        </p:txBody>
      </p:sp>
    </p:spTree>
    <p:extLst>
      <p:ext uri="{BB962C8B-B14F-4D97-AF65-F5344CB8AC3E}">
        <p14:creationId xmlns:p14="http://schemas.microsoft.com/office/powerpoint/2010/main" val="2381751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Residential burglaries and crime hot spots are illustrated in this map. Crime is not spread evenly, as it clumps in some </a:t>
            </a:r>
          </a:p>
          <a:p>
            <a:r>
              <a:rPr lang="en-US" dirty="0"/>
              <a:t>areas and is absent in others.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8</a:t>
            </a:fld>
            <a:endParaRPr lang="en-US"/>
          </a:p>
        </p:txBody>
      </p:sp>
    </p:spTree>
    <p:extLst>
      <p:ext uri="{BB962C8B-B14F-4D97-AF65-F5344CB8AC3E}">
        <p14:creationId xmlns:p14="http://schemas.microsoft.com/office/powerpoint/2010/main" val="4256310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9</a:t>
            </a:fld>
            <a:endParaRPr lang="en-US"/>
          </a:p>
        </p:txBody>
      </p:sp>
    </p:spTree>
    <p:extLst>
      <p:ext uri="{BB962C8B-B14F-4D97-AF65-F5344CB8AC3E}">
        <p14:creationId xmlns:p14="http://schemas.microsoft.com/office/powerpoint/2010/main" val="3548334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46325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2365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1906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684272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55705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71465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95446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70664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33001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34669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35298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1439905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9/20/2020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49027061"/>
      </p:ext>
    </p:extLst>
  </p:cSld>
  <p:clrMap bg1="lt1" tx1="dk1" bg2="lt2" tx2="dk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 id="2147484045" r:id="rId5"/>
    <p:sldLayoutId id="2147484046" r:id="rId6"/>
    <p:sldLayoutId id="2147484047" r:id="rId7"/>
    <p:sldLayoutId id="2147484048" r:id="rId8"/>
    <p:sldLayoutId id="2147484049" r:id="rId9"/>
    <p:sldLayoutId id="2147484050" r:id="rId10"/>
    <p:sldLayoutId id="2147484051" r:id="rId11"/>
    <p:sldLayoutId id="2147484052" r:id="rId12"/>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https://en.wikipedia.org/wiki/Jeju_City"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s://leitalk.com/3168"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www.propublica.org/article/whats-going-on-daddy-a-reporter-on-the-hate-beat-finds-2-very-local-stories" TargetMode="Externa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B86EEAC6-011F-4499-ACFF-2FDC742DB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6970F14D-B6E6-40EA-96B4-4E18D0CF9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829A13D-6F11-7648-8AC8-9854C8F35163}"/>
              </a:ext>
            </a:extLst>
          </p:cNvPr>
          <p:cNvSpPr>
            <a:spLocks noGrp="1"/>
          </p:cNvSpPr>
          <p:nvPr>
            <p:ph type="title"/>
          </p:nvPr>
        </p:nvSpPr>
        <p:spPr>
          <a:xfrm>
            <a:off x="126460" y="299664"/>
            <a:ext cx="3190671" cy="1283461"/>
          </a:xfrm>
        </p:spPr>
        <p:txBody>
          <a:bodyPr vert="horz" lIns="91440" tIns="45720" rIns="91440" bIns="45720" rtlCol="0" anchor="b">
            <a:normAutofit/>
          </a:bodyPr>
          <a:lstStyle/>
          <a:p>
            <a:r>
              <a:rPr lang="en-US" sz="2800" b="1" dirty="0">
                <a:latin typeface="Arial" panose="020B0604020202020204" pitchFamily="34" charset="0"/>
                <a:cs typeface="Arial" panose="020B0604020202020204" pitchFamily="34" charset="0"/>
              </a:rPr>
              <a:t>PROJECT WORK</a:t>
            </a:r>
          </a:p>
        </p:txBody>
      </p:sp>
      <p:sp>
        <p:nvSpPr>
          <p:cNvPr id="3" name="Subtitle 2">
            <a:extLst>
              <a:ext uri="{FF2B5EF4-FFF2-40B4-BE49-F238E27FC236}">
                <a16:creationId xmlns:a16="http://schemas.microsoft.com/office/drawing/2014/main" id="{5ED86FC4-37B8-F944-B438-F958268DC787}"/>
              </a:ext>
            </a:extLst>
          </p:cNvPr>
          <p:cNvSpPr>
            <a:spLocks noGrp="1"/>
          </p:cNvSpPr>
          <p:nvPr>
            <p:ph type="body" sz="half" idx="2"/>
          </p:nvPr>
        </p:nvSpPr>
        <p:spPr>
          <a:xfrm>
            <a:off x="252920" y="2407298"/>
            <a:ext cx="2947482" cy="2705878"/>
          </a:xfrm>
        </p:spPr>
        <p:txBody>
          <a:bodyPr vert="horz" lIns="91440" tIns="45720" rIns="91440" bIns="45720" rtlCol="0" anchor="t">
            <a:normAutofit/>
          </a:bodyPr>
          <a:lstStyle/>
          <a:p>
            <a:pPr indent="-182880" algn="ctr">
              <a:lnSpc>
                <a:spcPct val="90000"/>
              </a:lnSpc>
              <a:buFont typeface="Wingdings 2" pitchFamily="18" charset="2"/>
              <a:buChar char=""/>
            </a:pPr>
            <a:r>
              <a:rPr lang="en-US" sz="2000" dirty="0">
                <a:solidFill>
                  <a:schemeClr val="tx1"/>
                </a:solidFill>
                <a:latin typeface="Arial" panose="020B0604020202020204" pitchFamily="34" charset="0"/>
                <a:cs typeface="Arial" panose="020B0604020202020204" pitchFamily="34" charset="0"/>
              </a:rPr>
              <a:t>Effect of Crime on the Housing Market in the  </a:t>
            </a:r>
            <a:r>
              <a:rPr lang="en-US" sz="2000">
                <a:solidFill>
                  <a:schemeClr val="tx1"/>
                </a:solidFill>
                <a:latin typeface="Arial" panose="020B0604020202020204" pitchFamily="34" charset="0"/>
                <a:cs typeface="Arial" panose="020B0604020202020204" pitchFamily="34" charset="0"/>
              </a:rPr>
              <a:t>Houston Metro-Area</a:t>
            </a:r>
            <a:endParaRPr lang="en-US" sz="2000" dirty="0">
              <a:solidFill>
                <a:schemeClr val="tx1"/>
              </a:solidFill>
              <a:latin typeface="Arial" panose="020B0604020202020204" pitchFamily="34" charset="0"/>
              <a:cs typeface="Arial" panose="020B0604020202020204" pitchFamily="34" charset="0"/>
            </a:endParaRPr>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a:p>
            <a:pPr algn="ctr">
              <a:lnSpc>
                <a:spcPct val="90000"/>
              </a:lnSpc>
            </a:pPr>
            <a:r>
              <a:rPr lang="en-US" sz="1600" dirty="0"/>
              <a:t>Prepared by Christy, Samuel, Andres, Radhika, Zhanna</a:t>
            </a:r>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p:txBody>
      </p:sp>
      <p:pic>
        <p:nvPicPr>
          <p:cNvPr id="31" name="Content Placeholder 30" descr="A sign on a pole in front of a tree&#10;&#10;Description automatically generated">
            <a:extLst>
              <a:ext uri="{FF2B5EF4-FFF2-40B4-BE49-F238E27FC236}">
                <a16:creationId xmlns:a16="http://schemas.microsoft.com/office/drawing/2014/main" id="{8AA30979-3804-1444-BBDD-1CDA3C5D3808}"/>
              </a:ext>
            </a:extLst>
          </p:cNvPr>
          <p:cNvPicPr>
            <a:picLocks noGrp="1" noChangeAspect="1"/>
          </p:cNvPicPr>
          <p:nvPr>
            <p:ph idx="1"/>
          </p:nvPr>
        </p:nvPicPr>
        <p:blipFill rotWithShape="1">
          <a:blip r:embed="rId3"/>
          <a:srcRect t="1297" b="19180"/>
          <a:stretch/>
        </p:blipFill>
        <p:spPr>
          <a:xfrm>
            <a:off x="3778897" y="758952"/>
            <a:ext cx="7772401" cy="5330952"/>
          </a:xfrm>
          <a:prstGeom prst="rect">
            <a:avLst/>
          </a:prstGeom>
        </p:spPr>
      </p:pic>
    </p:spTree>
    <p:extLst>
      <p:ext uri="{BB962C8B-B14F-4D97-AF65-F5344CB8AC3E}">
        <p14:creationId xmlns:p14="http://schemas.microsoft.com/office/powerpoint/2010/main" val="3670905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5DC95B7-2A72-483B-BA19-2BE751205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C822AFE-7E96-4A51-9E55-FCAEACD21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4">
            <a:extLst>
              <a:ext uri="{FF2B5EF4-FFF2-40B4-BE49-F238E27FC236}">
                <a16:creationId xmlns:a16="http://schemas.microsoft.com/office/drawing/2014/main" id="{B3BCF04F-53F8-EB44-86BC-8E673A80BEE2}"/>
              </a:ext>
            </a:extLst>
          </p:cNvPr>
          <p:cNvSpPr txBox="1">
            <a:spLocks/>
          </p:cNvSpPr>
          <p:nvPr/>
        </p:nvSpPr>
        <p:spPr>
          <a:xfrm>
            <a:off x="7850119" y="570479"/>
            <a:ext cx="4341881" cy="15272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spcAft>
                <a:spcPts val="600"/>
              </a:spcAft>
            </a:pPr>
            <a:r>
              <a:rPr lang="en-US" sz="2800" b="1" spc="-60" dirty="0">
                <a:solidFill>
                  <a:srgbClr val="FFFFFF"/>
                </a:solidFill>
                <a:latin typeface="Arial" panose="020B0604020202020204" pitchFamily="34" charset="0"/>
                <a:cs typeface="Arial" panose="020B0604020202020204" pitchFamily="34" charset="0"/>
              </a:rPr>
              <a:t>MEDIAN SALE PRICE PER CIT</a:t>
            </a:r>
            <a:r>
              <a:rPr lang="en-US" sz="3200" b="1" spc="-60" dirty="0">
                <a:solidFill>
                  <a:srgbClr val="FFFFFF"/>
                </a:solidFill>
              </a:rPr>
              <a:t>Y</a:t>
            </a:r>
            <a:endParaRPr lang="en-US" sz="3200" spc="-60" dirty="0">
              <a:solidFill>
                <a:srgbClr val="FFFFFF"/>
              </a:solidFill>
            </a:endParaRPr>
          </a:p>
        </p:txBody>
      </p:sp>
      <p:sp>
        <p:nvSpPr>
          <p:cNvPr id="23" name="Rectangle 22">
            <a:extLst>
              <a:ext uri="{FF2B5EF4-FFF2-40B4-BE49-F238E27FC236}">
                <a16:creationId xmlns:a16="http://schemas.microsoft.com/office/drawing/2014/main" id="{9169EA61-C175-4B7E-807B-58199DEA7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5" name="Picture 24" descr="A large city landscape&#10;&#10;Description automatically generated">
            <a:extLst>
              <a:ext uri="{FF2B5EF4-FFF2-40B4-BE49-F238E27FC236}">
                <a16:creationId xmlns:a16="http://schemas.microsoft.com/office/drawing/2014/main" id="{0A7692BE-CC2E-CB4F-A87F-0B76FA60478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850119" y="2205025"/>
            <a:ext cx="4341879" cy="2855859"/>
          </a:xfrm>
          <a:prstGeom prst="rect">
            <a:avLst/>
          </a:prstGeom>
        </p:spPr>
      </p:pic>
      <p:pic>
        <p:nvPicPr>
          <p:cNvPr id="27" name="Picture 26" descr="A close up of a map&#10;&#10;Description automatically generated">
            <a:extLst>
              <a:ext uri="{FF2B5EF4-FFF2-40B4-BE49-F238E27FC236}">
                <a16:creationId xmlns:a16="http://schemas.microsoft.com/office/drawing/2014/main" id="{98F44107-7837-304C-92B5-3E47D28C9044}"/>
              </a:ext>
            </a:extLst>
          </p:cNvPr>
          <p:cNvPicPr>
            <a:picLocks noChangeAspect="1"/>
          </p:cNvPicPr>
          <p:nvPr/>
        </p:nvPicPr>
        <p:blipFill rotWithShape="1">
          <a:blip r:embed="rId5"/>
          <a:srcRect l="5765" t="7270" r="8084" b="5949"/>
          <a:stretch/>
        </p:blipFill>
        <p:spPr>
          <a:xfrm>
            <a:off x="384048" y="1031357"/>
            <a:ext cx="7466859" cy="4848447"/>
          </a:xfrm>
          <a:prstGeom prst="rect">
            <a:avLst/>
          </a:prstGeom>
        </p:spPr>
      </p:pic>
      <p:cxnSp>
        <p:nvCxnSpPr>
          <p:cNvPr id="8" name="Straight Connector 7">
            <a:extLst>
              <a:ext uri="{FF2B5EF4-FFF2-40B4-BE49-F238E27FC236}">
                <a16:creationId xmlns:a16="http://schemas.microsoft.com/office/drawing/2014/main" id="{BABECA19-315C-4C13-A2EE-B4960F8DE411}"/>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112AF6-D2BD-4764-8C54-79C4F6A25755}"/>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2212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35CBD63-8F8F-47DC-9CE7-159E6161D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A0E3486-FD49-4921-B4F4-E5BB5C88A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3"/>
            <a:ext cx="357757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4">
            <a:extLst>
              <a:ext uri="{FF2B5EF4-FFF2-40B4-BE49-F238E27FC236}">
                <a16:creationId xmlns:a16="http://schemas.microsoft.com/office/drawing/2014/main" id="{B3BCF04F-53F8-EB44-86BC-8E673A80BEE2}"/>
              </a:ext>
            </a:extLst>
          </p:cNvPr>
          <p:cNvSpPr txBox="1">
            <a:spLocks/>
          </p:cNvSpPr>
          <p:nvPr/>
        </p:nvSpPr>
        <p:spPr>
          <a:xfrm>
            <a:off x="74501" y="821095"/>
            <a:ext cx="3577575" cy="103817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800" b="1" spc="-60" dirty="0">
                <a:solidFill>
                  <a:srgbClr val="FFFFFF"/>
                </a:solidFill>
                <a:latin typeface="Arial" panose="020B0604020202020204" pitchFamily="34" charset="0"/>
                <a:cs typeface="Arial" panose="020B0604020202020204" pitchFamily="34" charset="0"/>
              </a:rPr>
              <a:t>AVERAGE HOUSING PRICES</a:t>
            </a:r>
          </a:p>
        </p:txBody>
      </p:sp>
      <p:sp>
        <p:nvSpPr>
          <p:cNvPr id="24" name="Rectangle 23">
            <a:extLst>
              <a:ext uri="{FF2B5EF4-FFF2-40B4-BE49-F238E27FC236}">
                <a16:creationId xmlns:a16="http://schemas.microsoft.com/office/drawing/2014/main" id="{83B4A72C-2924-4CE2-8674-7E02E182E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9" name="Picture 28" descr="A close up of a sign&#10;&#10;Description automatically generated">
            <a:extLst>
              <a:ext uri="{FF2B5EF4-FFF2-40B4-BE49-F238E27FC236}">
                <a16:creationId xmlns:a16="http://schemas.microsoft.com/office/drawing/2014/main" id="{8F11D508-E498-944E-B812-C24FDD29A66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912" y="2017237"/>
            <a:ext cx="3577575" cy="2704053"/>
          </a:xfrm>
          <a:prstGeom prst="rect">
            <a:avLst/>
          </a:prstGeom>
        </p:spPr>
      </p:pic>
      <p:pic>
        <p:nvPicPr>
          <p:cNvPr id="5" name="Picture 4" descr="A picture containing screenshot&#10;&#10;Description automatically generated">
            <a:extLst>
              <a:ext uri="{FF2B5EF4-FFF2-40B4-BE49-F238E27FC236}">
                <a16:creationId xmlns:a16="http://schemas.microsoft.com/office/drawing/2014/main" id="{654F7FB8-C185-48B7-A78D-63184F049AF7}"/>
              </a:ext>
            </a:extLst>
          </p:cNvPr>
          <p:cNvPicPr>
            <a:picLocks noChangeAspect="1"/>
          </p:cNvPicPr>
          <p:nvPr/>
        </p:nvPicPr>
        <p:blipFill>
          <a:blip r:embed="rId5"/>
          <a:stretch>
            <a:fillRect/>
          </a:stretch>
        </p:blipFill>
        <p:spPr>
          <a:xfrm>
            <a:off x="3588220" y="1100319"/>
            <a:ext cx="8227644" cy="4936586"/>
          </a:xfrm>
          <a:prstGeom prst="rect">
            <a:avLst/>
          </a:prstGeom>
        </p:spPr>
      </p:pic>
      <p:cxnSp>
        <p:nvCxnSpPr>
          <p:cNvPr id="8" name="Straight Connector 7">
            <a:extLst>
              <a:ext uri="{FF2B5EF4-FFF2-40B4-BE49-F238E27FC236}">
                <a16:creationId xmlns:a16="http://schemas.microsoft.com/office/drawing/2014/main" id="{D14128A8-56E5-4979-9614-385570129F1C}"/>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6DEA0F-B317-4F01-B9C7-6115065D46B0}"/>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340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35CBD63-8F8F-47DC-9CE7-159E6161D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A0E3486-FD49-4921-B4F4-E5BB5C88A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3"/>
            <a:ext cx="357757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4">
            <a:extLst>
              <a:ext uri="{FF2B5EF4-FFF2-40B4-BE49-F238E27FC236}">
                <a16:creationId xmlns:a16="http://schemas.microsoft.com/office/drawing/2014/main" id="{B3BCF04F-53F8-EB44-86BC-8E673A80BEE2}"/>
              </a:ext>
            </a:extLst>
          </p:cNvPr>
          <p:cNvSpPr txBox="1">
            <a:spLocks/>
          </p:cNvSpPr>
          <p:nvPr/>
        </p:nvSpPr>
        <p:spPr>
          <a:xfrm>
            <a:off x="74501" y="821095"/>
            <a:ext cx="3577575" cy="103817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800" b="1" spc="-60" dirty="0">
                <a:solidFill>
                  <a:srgbClr val="FFFFFF"/>
                </a:solidFill>
                <a:latin typeface="Arial" panose="020B0604020202020204" pitchFamily="34" charset="0"/>
                <a:cs typeface="Arial" panose="020B0604020202020204" pitchFamily="34" charset="0"/>
              </a:rPr>
              <a:t>AVERAGE </a:t>
            </a:r>
            <a:r>
              <a:rPr lang="en-US" sz="2800" b="1" cap="all" spc="-60" dirty="0">
                <a:solidFill>
                  <a:srgbClr val="FFFFFF"/>
                </a:solidFill>
                <a:latin typeface="Arial" panose="020B0604020202020204" pitchFamily="34" charset="0"/>
                <a:cs typeface="Arial" panose="020B0604020202020204" pitchFamily="34" charset="0"/>
              </a:rPr>
              <a:t>Days on Market</a:t>
            </a:r>
          </a:p>
        </p:txBody>
      </p:sp>
      <p:sp>
        <p:nvSpPr>
          <p:cNvPr id="24" name="Rectangle 23">
            <a:extLst>
              <a:ext uri="{FF2B5EF4-FFF2-40B4-BE49-F238E27FC236}">
                <a16:creationId xmlns:a16="http://schemas.microsoft.com/office/drawing/2014/main" id="{83B4A72C-2924-4CE2-8674-7E02E182E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descr="A picture containing screenshot&#10;&#10;Description automatically generated">
            <a:extLst>
              <a:ext uri="{FF2B5EF4-FFF2-40B4-BE49-F238E27FC236}">
                <a16:creationId xmlns:a16="http://schemas.microsoft.com/office/drawing/2014/main" id="{79A431D6-5833-4F24-9DC5-39DBE41398E8}"/>
              </a:ext>
            </a:extLst>
          </p:cNvPr>
          <p:cNvPicPr>
            <a:picLocks noChangeAspect="1"/>
          </p:cNvPicPr>
          <p:nvPr/>
        </p:nvPicPr>
        <p:blipFill>
          <a:blip r:embed="rId3"/>
          <a:stretch>
            <a:fillRect/>
          </a:stretch>
        </p:blipFill>
        <p:spPr>
          <a:xfrm>
            <a:off x="3630723" y="956135"/>
            <a:ext cx="8174508" cy="4936586"/>
          </a:xfrm>
          <a:prstGeom prst="rect">
            <a:avLst/>
          </a:prstGeom>
        </p:spPr>
      </p:pic>
      <p:pic>
        <p:nvPicPr>
          <p:cNvPr id="3" name="Picture 2" descr="Calendar dates">
            <a:extLst>
              <a:ext uri="{FF2B5EF4-FFF2-40B4-BE49-F238E27FC236}">
                <a16:creationId xmlns:a16="http://schemas.microsoft.com/office/drawing/2014/main" id="{80844067-5DC9-4F17-8539-B13B0042B230}"/>
              </a:ext>
            </a:extLst>
          </p:cNvPr>
          <p:cNvPicPr>
            <a:picLocks noChangeAspect="1"/>
          </p:cNvPicPr>
          <p:nvPr/>
        </p:nvPicPr>
        <p:blipFill>
          <a:blip r:embed="rId4"/>
          <a:stretch>
            <a:fillRect/>
          </a:stretch>
        </p:blipFill>
        <p:spPr>
          <a:xfrm>
            <a:off x="1" y="2226581"/>
            <a:ext cx="3566854" cy="2377322"/>
          </a:xfrm>
          <a:prstGeom prst="rect">
            <a:avLst/>
          </a:prstGeom>
        </p:spPr>
      </p:pic>
      <p:cxnSp>
        <p:nvCxnSpPr>
          <p:cNvPr id="10" name="Straight Connector 9">
            <a:extLst>
              <a:ext uri="{FF2B5EF4-FFF2-40B4-BE49-F238E27FC236}">
                <a16:creationId xmlns:a16="http://schemas.microsoft.com/office/drawing/2014/main" id="{43C1FE72-B673-44F7-A611-6C75E0A24B22}"/>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84A3218-3F2C-494B-9C84-C771652E488D}"/>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1689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063DA0-2F33-304A-B21C-735EE066A8D9}"/>
              </a:ext>
            </a:extLst>
          </p:cNvPr>
          <p:cNvSpPr>
            <a:spLocks noGrp="1"/>
          </p:cNvSpPr>
          <p:nvPr>
            <p:ph type="title"/>
          </p:nvPr>
        </p:nvSpPr>
        <p:spPr>
          <a:xfrm>
            <a:off x="116958" y="1211974"/>
            <a:ext cx="3115340" cy="4699728"/>
          </a:xfrm>
        </p:spPr>
        <p:txBody>
          <a:bodyPr vert="horz" lIns="91440" tIns="45720" rIns="91440" bIns="45720" rtlCol="0" anchor="ctr">
            <a:normAutofit/>
          </a:bodyPr>
          <a:lstStyle/>
          <a:p>
            <a:pPr>
              <a:spcAft>
                <a:spcPts val="600"/>
              </a:spcAft>
            </a:pPr>
            <a:r>
              <a:rPr lang="en-US" b="1" cap="all" dirty="0">
                <a:latin typeface="Arial" panose="020B0604020202020204" pitchFamily="34" charset="0"/>
                <a:cs typeface="Arial" panose="020B0604020202020204" pitchFamily="34" charset="0"/>
              </a:rPr>
              <a:t>Days on Market </a:t>
            </a:r>
            <a:r>
              <a:rPr lang="en-US" b="1" cap="small" dirty="0">
                <a:latin typeface="Arial" panose="020B0604020202020204" pitchFamily="34" charset="0"/>
                <a:cs typeface="Arial" panose="020B0604020202020204" pitchFamily="34" charset="0"/>
              </a:rPr>
              <a:t>vs</a:t>
            </a:r>
            <a:r>
              <a:rPr lang="en-US" b="1" cap="all" dirty="0">
                <a:latin typeface="Arial" panose="020B0604020202020204" pitchFamily="34" charset="0"/>
                <a:cs typeface="Arial" panose="020B0604020202020204" pitchFamily="34" charset="0"/>
              </a:rPr>
              <a:t> Crime Rate</a:t>
            </a:r>
          </a:p>
        </p:txBody>
      </p:sp>
      <p:sp>
        <p:nvSpPr>
          <p:cNvPr id="7" name="Rectangle 6">
            <a:extLst>
              <a:ext uri="{FF2B5EF4-FFF2-40B4-BE49-F238E27FC236}">
                <a16:creationId xmlns:a16="http://schemas.microsoft.com/office/drawing/2014/main" id="{1BA10EEF-41F6-B944-B371-9708FBBF1100}"/>
              </a:ext>
            </a:extLst>
          </p:cNvPr>
          <p:cNvSpPr/>
          <p:nvPr/>
        </p:nvSpPr>
        <p:spPr>
          <a:xfrm>
            <a:off x="5977216" y="5455387"/>
            <a:ext cx="237566" cy="646331"/>
          </a:xfrm>
          <a:prstGeom prst="rect">
            <a:avLst/>
          </a:prstGeom>
        </p:spPr>
        <p:txBody>
          <a:bodyPr wrap="none">
            <a:spAutoFit/>
          </a:bodyPr>
          <a:lstStyle/>
          <a:p>
            <a:pPr algn="ctr"/>
            <a:r>
              <a:rPr lang="en-US" dirty="0"/>
              <a:t> </a:t>
            </a:r>
          </a:p>
          <a:p>
            <a:pPr algn="ctr"/>
            <a:endParaRPr lang="en-US" dirty="0"/>
          </a:p>
        </p:txBody>
      </p:sp>
      <p:cxnSp>
        <p:nvCxnSpPr>
          <p:cNvPr id="11" name="Straight Connector 10">
            <a:extLst>
              <a:ext uri="{FF2B5EF4-FFF2-40B4-BE49-F238E27FC236}">
                <a16:creationId xmlns:a16="http://schemas.microsoft.com/office/drawing/2014/main" id="{F1A40BF3-DB7B-4829-BFB7-691CC8FCFF8A}"/>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AC5E0B-2A18-4EE4-95CA-6EAFE062C4DC}"/>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food&#10;&#10;Description automatically generated">
            <a:extLst>
              <a:ext uri="{FF2B5EF4-FFF2-40B4-BE49-F238E27FC236}">
                <a16:creationId xmlns:a16="http://schemas.microsoft.com/office/drawing/2014/main" id="{52B26C1D-6C4E-40E9-9201-5E5A5815E65E}"/>
              </a:ext>
            </a:extLst>
          </p:cNvPr>
          <p:cNvPicPr>
            <a:picLocks noChangeAspect="1"/>
          </p:cNvPicPr>
          <p:nvPr/>
        </p:nvPicPr>
        <p:blipFill>
          <a:blip r:embed="rId3"/>
          <a:stretch>
            <a:fillRect/>
          </a:stretch>
        </p:blipFill>
        <p:spPr>
          <a:xfrm>
            <a:off x="3528902" y="1165312"/>
            <a:ext cx="8197750" cy="4518232"/>
          </a:xfrm>
          <a:prstGeom prst="rect">
            <a:avLst/>
          </a:prstGeom>
        </p:spPr>
      </p:pic>
      <p:sp>
        <p:nvSpPr>
          <p:cNvPr id="16" name="TextBox 15">
            <a:extLst>
              <a:ext uri="{FF2B5EF4-FFF2-40B4-BE49-F238E27FC236}">
                <a16:creationId xmlns:a16="http://schemas.microsoft.com/office/drawing/2014/main" id="{72FDC0AE-D40E-4F83-8832-39E288DA8C1D}"/>
              </a:ext>
            </a:extLst>
          </p:cNvPr>
          <p:cNvSpPr txBox="1"/>
          <p:nvPr/>
        </p:nvSpPr>
        <p:spPr>
          <a:xfrm>
            <a:off x="8172893" y="60596"/>
            <a:ext cx="3678865" cy="646331"/>
          </a:xfrm>
          <a:prstGeom prst="rect">
            <a:avLst/>
          </a:prstGeom>
          <a:noFill/>
        </p:spPr>
        <p:txBody>
          <a:bodyPr wrap="square" rtlCol="0">
            <a:spAutoFit/>
          </a:bodyPr>
          <a:lstStyle/>
          <a:p>
            <a:r>
              <a:rPr lang="en-US" b="1" dirty="0">
                <a:solidFill>
                  <a:srgbClr val="FF0000"/>
                </a:solidFill>
              </a:rPr>
              <a:t>Should 10,000 be in the chart title or just in the X axis?  </a:t>
            </a:r>
          </a:p>
        </p:txBody>
      </p:sp>
    </p:spTree>
    <p:extLst>
      <p:ext uri="{BB962C8B-B14F-4D97-AF65-F5344CB8AC3E}">
        <p14:creationId xmlns:p14="http://schemas.microsoft.com/office/powerpoint/2010/main" val="1453217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063DA0-2F33-304A-B21C-735EE066A8D9}"/>
              </a:ext>
            </a:extLst>
          </p:cNvPr>
          <p:cNvSpPr>
            <a:spLocks noGrp="1"/>
          </p:cNvSpPr>
          <p:nvPr>
            <p:ph type="title"/>
          </p:nvPr>
        </p:nvSpPr>
        <p:spPr>
          <a:xfrm>
            <a:off x="116958" y="1211974"/>
            <a:ext cx="3115340" cy="4699728"/>
          </a:xfrm>
        </p:spPr>
        <p:txBody>
          <a:bodyPr vert="horz" lIns="91440" tIns="45720" rIns="91440" bIns="45720" rtlCol="0" anchor="ctr">
            <a:normAutofit/>
          </a:bodyPr>
          <a:lstStyle/>
          <a:p>
            <a:pPr>
              <a:spcAft>
                <a:spcPts val="600"/>
              </a:spcAft>
            </a:pPr>
            <a:r>
              <a:rPr lang="en-US" b="1" cap="all" dirty="0">
                <a:latin typeface="Arial" panose="020B0604020202020204" pitchFamily="34" charset="0"/>
                <a:cs typeface="Arial" panose="020B0604020202020204" pitchFamily="34" charset="0"/>
              </a:rPr>
              <a:t>Sales Price </a:t>
            </a:r>
            <a:r>
              <a:rPr lang="en-US" b="1" cap="small" dirty="0">
                <a:latin typeface="Arial" panose="020B0604020202020204" pitchFamily="34" charset="0"/>
                <a:cs typeface="Arial" panose="020B0604020202020204" pitchFamily="34" charset="0"/>
              </a:rPr>
              <a:t>vs</a:t>
            </a:r>
            <a:r>
              <a:rPr lang="en-US" b="1" cap="all" dirty="0">
                <a:latin typeface="Arial" panose="020B0604020202020204" pitchFamily="34" charset="0"/>
                <a:cs typeface="Arial" panose="020B0604020202020204" pitchFamily="34" charset="0"/>
              </a:rPr>
              <a:t> Crime Rate</a:t>
            </a:r>
          </a:p>
        </p:txBody>
      </p:sp>
      <p:sp>
        <p:nvSpPr>
          <p:cNvPr id="7" name="Rectangle 6">
            <a:extLst>
              <a:ext uri="{FF2B5EF4-FFF2-40B4-BE49-F238E27FC236}">
                <a16:creationId xmlns:a16="http://schemas.microsoft.com/office/drawing/2014/main" id="{1BA10EEF-41F6-B944-B371-9708FBBF1100}"/>
              </a:ext>
            </a:extLst>
          </p:cNvPr>
          <p:cNvSpPr/>
          <p:nvPr/>
        </p:nvSpPr>
        <p:spPr>
          <a:xfrm>
            <a:off x="5977216" y="5455387"/>
            <a:ext cx="237566" cy="646331"/>
          </a:xfrm>
          <a:prstGeom prst="rect">
            <a:avLst/>
          </a:prstGeom>
        </p:spPr>
        <p:txBody>
          <a:bodyPr wrap="none">
            <a:spAutoFit/>
          </a:bodyPr>
          <a:lstStyle/>
          <a:p>
            <a:pPr algn="ctr"/>
            <a:r>
              <a:rPr lang="en-US" dirty="0"/>
              <a:t> </a:t>
            </a:r>
          </a:p>
          <a:p>
            <a:pPr algn="ctr"/>
            <a:endParaRPr lang="en-US" dirty="0"/>
          </a:p>
        </p:txBody>
      </p:sp>
      <p:sp>
        <p:nvSpPr>
          <p:cNvPr id="6" name="AutoShape 2">
            <a:extLst>
              <a:ext uri="{FF2B5EF4-FFF2-40B4-BE49-F238E27FC236}">
                <a16:creationId xmlns:a16="http://schemas.microsoft.com/office/drawing/2014/main" id="{3D805F74-D447-4089-BC03-E18CEB0F63B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a:extLst>
              <a:ext uri="{FF2B5EF4-FFF2-40B4-BE49-F238E27FC236}">
                <a16:creationId xmlns:a16="http://schemas.microsoft.com/office/drawing/2014/main" id="{B4768038-9D72-48F3-AA5B-7B2723E6F778}"/>
              </a:ext>
            </a:extLst>
          </p:cNvPr>
          <p:cNvSpPr txBox="1"/>
          <p:nvPr/>
        </p:nvSpPr>
        <p:spPr>
          <a:xfrm>
            <a:off x="8172893" y="60596"/>
            <a:ext cx="3678865" cy="646331"/>
          </a:xfrm>
          <a:prstGeom prst="rect">
            <a:avLst/>
          </a:prstGeom>
          <a:noFill/>
        </p:spPr>
        <p:txBody>
          <a:bodyPr wrap="square" rtlCol="0">
            <a:spAutoFit/>
          </a:bodyPr>
          <a:lstStyle/>
          <a:p>
            <a:r>
              <a:rPr lang="en-US" b="1" dirty="0">
                <a:solidFill>
                  <a:srgbClr val="FF0000"/>
                </a:solidFill>
              </a:rPr>
              <a:t>Should 10,000 be in the chart title or just in the X axis?  </a:t>
            </a:r>
          </a:p>
        </p:txBody>
      </p:sp>
      <p:cxnSp>
        <p:nvCxnSpPr>
          <p:cNvPr id="11" name="Straight Connector 10">
            <a:extLst>
              <a:ext uri="{FF2B5EF4-FFF2-40B4-BE49-F238E27FC236}">
                <a16:creationId xmlns:a16="http://schemas.microsoft.com/office/drawing/2014/main" id="{691D9F37-4F8C-4F3C-BF47-D86BE03825D5}"/>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F70DC8C-12CC-452B-8F34-734FBC31D363}"/>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food&#10;&#10;Description automatically generated">
            <a:extLst>
              <a:ext uri="{FF2B5EF4-FFF2-40B4-BE49-F238E27FC236}">
                <a16:creationId xmlns:a16="http://schemas.microsoft.com/office/drawing/2014/main" id="{BF189124-DDA7-4C61-8A92-D5E596BA5BCA}"/>
              </a:ext>
            </a:extLst>
          </p:cNvPr>
          <p:cNvPicPr>
            <a:picLocks noChangeAspect="1"/>
          </p:cNvPicPr>
          <p:nvPr/>
        </p:nvPicPr>
        <p:blipFill rotWithShape="1">
          <a:blip r:embed="rId3"/>
          <a:srcRect l="2165" t="5473" r="8637"/>
          <a:stretch/>
        </p:blipFill>
        <p:spPr>
          <a:xfrm>
            <a:off x="3466214" y="1263806"/>
            <a:ext cx="8155174" cy="4321244"/>
          </a:xfrm>
          <a:prstGeom prst="rect">
            <a:avLst/>
          </a:prstGeom>
        </p:spPr>
      </p:pic>
    </p:spTree>
    <p:extLst>
      <p:ext uri="{BB962C8B-B14F-4D97-AF65-F5344CB8AC3E}">
        <p14:creationId xmlns:p14="http://schemas.microsoft.com/office/powerpoint/2010/main" val="795855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3875682-0790-427D-9A23-4B7265F0FA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6EDE4AAE-4785-4EA7-95DB-45200F5B80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1" name="Rectangle 30">
            <a:extLst>
              <a:ext uri="{FF2B5EF4-FFF2-40B4-BE49-F238E27FC236}">
                <a16:creationId xmlns:a16="http://schemas.microsoft.com/office/drawing/2014/main" id="{EB8AA617-0537-4ED7-91B6-66511A647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2E8BF1F-CE61-45C5-92AC-552D23176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24063DA0-2F33-304A-B21C-735EE066A8D9}"/>
              </a:ext>
            </a:extLst>
          </p:cNvPr>
          <p:cNvSpPr>
            <a:spLocks noGrp="1"/>
          </p:cNvSpPr>
          <p:nvPr>
            <p:ph type="title"/>
          </p:nvPr>
        </p:nvSpPr>
        <p:spPr>
          <a:xfrm>
            <a:off x="1069848" y="4782054"/>
            <a:ext cx="10210862" cy="1065690"/>
          </a:xfrm>
        </p:spPr>
        <p:txBody>
          <a:bodyPr vert="horz" lIns="91440" tIns="45720" rIns="91440" bIns="45720" rtlCol="0" anchor="b">
            <a:normAutofit fontScale="90000"/>
          </a:bodyPr>
          <a:lstStyle/>
          <a:p>
            <a:r>
              <a:rPr lang="en-US" sz="5000" b="1" cap="all" spc="-100" dirty="0"/>
              <a:t>Sales Price </a:t>
            </a:r>
            <a:r>
              <a:rPr lang="en-US" sz="5000" b="1" cap="small" spc="-100" dirty="0"/>
              <a:t>vs</a:t>
            </a:r>
            <a:r>
              <a:rPr lang="en-US" sz="5000" b="1" cap="all" spc="-100" dirty="0"/>
              <a:t> Property Crime and Violent Crime</a:t>
            </a:r>
          </a:p>
        </p:txBody>
      </p:sp>
      <p:sp>
        <p:nvSpPr>
          <p:cNvPr id="7" name="Rectangle 6">
            <a:extLst>
              <a:ext uri="{FF2B5EF4-FFF2-40B4-BE49-F238E27FC236}">
                <a16:creationId xmlns:a16="http://schemas.microsoft.com/office/drawing/2014/main" id="{1BA10EEF-41F6-B944-B371-9708FBBF1100}"/>
              </a:ext>
            </a:extLst>
          </p:cNvPr>
          <p:cNvSpPr/>
          <p:nvPr/>
        </p:nvSpPr>
        <p:spPr>
          <a:xfrm>
            <a:off x="5980422" y="5455387"/>
            <a:ext cx="231154" cy="723275"/>
          </a:xfrm>
          <a:prstGeom prst="rect">
            <a:avLst/>
          </a:prstGeom>
        </p:spPr>
        <p:txBody>
          <a:bodyPr wrap="none">
            <a:spAutoFit/>
          </a:bodyPr>
          <a:lstStyle/>
          <a:p>
            <a:pPr algn="ctr">
              <a:spcAft>
                <a:spcPts val="600"/>
              </a:spcAft>
            </a:pPr>
            <a:r>
              <a:rPr lang="en-US" dirty="0"/>
              <a:t> </a:t>
            </a:r>
            <a:endParaRPr lang="en-US"/>
          </a:p>
          <a:p>
            <a:pPr algn="ctr">
              <a:spcAft>
                <a:spcPts val="600"/>
              </a:spcAft>
            </a:pPr>
            <a:endParaRPr lang="en-US"/>
          </a:p>
        </p:txBody>
      </p:sp>
      <p:pic>
        <p:nvPicPr>
          <p:cNvPr id="9" name="Picture 8" descr="A close up of a logo&#10;&#10;Description automatically generated">
            <a:extLst>
              <a:ext uri="{FF2B5EF4-FFF2-40B4-BE49-F238E27FC236}">
                <a16:creationId xmlns:a16="http://schemas.microsoft.com/office/drawing/2014/main" id="{7A26E5E2-A62B-4F1F-BE6F-8E1CD433C2CF}"/>
              </a:ext>
            </a:extLst>
          </p:cNvPr>
          <p:cNvPicPr>
            <a:picLocks noChangeAspect="1"/>
          </p:cNvPicPr>
          <p:nvPr/>
        </p:nvPicPr>
        <p:blipFill rotWithShape="1">
          <a:blip r:embed="rId3"/>
          <a:srcRect l="2675" t="4697" r="8477"/>
          <a:stretch/>
        </p:blipFill>
        <p:spPr>
          <a:xfrm>
            <a:off x="121999" y="762000"/>
            <a:ext cx="5874753" cy="3150782"/>
          </a:xfrm>
          <a:prstGeom prst="rect">
            <a:avLst/>
          </a:prstGeom>
          <a:ln>
            <a:noFill/>
          </a:ln>
        </p:spPr>
      </p:pic>
      <p:pic>
        <p:nvPicPr>
          <p:cNvPr id="13" name="Picture 12" descr="A screenshot of a cell phone&#10;&#10;Description automatically generated">
            <a:extLst>
              <a:ext uri="{FF2B5EF4-FFF2-40B4-BE49-F238E27FC236}">
                <a16:creationId xmlns:a16="http://schemas.microsoft.com/office/drawing/2014/main" id="{3A7D4B49-71D9-4F06-BEEF-E7DC62836376}"/>
              </a:ext>
            </a:extLst>
          </p:cNvPr>
          <p:cNvPicPr>
            <a:picLocks noChangeAspect="1"/>
          </p:cNvPicPr>
          <p:nvPr/>
        </p:nvPicPr>
        <p:blipFill>
          <a:blip r:embed="rId4"/>
          <a:stretch>
            <a:fillRect/>
          </a:stretch>
        </p:blipFill>
        <p:spPr>
          <a:xfrm>
            <a:off x="6112730" y="759711"/>
            <a:ext cx="5990259" cy="3150782"/>
          </a:xfrm>
          <a:prstGeom prst="rect">
            <a:avLst/>
          </a:prstGeom>
          <a:ln>
            <a:noFill/>
          </a:ln>
        </p:spPr>
      </p:pic>
      <p:sp>
        <p:nvSpPr>
          <p:cNvPr id="14" name="TextBox 13">
            <a:extLst>
              <a:ext uri="{FF2B5EF4-FFF2-40B4-BE49-F238E27FC236}">
                <a16:creationId xmlns:a16="http://schemas.microsoft.com/office/drawing/2014/main" id="{EF0AED74-9F70-4F4E-A4F3-55014DE05E77}"/>
              </a:ext>
            </a:extLst>
          </p:cNvPr>
          <p:cNvSpPr txBox="1"/>
          <p:nvPr/>
        </p:nvSpPr>
        <p:spPr>
          <a:xfrm>
            <a:off x="8172893" y="60596"/>
            <a:ext cx="3678865" cy="646331"/>
          </a:xfrm>
          <a:prstGeom prst="rect">
            <a:avLst/>
          </a:prstGeom>
          <a:noFill/>
        </p:spPr>
        <p:txBody>
          <a:bodyPr wrap="square" rtlCol="0">
            <a:spAutoFit/>
          </a:bodyPr>
          <a:lstStyle/>
          <a:p>
            <a:r>
              <a:rPr lang="en-US" b="1" dirty="0">
                <a:solidFill>
                  <a:srgbClr val="FF0000"/>
                </a:solidFill>
              </a:rPr>
              <a:t>Should 10,000 be in the chart title or just in the X axis?  </a:t>
            </a:r>
          </a:p>
        </p:txBody>
      </p:sp>
    </p:spTree>
    <p:extLst>
      <p:ext uri="{BB962C8B-B14F-4D97-AF65-F5344CB8AC3E}">
        <p14:creationId xmlns:p14="http://schemas.microsoft.com/office/powerpoint/2010/main" val="4054935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64C9EE1D-12BB-43F7-9A2A-893578DCA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55">
            <a:extLst>
              <a:ext uri="{FF2B5EF4-FFF2-40B4-BE49-F238E27FC236}">
                <a16:creationId xmlns:a16="http://schemas.microsoft.com/office/drawing/2014/main" id="{43962A31-C54E-4762-B155-59777FED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58" name="Rectangle 57">
            <a:extLst>
              <a:ext uri="{FF2B5EF4-FFF2-40B4-BE49-F238E27FC236}">
                <a16:creationId xmlns:a16="http://schemas.microsoft.com/office/drawing/2014/main" id="{4B392D36-B685-45E0-B197-6EE5D7480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9DCA8533-CC5E-4754-9A04-047EDE49E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5AD695B-C110-4403-BC2E-272D1A1B8DF6}"/>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3700" b="1" cap="all" spc="-100" dirty="0"/>
              <a:t>Housing Units Sold by Price </a:t>
            </a:r>
            <a:r>
              <a:rPr lang="en-US" sz="3700" b="1" cap="small" spc="-100" dirty="0"/>
              <a:t>vs</a:t>
            </a:r>
            <a:r>
              <a:rPr lang="en-US" sz="3700" b="1" cap="all" spc="-100" dirty="0"/>
              <a:t> Crime Rate</a:t>
            </a:r>
          </a:p>
        </p:txBody>
      </p:sp>
      <p:pic>
        <p:nvPicPr>
          <p:cNvPr id="10" name="Picture 9" descr="A close up of text on a white background&#10;&#10;Description automatically generated">
            <a:extLst>
              <a:ext uri="{FF2B5EF4-FFF2-40B4-BE49-F238E27FC236}">
                <a16:creationId xmlns:a16="http://schemas.microsoft.com/office/drawing/2014/main" id="{970F0413-842C-433E-808F-C9528722382F}"/>
              </a:ext>
            </a:extLst>
          </p:cNvPr>
          <p:cNvPicPr>
            <a:picLocks noChangeAspect="1"/>
          </p:cNvPicPr>
          <p:nvPr/>
        </p:nvPicPr>
        <p:blipFill rotWithShape="1">
          <a:blip r:embed="rId2"/>
          <a:srcRect r="6821"/>
          <a:stretch/>
        </p:blipFill>
        <p:spPr>
          <a:xfrm>
            <a:off x="8339226" y="1623643"/>
            <a:ext cx="3835242" cy="2743996"/>
          </a:xfrm>
          <a:prstGeom prst="rect">
            <a:avLst/>
          </a:prstGeom>
        </p:spPr>
      </p:pic>
      <p:pic>
        <p:nvPicPr>
          <p:cNvPr id="6" name="Picture 5" descr="A close up of a logo&#10;&#10;Description automatically generated">
            <a:extLst>
              <a:ext uri="{FF2B5EF4-FFF2-40B4-BE49-F238E27FC236}">
                <a16:creationId xmlns:a16="http://schemas.microsoft.com/office/drawing/2014/main" id="{90D0A457-0E8A-4B26-9B5E-B7CC374853D1}"/>
              </a:ext>
            </a:extLst>
          </p:cNvPr>
          <p:cNvPicPr>
            <a:picLocks noChangeAspect="1"/>
          </p:cNvPicPr>
          <p:nvPr/>
        </p:nvPicPr>
        <p:blipFill rotWithShape="1">
          <a:blip r:embed="rId3"/>
          <a:srcRect r="3635"/>
          <a:stretch/>
        </p:blipFill>
        <p:spPr>
          <a:xfrm>
            <a:off x="99493" y="51186"/>
            <a:ext cx="4122451" cy="2851970"/>
          </a:xfrm>
          <a:prstGeom prst="rect">
            <a:avLst/>
          </a:prstGeom>
        </p:spPr>
      </p:pic>
      <p:pic>
        <p:nvPicPr>
          <p:cNvPr id="8" name="Picture 7" descr="A close up of a logo&#10;&#10;Description automatically generated">
            <a:extLst>
              <a:ext uri="{FF2B5EF4-FFF2-40B4-BE49-F238E27FC236}">
                <a16:creationId xmlns:a16="http://schemas.microsoft.com/office/drawing/2014/main" id="{E10DA690-DAB0-45D8-86F9-D6B5691AA7C3}"/>
              </a:ext>
            </a:extLst>
          </p:cNvPr>
          <p:cNvPicPr>
            <a:picLocks noChangeAspect="1"/>
          </p:cNvPicPr>
          <p:nvPr/>
        </p:nvPicPr>
        <p:blipFill>
          <a:blip r:embed="rId4"/>
          <a:stretch>
            <a:fillRect/>
          </a:stretch>
        </p:blipFill>
        <p:spPr>
          <a:xfrm>
            <a:off x="4350588" y="947108"/>
            <a:ext cx="3952925" cy="2635283"/>
          </a:xfrm>
          <a:prstGeom prst="rect">
            <a:avLst/>
          </a:prstGeom>
        </p:spPr>
      </p:pic>
      <p:sp>
        <p:nvSpPr>
          <p:cNvPr id="3" name="TextBox 2">
            <a:extLst>
              <a:ext uri="{FF2B5EF4-FFF2-40B4-BE49-F238E27FC236}">
                <a16:creationId xmlns:a16="http://schemas.microsoft.com/office/drawing/2014/main" id="{2ADCDB36-AF26-4B95-9D41-A7526687B58C}"/>
              </a:ext>
            </a:extLst>
          </p:cNvPr>
          <p:cNvSpPr txBox="1"/>
          <p:nvPr/>
        </p:nvSpPr>
        <p:spPr>
          <a:xfrm>
            <a:off x="112838" y="5829790"/>
            <a:ext cx="3678865" cy="923330"/>
          </a:xfrm>
          <a:prstGeom prst="rect">
            <a:avLst/>
          </a:prstGeom>
          <a:noFill/>
        </p:spPr>
        <p:txBody>
          <a:bodyPr wrap="square" rtlCol="0">
            <a:spAutoFit/>
          </a:bodyPr>
          <a:lstStyle/>
          <a:p>
            <a:r>
              <a:rPr lang="en-US" b="1" dirty="0">
                <a:solidFill>
                  <a:srgbClr val="FF0000"/>
                </a:solidFill>
              </a:rPr>
              <a:t>*Should the Y axis be per capita?  The housing bar charts are not per capita</a:t>
            </a:r>
          </a:p>
        </p:txBody>
      </p:sp>
      <p:sp>
        <p:nvSpPr>
          <p:cNvPr id="4" name="TextBox 3">
            <a:extLst>
              <a:ext uri="{FF2B5EF4-FFF2-40B4-BE49-F238E27FC236}">
                <a16:creationId xmlns:a16="http://schemas.microsoft.com/office/drawing/2014/main" id="{71AD3E63-34E5-4C33-A170-A1D76F1EC444}"/>
              </a:ext>
            </a:extLst>
          </p:cNvPr>
          <p:cNvSpPr txBox="1"/>
          <p:nvPr/>
        </p:nvSpPr>
        <p:spPr>
          <a:xfrm>
            <a:off x="3920347" y="5854160"/>
            <a:ext cx="3871173" cy="923330"/>
          </a:xfrm>
          <a:prstGeom prst="rect">
            <a:avLst/>
          </a:prstGeom>
          <a:noFill/>
        </p:spPr>
        <p:txBody>
          <a:bodyPr wrap="square" rtlCol="0">
            <a:spAutoFit/>
          </a:bodyPr>
          <a:lstStyle/>
          <a:p>
            <a:r>
              <a:rPr lang="en-US" b="1" dirty="0">
                <a:solidFill>
                  <a:srgbClr val="FF0000"/>
                </a:solidFill>
              </a:rPr>
              <a:t>*Consider displaying only 2 images for space – less than 300K and 300-500k</a:t>
            </a:r>
          </a:p>
        </p:txBody>
      </p:sp>
      <p:sp>
        <p:nvSpPr>
          <p:cNvPr id="7" name="TextBox 6">
            <a:extLst>
              <a:ext uri="{FF2B5EF4-FFF2-40B4-BE49-F238E27FC236}">
                <a16:creationId xmlns:a16="http://schemas.microsoft.com/office/drawing/2014/main" id="{98806AAE-121F-411E-BA19-A8A4F0CB21D1}"/>
              </a:ext>
            </a:extLst>
          </p:cNvPr>
          <p:cNvSpPr txBox="1"/>
          <p:nvPr/>
        </p:nvSpPr>
        <p:spPr>
          <a:xfrm>
            <a:off x="7858531" y="5879129"/>
            <a:ext cx="3871173" cy="923330"/>
          </a:xfrm>
          <a:prstGeom prst="rect">
            <a:avLst/>
          </a:prstGeom>
          <a:noFill/>
        </p:spPr>
        <p:txBody>
          <a:bodyPr wrap="square" rtlCol="0">
            <a:spAutoFit/>
          </a:bodyPr>
          <a:lstStyle/>
          <a:p>
            <a:r>
              <a:rPr lang="en-US" b="1" dirty="0">
                <a:solidFill>
                  <a:srgbClr val="FF0000"/>
                </a:solidFill>
              </a:rPr>
              <a:t>*Is this census data?  If so, may want to clarify while discussing this slide in the presentation </a:t>
            </a:r>
          </a:p>
        </p:txBody>
      </p:sp>
      <p:sp>
        <p:nvSpPr>
          <p:cNvPr id="9" name="TextBox 8">
            <a:extLst>
              <a:ext uri="{FF2B5EF4-FFF2-40B4-BE49-F238E27FC236}">
                <a16:creationId xmlns:a16="http://schemas.microsoft.com/office/drawing/2014/main" id="{F9EC634B-1089-4F6E-8DA6-C6BF8E8117DB}"/>
              </a:ext>
            </a:extLst>
          </p:cNvPr>
          <p:cNvSpPr txBox="1"/>
          <p:nvPr/>
        </p:nvSpPr>
        <p:spPr>
          <a:xfrm>
            <a:off x="202020" y="-79786"/>
            <a:ext cx="4371400" cy="369332"/>
          </a:xfrm>
          <a:prstGeom prst="rect">
            <a:avLst/>
          </a:prstGeom>
          <a:noFill/>
        </p:spPr>
        <p:txBody>
          <a:bodyPr wrap="square" rtlCol="0">
            <a:spAutoFit/>
          </a:bodyPr>
          <a:lstStyle/>
          <a:p>
            <a:r>
              <a:rPr lang="en-US" b="1" dirty="0">
                <a:solidFill>
                  <a:srgbClr val="FF0000"/>
                </a:solidFill>
              </a:rPr>
              <a:t>*Update Image - Pending update</a:t>
            </a:r>
          </a:p>
        </p:txBody>
      </p:sp>
      <p:sp>
        <p:nvSpPr>
          <p:cNvPr id="11" name="TextBox 10">
            <a:extLst>
              <a:ext uri="{FF2B5EF4-FFF2-40B4-BE49-F238E27FC236}">
                <a16:creationId xmlns:a16="http://schemas.microsoft.com/office/drawing/2014/main" id="{8E4C76DF-4915-4347-9098-450488590816}"/>
              </a:ext>
            </a:extLst>
          </p:cNvPr>
          <p:cNvSpPr txBox="1"/>
          <p:nvPr/>
        </p:nvSpPr>
        <p:spPr>
          <a:xfrm>
            <a:off x="4237195" y="762442"/>
            <a:ext cx="4371400" cy="369332"/>
          </a:xfrm>
          <a:prstGeom prst="rect">
            <a:avLst/>
          </a:prstGeom>
          <a:noFill/>
        </p:spPr>
        <p:txBody>
          <a:bodyPr wrap="square" rtlCol="0">
            <a:spAutoFit/>
          </a:bodyPr>
          <a:lstStyle/>
          <a:p>
            <a:r>
              <a:rPr lang="en-US" b="1" dirty="0">
                <a:solidFill>
                  <a:srgbClr val="FF0000"/>
                </a:solidFill>
              </a:rPr>
              <a:t>*Update Image - Pending update</a:t>
            </a:r>
          </a:p>
        </p:txBody>
      </p:sp>
      <p:sp>
        <p:nvSpPr>
          <p:cNvPr id="12" name="TextBox 11">
            <a:extLst>
              <a:ext uri="{FF2B5EF4-FFF2-40B4-BE49-F238E27FC236}">
                <a16:creationId xmlns:a16="http://schemas.microsoft.com/office/drawing/2014/main" id="{993F1D52-57E8-4AB4-B969-3CF9DE2499C8}"/>
              </a:ext>
            </a:extLst>
          </p:cNvPr>
          <p:cNvSpPr txBox="1"/>
          <p:nvPr/>
        </p:nvSpPr>
        <p:spPr>
          <a:xfrm>
            <a:off x="8547222" y="1499818"/>
            <a:ext cx="4371400" cy="369332"/>
          </a:xfrm>
          <a:prstGeom prst="rect">
            <a:avLst/>
          </a:prstGeom>
          <a:noFill/>
        </p:spPr>
        <p:txBody>
          <a:bodyPr wrap="square" rtlCol="0">
            <a:spAutoFit/>
          </a:bodyPr>
          <a:lstStyle/>
          <a:p>
            <a:r>
              <a:rPr lang="en-US" b="1" dirty="0">
                <a:solidFill>
                  <a:srgbClr val="FF0000"/>
                </a:solidFill>
              </a:rPr>
              <a:t>*Update Image - Pending update</a:t>
            </a:r>
          </a:p>
        </p:txBody>
      </p:sp>
    </p:spTree>
    <p:extLst>
      <p:ext uri="{BB962C8B-B14F-4D97-AF65-F5344CB8AC3E}">
        <p14:creationId xmlns:p14="http://schemas.microsoft.com/office/powerpoint/2010/main" val="297259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F645BF8-7885-4398-80BC-4C0DF24F5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212FB65-CD2B-4005-B910-132DCE19F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8" name="Rectangle 17">
            <a:extLst>
              <a:ext uri="{FF2B5EF4-FFF2-40B4-BE49-F238E27FC236}">
                <a16:creationId xmlns:a16="http://schemas.microsoft.com/office/drawing/2014/main" id="{B5DC95B7-2A72-483B-BA19-2BE751205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C822AFE-7E96-4A51-9E55-FCAEACD21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3E1C62C6-1501-4C1D-8475-37DDFD235BEC}"/>
              </a:ext>
            </a:extLst>
          </p:cNvPr>
          <p:cNvSpPr>
            <a:spLocks noGrp="1"/>
          </p:cNvSpPr>
          <p:nvPr>
            <p:ph type="title"/>
          </p:nvPr>
        </p:nvSpPr>
        <p:spPr>
          <a:xfrm>
            <a:off x="8038214" y="1079769"/>
            <a:ext cx="3991074" cy="4683077"/>
          </a:xfrm>
        </p:spPr>
        <p:txBody>
          <a:bodyPr vert="horz" lIns="91440" tIns="45720" rIns="91440" bIns="45720" rtlCol="0" anchor="t">
            <a:normAutofit/>
          </a:bodyPr>
          <a:lstStyle/>
          <a:p>
            <a:r>
              <a:rPr lang="en-US" b="1" dirty="0"/>
              <a:t>HOUSING UNITS SOLD vs CRIME RATE IN SUGAR LAND AND HOUSTON</a:t>
            </a:r>
          </a:p>
        </p:txBody>
      </p:sp>
      <p:sp>
        <p:nvSpPr>
          <p:cNvPr id="22" name="Rectangle 21">
            <a:extLst>
              <a:ext uri="{FF2B5EF4-FFF2-40B4-BE49-F238E27FC236}">
                <a16:creationId xmlns:a16="http://schemas.microsoft.com/office/drawing/2014/main" id="{9169EA61-C175-4B7E-807B-58199DEA7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B2C2B097-9CF4-40F0-A48F-4319EA04AECB}"/>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D25B33E-3330-4C6B-B59C-196B19C65F48}"/>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8DAF411-80E2-44EB-9731-B8A429B76A08}"/>
              </a:ext>
            </a:extLst>
          </p:cNvPr>
          <p:cNvSpPr txBox="1"/>
          <p:nvPr/>
        </p:nvSpPr>
        <p:spPr>
          <a:xfrm>
            <a:off x="-7914" y="2757"/>
            <a:ext cx="3678865" cy="923330"/>
          </a:xfrm>
          <a:prstGeom prst="rect">
            <a:avLst/>
          </a:prstGeom>
          <a:noFill/>
        </p:spPr>
        <p:txBody>
          <a:bodyPr wrap="square" rtlCol="0">
            <a:spAutoFit/>
          </a:bodyPr>
          <a:lstStyle/>
          <a:p>
            <a:r>
              <a:rPr lang="en-US" b="1" dirty="0">
                <a:solidFill>
                  <a:srgbClr val="FF0000"/>
                </a:solidFill>
              </a:rPr>
              <a:t>*Should the Y axis be per capita?  The housing bar charts are not per capita</a:t>
            </a:r>
          </a:p>
        </p:txBody>
      </p:sp>
      <p:pic>
        <p:nvPicPr>
          <p:cNvPr id="24" name="Picture 23" descr="A screenshot of a cell phone&#10;&#10;Description automatically generated">
            <a:extLst>
              <a:ext uri="{FF2B5EF4-FFF2-40B4-BE49-F238E27FC236}">
                <a16:creationId xmlns:a16="http://schemas.microsoft.com/office/drawing/2014/main" id="{14CB80E6-7CF1-4DE0-8588-D8748C448B5C}"/>
              </a:ext>
            </a:extLst>
          </p:cNvPr>
          <p:cNvPicPr>
            <a:picLocks noChangeAspect="1"/>
          </p:cNvPicPr>
          <p:nvPr/>
        </p:nvPicPr>
        <p:blipFill>
          <a:blip r:embed="rId3"/>
          <a:stretch>
            <a:fillRect/>
          </a:stretch>
        </p:blipFill>
        <p:spPr>
          <a:xfrm>
            <a:off x="504852" y="845816"/>
            <a:ext cx="7117907" cy="5152341"/>
          </a:xfrm>
          <a:prstGeom prst="rect">
            <a:avLst/>
          </a:prstGeom>
        </p:spPr>
      </p:pic>
      <p:sp>
        <p:nvSpPr>
          <p:cNvPr id="26" name="TextBox 25">
            <a:extLst>
              <a:ext uri="{FF2B5EF4-FFF2-40B4-BE49-F238E27FC236}">
                <a16:creationId xmlns:a16="http://schemas.microsoft.com/office/drawing/2014/main" id="{43B323D0-5F2C-43EC-95DB-0758E4C6A4DD}"/>
              </a:ext>
            </a:extLst>
          </p:cNvPr>
          <p:cNvSpPr txBox="1"/>
          <p:nvPr/>
        </p:nvSpPr>
        <p:spPr>
          <a:xfrm>
            <a:off x="2164092" y="1069137"/>
            <a:ext cx="4371400" cy="369332"/>
          </a:xfrm>
          <a:prstGeom prst="rect">
            <a:avLst/>
          </a:prstGeom>
          <a:noFill/>
        </p:spPr>
        <p:txBody>
          <a:bodyPr wrap="square" rtlCol="0">
            <a:spAutoFit/>
          </a:bodyPr>
          <a:lstStyle/>
          <a:p>
            <a:r>
              <a:rPr lang="en-US" b="1" dirty="0">
                <a:solidFill>
                  <a:srgbClr val="FF0000"/>
                </a:solidFill>
              </a:rPr>
              <a:t>*Update Image - Pending update</a:t>
            </a:r>
          </a:p>
        </p:txBody>
      </p:sp>
    </p:spTree>
    <p:extLst>
      <p:ext uri="{BB962C8B-B14F-4D97-AF65-F5344CB8AC3E}">
        <p14:creationId xmlns:p14="http://schemas.microsoft.com/office/powerpoint/2010/main" val="4120338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49">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Rectangle 51">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69" name="Rectangle 53">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55">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5" name="Title 4">
            <a:extLst>
              <a:ext uri="{FF2B5EF4-FFF2-40B4-BE49-F238E27FC236}">
                <a16:creationId xmlns:a16="http://schemas.microsoft.com/office/drawing/2014/main" id="{0A9B33EA-D52A-C94C-BC59-AB6DEC69B6B8}"/>
              </a:ext>
            </a:extLst>
          </p:cNvPr>
          <p:cNvSpPr>
            <a:spLocks noGrp="1"/>
          </p:cNvSpPr>
          <p:nvPr>
            <p:ph type="title"/>
          </p:nvPr>
        </p:nvSpPr>
        <p:spPr>
          <a:xfrm>
            <a:off x="0" y="978134"/>
            <a:ext cx="8983489" cy="1000978"/>
          </a:xfrm>
        </p:spPr>
        <p:txBody>
          <a:bodyPr vert="horz" lIns="91440" tIns="45720" rIns="91440" bIns="45720" rtlCol="0" anchor="ctr">
            <a:normAutofit/>
          </a:bodyPr>
          <a:lstStyle/>
          <a:p>
            <a:r>
              <a:rPr lang="en-US" dirty="0"/>
              <a:t>SUMMARY </a:t>
            </a:r>
          </a:p>
        </p:txBody>
      </p:sp>
      <p:sp>
        <p:nvSpPr>
          <p:cNvPr id="71" name="Rectangle 57">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 name="Rectangle 59">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61">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2" name="TextBox 21">
            <a:extLst>
              <a:ext uri="{FF2B5EF4-FFF2-40B4-BE49-F238E27FC236}">
                <a16:creationId xmlns:a16="http://schemas.microsoft.com/office/drawing/2014/main" id="{69DC94A5-1CBB-9B49-8144-E34A06838F46}"/>
              </a:ext>
            </a:extLst>
          </p:cNvPr>
          <p:cNvSpPr txBox="1"/>
          <p:nvPr/>
        </p:nvSpPr>
        <p:spPr>
          <a:xfrm>
            <a:off x="1600753" y="2606818"/>
            <a:ext cx="8983489" cy="3554457"/>
          </a:xfrm>
          <a:prstGeom prst="rect">
            <a:avLst/>
          </a:prstGeom>
        </p:spPr>
        <p:txBody>
          <a:bodyPr vert="horz" lIns="91440" tIns="45720" rIns="91440" bIns="45720" rtlCol="0" anchor="ctr">
            <a:normAutofit/>
          </a:bodyPr>
          <a:lstStyle/>
          <a:p>
            <a:pPr marL="285750" indent="-182880" defTabSz="914400">
              <a:lnSpc>
                <a:spcPct val="90000"/>
              </a:lnSpc>
              <a:spcAft>
                <a:spcPts val="600"/>
              </a:spcAft>
              <a:buClr>
                <a:schemeClr val="accent1"/>
              </a:buClr>
              <a:buFont typeface="Wingdings 2" pitchFamily="18" charset="2"/>
              <a:buChar char=""/>
            </a:pPr>
            <a:r>
              <a:rPr lang="en-US" sz="1700" dirty="0"/>
              <a:t>This analysis takes the central locations of crime hot spots as its reference and assesses whether housing prices decline when relatively closer to these statistically significant crime concentrations. </a:t>
            </a:r>
          </a:p>
          <a:p>
            <a:pPr marL="285750" indent="-182880" defTabSz="914400">
              <a:lnSpc>
                <a:spcPct val="90000"/>
              </a:lnSpc>
              <a:spcAft>
                <a:spcPts val="600"/>
              </a:spcAft>
              <a:buClr>
                <a:schemeClr val="accent1"/>
              </a:buClr>
              <a:buFont typeface="Wingdings 2" pitchFamily="18" charset="2"/>
              <a:buChar char=""/>
            </a:pPr>
            <a:r>
              <a:rPr lang="en-US" sz="1700" dirty="0"/>
              <a:t>The Houston metropolitan area is served by Extensive public transportation system, including metro  train that connects Houston Downtown area with NRG Stadium area, which is known for higher crime rate.</a:t>
            </a:r>
          </a:p>
          <a:p>
            <a:pPr marL="285750" indent="-182880" defTabSz="914400">
              <a:lnSpc>
                <a:spcPct val="90000"/>
              </a:lnSpc>
              <a:spcAft>
                <a:spcPts val="600"/>
              </a:spcAft>
              <a:buClr>
                <a:schemeClr val="accent1"/>
              </a:buClr>
              <a:buFont typeface="Wingdings 2" pitchFamily="18" charset="2"/>
              <a:buChar char=""/>
            </a:pPr>
            <a:r>
              <a:rPr lang="en-US" sz="1700" dirty="0"/>
              <a:t> Other cities are also exposed to a variety of amenities, such as plenty of buildings, lakes, shopping centers,  which makes these cities the most desirable. We merged Housing market data with crime data to estimate valuation impact of total number of crime incidents in each city and the distance of crime location. </a:t>
            </a:r>
          </a:p>
          <a:p>
            <a:pPr marL="285750" indent="-182880" defTabSz="914400">
              <a:lnSpc>
                <a:spcPct val="90000"/>
              </a:lnSpc>
              <a:spcAft>
                <a:spcPts val="600"/>
              </a:spcAft>
              <a:buClr>
                <a:schemeClr val="accent1"/>
              </a:buClr>
              <a:buFont typeface="Wingdings 2" pitchFamily="18" charset="2"/>
              <a:buChar char=""/>
            </a:pPr>
            <a:r>
              <a:rPr lang="en-US" sz="1700" dirty="0"/>
              <a:t>Per our analysis, the distance to the location, within the city have negative effect on housing values. Locations plays a significant role in the city housing valuation, where closer to crime locations lower housing values. </a:t>
            </a:r>
          </a:p>
          <a:p>
            <a:pPr indent="-182880" defTabSz="914400">
              <a:lnSpc>
                <a:spcPct val="90000"/>
              </a:lnSpc>
              <a:buClr>
                <a:schemeClr val="accent1"/>
              </a:buClr>
              <a:buFont typeface="Wingdings 2" pitchFamily="18" charset="2"/>
              <a:buChar char=""/>
            </a:pPr>
            <a:endParaRPr lang="en-US" sz="1700" dirty="0"/>
          </a:p>
        </p:txBody>
      </p:sp>
      <p:sp>
        <p:nvSpPr>
          <p:cNvPr id="4" name="TextBox 3">
            <a:extLst>
              <a:ext uri="{FF2B5EF4-FFF2-40B4-BE49-F238E27FC236}">
                <a16:creationId xmlns:a16="http://schemas.microsoft.com/office/drawing/2014/main" id="{07440802-5B33-AC4D-8941-FD8D49C56AC8}"/>
              </a:ext>
            </a:extLst>
          </p:cNvPr>
          <p:cNvSpPr txBox="1"/>
          <p:nvPr/>
        </p:nvSpPr>
        <p:spPr>
          <a:xfrm>
            <a:off x="5241322" y="1605840"/>
            <a:ext cx="5777652" cy="4285293"/>
          </a:xfrm>
          <a:prstGeom prst="rect">
            <a:avLst/>
          </a:prstGeom>
        </p:spPr>
        <p:txBody>
          <a:bodyPr vert="horz" lIns="91440" tIns="45720" rIns="91440" bIns="45720" rtlCol="0" anchor="t">
            <a:normAutofit/>
          </a:bodyPr>
          <a:lstStyle/>
          <a:p>
            <a:pPr indent="-182880" defTabSz="914400">
              <a:lnSpc>
                <a:spcPct val="90000"/>
              </a:lnSpc>
              <a:spcAft>
                <a:spcPts val="600"/>
              </a:spcAft>
              <a:buClr>
                <a:schemeClr val="accent1"/>
              </a:buClr>
              <a:buFont typeface="Wingdings 2" pitchFamily="18" charset="2"/>
              <a:buChar char=""/>
            </a:pPr>
            <a:endParaRPr lang="en-US" sz="900" dirty="0">
              <a:solidFill>
                <a:srgbClr val="FFFFFF"/>
              </a:solidFill>
            </a:endParaRPr>
          </a:p>
          <a:p>
            <a:pPr indent="-182880" defTabSz="914400">
              <a:lnSpc>
                <a:spcPct val="90000"/>
              </a:lnSpc>
              <a:spcAft>
                <a:spcPts val="600"/>
              </a:spcAft>
              <a:buClr>
                <a:schemeClr val="accent1"/>
              </a:buClr>
              <a:buFont typeface="Wingdings 2" pitchFamily="18" charset="2"/>
              <a:buChar char=""/>
            </a:pPr>
            <a:endParaRPr lang="en-US" sz="900" dirty="0">
              <a:solidFill>
                <a:srgbClr val="FFFFFF"/>
              </a:solidFill>
            </a:endParaRPr>
          </a:p>
          <a:p>
            <a:pPr indent="-182880" defTabSz="914400">
              <a:lnSpc>
                <a:spcPct val="90000"/>
              </a:lnSpc>
              <a:spcAft>
                <a:spcPts val="600"/>
              </a:spcAft>
              <a:buClr>
                <a:schemeClr val="accent1"/>
              </a:buClr>
              <a:buFont typeface="Wingdings 2" pitchFamily="18" charset="2"/>
              <a:buChar char=""/>
            </a:pPr>
            <a:br>
              <a:rPr lang="en-US" sz="900" dirty="0">
                <a:solidFill>
                  <a:srgbClr val="FFFFFF"/>
                </a:solidFill>
              </a:rPr>
            </a:br>
            <a:endParaRPr lang="en-US" sz="900" dirty="0">
              <a:solidFill>
                <a:srgbClr val="FFFFFF"/>
              </a:solidFill>
            </a:endParaRPr>
          </a:p>
        </p:txBody>
      </p:sp>
      <p:sp>
        <p:nvSpPr>
          <p:cNvPr id="2" name="Rectangle 1">
            <a:extLst>
              <a:ext uri="{FF2B5EF4-FFF2-40B4-BE49-F238E27FC236}">
                <a16:creationId xmlns:a16="http://schemas.microsoft.com/office/drawing/2014/main" id="{47E0525F-DF99-8348-BA04-B58B441CC89C}"/>
              </a:ext>
            </a:extLst>
          </p:cNvPr>
          <p:cNvSpPr/>
          <p:nvPr/>
        </p:nvSpPr>
        <p:spPr>
          <a:xfrm>
            <a:off x="6689995" y="7318396"/>
            <a:ext cx="8983489" cy="3554457"/>
          </a:xfrm>
          <a:prstGeom prst="rect">
            <a:avLst/>
          </a:prstGeom>
        </p:spPr>
        <p:txBody>
          <a:bodyPr vert="horz" lIns="91440" tIns="45720" rIns="91440" bIns="45720" rtlCol="0" anchor="ctr">
            <a:normAutofit/>
          </a:bodyPr>
          <a:lstStyle/>
          <a:p>
            <a:pPr indent="-182880" defTabSz="914400">
              <a:lnSpc>
                <a:spcPct val="90000"/>
              </a:lnSpc>
              <a:spcAft>
                <a:spcPts val="600"/>
              </a:spcAft>
              <a:buClr>
                <a:schemeClr val="accent1"/>
              </a:buClr>
              <a:buFont typeface="Wingdings 2" pitchFamily="18" charset="2"/>
              <a:buChar char=""/>
            </a:pPr>
            <a:r>
              <a:rPr lang="en-US" dirty="0"/>
              <a:t>WHY DID WE PICK THESE CITIES.  (POPULATION)</a:t>
            </a:r>
          </a:p>
          <a:p>
            <a:pPr indent="-182880" defTabSz="914400">
              <a:lnSpc>
                <a:spcPct val="90000"/>
              </a:lnSpc>
              <a:spcAft>
                <a:spcPts val="600"/>
              </a:spcAft>
              <a:buClr>
                <a:schemeClr val="accent1"/>
              </a:buClr>
              <a:buFont typeface="Wingdings 2" pitchFamily="18" charset="2"/>
              <a:buChar char=""/>
            </a:pPr>
            <a:endParaRPr lang="en-US" dirty="0"/>
          </a:p>
        </p:txBody>
      </p:sp>
      <p:sp>
        <p:nvSpPr>
          <p:cNvPr id="3" name="TextBox 2">
            <a:extLst>
              <a:ext uri="{FF2B5EF4-FFF2-40B4-BE49-F238E27FC236}">
                <a16:creationId xmlns:a16="http://schemas.microsoft.com/office/drawing/2014/main" id="{1BAA99F2-80F1-4F83-934A-21B39CCA245E}"/>
              </a:ext>
            </a:extLst>
          </p:cNvPr>
          <p:cNvSpPr txBox="1"/>
          <p:nvPr/>
        </p:nvSpPr>
        <p:spPr>
          <a:xfrm>
            <a:off x="4070756" y="56311"/>
            <a:ext cx="3678865" cy="646331"/>
          </a:xfrm>
          <a:prstGeom prst="rect">
            <a:avLst/>
          </a:prstGeom>
          <a:noFill/>
        </p:spPr>
        <p:txBody>
          <a:bodyPr wrap="square" rtlCol="0">
            <a:spAutoFit/>
          </a:bodyPr>
          <a:lstStyle/>
          <a:p>
            <a:r>
              <a:rPr lang="en-US" b="1" dirty="0">
                <a:solidFill>
                  <a:srgbClr val="FF0000"/>
                </a:solidFill>
              </a:rPr>
              <a:t>Need to update slide with latest summary details and wrap up info</a:t>
            </a:r>
          </a:p>
        </p:txBody>
      </p:sp>
    </p:spTree>
    <p:extLst>
      <p:ext uri="{BB962C8B-B14F-4D97-AF65-F5344CB8AC3E}">
        <p14:creationId xmlns:p14="http://schemas.microsoft.com/office/powerpoint/2010/main" val="38528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a16="http://schemas.microsoft.com/office/drawing/2014/main" id="{BCF9593D-B6BD-4208-A4FF-8CFFE503475A}"/>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id="{4273BD65-CFF3-40DD-939C-97A942BD80EE}"/>
              </a:ext>
              <a:ext uri="{C183D7F6-B498-43B3-948B-1728B52AA6E4}">
                <adec:decorative xmlns:adec="http://schemas.microsoft.com/office/drawing/2017/decorative" val="1"/>
              </a:ext>
            </a:extLst>
          </p:cNvPr>
          <p:cNvSpPr/>
          <p:nvPr/>
        </p:nvSpPr>
        <p:spPr>
          <a:xfrm>
            <a:off x="-71014" y="0"/>
            <a:ext cx="1226301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t>THANK YOU</a:t>
            </a:r>
          </a:p>
        </p:txBody>
      </p:sp>
      <p:sp>
        <p:nvSpPr>
          <p:cNvPr id="29" name="Rectangle: Single Corner Snipped 28">
            <a:extLst>
              <a:ext uri="{FF2B5EF4-FFF2-40B4-BE49-F238E27FC236}">
                <a16:creationId xmlns:a16="http://schemas.microsoft.com/office/drawing/2014/main" id="{E01195D9-1845-4282-BE5B-F6B840BE40E1}"/>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19</a:t>
            </a:fld>
            <a:endParaRPr lang="en-US" dirty="0"/>
          </a:p>
        </p:txBody>
      </p:sp>
    </p:spTree>
    <p:extLst>
      <p:ext uri="{BB962C8B-B14F-4D97-AF65-F5344CB8AC3E}">
        <p14:creationId xmlns:p14="http://schemas.microsoft.com/office/powerpoint/2010/main" val="154469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DA47A67-771B-EB45-97C7-BE4E5566B108}"/>
              </a:ext>
            </a:extLst>
          </p:cNvPr>
          <p:cNvSpPr>
            <a:spLocks noGrp="1"/>
          </p:cNvSpPr>
          <p:nvPr>
            <p:ph type="title"/>
          </p:nvPr>
        </p:nvSpPr>
        <p:spPr>
          <a:xfrm>
            <a:off x="350452" y="1084029"/>
            <a:ext cx="8983489" cy="1000978"/>
          </a:xfrm>
        </p:spPr>
        <p:txBody>
          <a:bodyPr>
            <a:normAutofit/>
          </a:bodyPr>
          <a:lstStyle/>
          <a:p>
            <a:r>
              <a:rPr lang="en-US" sz="2800" b="1" dirty="0">
                <a:latin typeface="Arial" panose="020B0604020202020204" pitchFamily="34" charset="0"/>
                <a:cs typeface="Arial" panose="020B0604020202020204" pitchFamily="34" charset="0"/>
              </a:rPr>
              <a:t>PROJECT DESCRIPTION</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20B7AD43-713E-E345-A98B-A0A80BF876CD}"/>
              </a:ext>
            </a:extLst>
          </p:cNvPr>
          <p:cNvSpPr>
            <a:spLocks noGrp="1"/>
          </p:cNvSpPr>
          <p:nvPr>
            <p:ph idx="1"/>
          </p:nvPr>
        </p:nvSpPr>
        <p:spPr>
          <a:xfrm>
            <a:off x="1512266" y="2318313"/>
            <a:ext cx="10454398" cy="1992688"/>
          </a:xfrm>
        </p:spPr>
        <p:txBody>
          <a:bodyPr>
            <a:normAutofit/>
          </a:bodyPr>
          <a:lstStyle/>
          <a:p>
            <a:pPr marL="0" indent="0">
              <a:buNone/>
            </a:pPr>
            <a:r>
              <a:rPr lang="en-US" dirty="0">
                <a:solidFill>
                  <a:schemeClr val="tx1"/>
                </a:solidFill>
                <a:latin typeface="Arial" panose="020B0604020202020204" pitchFamily="34" charset="0"/>
                <a:cs typeface="Arial" panose="020B0604020202020204" pitchFamily="34" charset="0"/>
              </a:rPr>
              <a:t>This project is intended to be used as baseline for understanding the housing market economy and the impact of crime on property values across the Houston metropolitan area by population.</a:t>
            </a:r>
          </a:p>
          <a:p>
            <a:pPr marL="0" indent="0">
              <a:buNone/>
            </a:pPr>
            <a:r>
              <a:rPr lang="en-US" b="1" dirty="0">
                <a:solidFill>
                  <a:schemeClr val="tx1"/>
                </a:solidFill>
                <a:latin typeface="Arial" panose="020B0604020202020204" pitchFamily="34" charset="0"/>
                <a:cs typeface="Arial" panose="020B0604020202020204" pitchFamily="34" charset="0"/>
              </a:rPr>
              <a:t>We have therefore chosen these major cities for our analysis:</a:t>
            </a:r>
          </a:p>
        </p:txBody>
      </p:sp>
      <p:sp>
        <p:nvSpPr>
          <p:cNvPr id="4" name="TextBox 3">
            <a:extLst>
              <a:ext uri="{FF2B5EF4-FFF2-40B4-BE49-F238E27FC236}">
                <a16:creationId xmlns:a16="http://schemas.microsoft.com/office/drawing/2014/main" id="{CD1AD3E8-E988-784B-9A93-0969FDA4BD8D}"/>
              </a:ext>
            </a:extLst>
          </p:cNvPr>
          <p:cNvSpPr txBox="1"/>
          <p:nvPr/>
        </p:nvSpPr>
        <p:spPr>
          <a:xfrm>
            <a:off x="1546886" y="3917105"/>
            <a:ext cx="1548822" cy="2246769"/>
          </a:xfrm>
          <a:prstGeom prst="rect">
            <a:avLst/>
          </a:prstGeom>
          <a:noFill/>
        </p:spPr>
        <p:txBody>
          <a:bodyPr wrap="none" rtlCol="0">
            <a:spAutoFit/>
          </a:bodyP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Baytown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Friendswood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Galveston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Houston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La Porte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League City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Missouri City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Pasadena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Sugar Land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Texas City</a:t>
            </a:r>
            <a:endParaRPr lang="en-US" sz="1400" dirty="0"/>
          </a:p>
        </p:txBody>
      </p:sp>
    </p:spTree>
    <p:extLst>
      <p:ext uri="{BB962C8B-B14F-4D97-AF65-F5344CB8AC3E}">
        <p14:creationId xmlns:p14="http://schemas.microsoft.com/office/powerpoint/2010/main" val="1652653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CCCDCCF-DDE7-4FF9-BA8E-DFD3AC93A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2352FE0-ACFA-479E-A574-CED1C035D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C4C99C9-C17D-2543-9307-6543C06C157D}"/>
              </a:ext>
            </a:extLst>
          </p:cNvPr>
          <p:cNvSpPr>
            <a:spLocks noGrp="1"/>
          </p:cNvSpPr>
          <p:nvPr>
            <p:ph type="title"/>
          </p:nvPr>
        </p:nvSpPr>
        <p:spPr>
          <a:xfrm>
            <a:off x="252919" y="1123837"/>
            <a:ext cx="2947482" cy="4601183"/>
          </a:xfrm>
        </p:spPr>
        <p:txBody>
          <a:bodyPr>
            <a:normAutofit/>
          </a:bodyPr>
          <a:lstStyle/>
          <a:p>
            <a:r>
              <a:rPr lang="en-US" sz="2800" dirty="0">
                <a:latin typeface="Arial" panose="020B0604020202020204" pitchFamily="34" charset="0"/>
                <a:cs typeface="Arial" panose="020B0604020202020204" pitchFamily="34" charset="0"/>
              </a:rPr>
              <a:t>RESOURCES</a:t>
            </a:r>
            <a:br>
              <a:rPr lang="en-US" sz="3300" dirty="0"/>
            </a:br>
            <a:endParaRPr lang="en-US" sz="3300" dirty="0"/>
          </a:p>
        </p:txBody>
      </p:sp>
      <p:sp>
        <p:nvSpPr>
          <p:cNvPr id="14" name="Rectangle 13">
            <a:extLst>
              <a:ext uri="{FF2B5EF4-FFF2-40B4-BE49-F238E27FC236}">
                <a16:creationId xmlns:a16="http://schemas.microsoft.com/office/drawing/2014/main" id="{401F5979-1992-492E-ABBD-62EBC1016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97130" y="754144"/>
            <a:ext cx="7865196" cy="533576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77CB93F-A0E2-4BBE-B2FC-E93932C7E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37EA960D-D773-4ED5-9E7D-5807D43D6AC7}"/>
              </a:ext>
            </a:extLst>
          </p:cNvPr>
          <p:cNvGraphicFramePr>
            <a:graphicFrameLocks noGrp="1"/>
          </p:cNvGraphicFramePr>
          <p:nvPr>
            <p:ph idx="1"/>
            <p:extLst>
              <p:ext uri="{D42A27DB-BD31-4B8C-83A1-F6EECF244321}">
                <p14:modId xmlns:p14="http://schemas.microsoft.com/office/powerpoint/2010/main" val="1556996965"/>
              </p:ext>
            </p:extLst>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1181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Title 3">
            <a:extLst>
              <a:ext uri="{FF2B5EF4-FFF2-40B4-BE49-F238E27FC236}">
                <a16:creationId xmlns:a16="http://schemas.microsoft.com/office/drawing/2014/main" id="{58985ED0-1DEF-DA48-A018-B5A9E8EDFC46}"/>
              </a:ext>
            </a:extLst>
          </p:cNvPr>
          <p:cNvSpPr>
            <a:spLocks noGrp="1"/>
          </p:cNvSpPr>
          <p:nvPr>
            <p:ph type="title"/>
          </p:nvPr>
        </p:nvSpPr>
        <p:spPr>
          <a:xfrm>
            <a:off x="149290" y="1084029"/>
            <a:ext cx="8983489" cy="1000978"/>
          </a:xfrm>
        </p:spPr>
        <p:txBody>
          <a:bodyPr>
            <a:normAutofit fontScale="90000"/>
          </a:bodyPr>
          <a:lstStyle/>
          <a:p>
            <a:br>
              <a:rPr lang="en-US" sz="2000" dirty="0">
                <a:latin typeface="Arial" panose="020B0604020202020204" pitchFamily="34" charset="0"/>
                <a:cs typeface="Arial" panose="020B0604020202020204" pitchFamily="34" charset="0"/>
              </a:rPr>
            </a:br>
            <a:r>
              <a:rPr lang="en-US" sz="2800" b="1" dirty="0">
                <a:latin typeface="Arial" panose="020B0604020202020204" pitchFamily="34" charset="0"/>
                <a:cs typeface="Arial" panose="020B0604020202020204" pitchFamily="34" charset="0"/>
              </a:rPr>
              <a:t>RESEACH QUESTIONS</a:t>
            </a:r>
            <a:r>
              <a:rPr lang="en-US" sz="2000" dirty="0"/>
              <a:t> </a:t>
            </a:r>
            <a:br>
              <a:rPr lang="en-US" sz="2000" dirty="0"/>
            </a:br>
            <a:endParaRPr lang="en-US" sz="2000" dirty="0"/>
          </a:p>
        </p:txBody>
      </p:sp>
      <p:sp>
        <p:nvSpPr>
          <p:cNvPr id="24" name="Rectangle 23">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5" name="Content Placeholder 4">
            <a:extLst>
              <a:ext uri="{FF2B5EF4-FFF2-40B4-BE49-F238E27FC236}">
                <a16:creationId xmlns:a16="http://schemas.microsoft.com/office/drawing/2014/main" id="{C7BF60F1-9F38-A542-989B-607BFCA4C9E3}"/>
              </a:ext>
            </a:extLst>
          </p:cNvPr>
          <p:cNvSpPr>
            <a:spLocks noGrp="1"/>
          </p:cNvSpPr>
          <p:nvPr>
            <p:ph idx="1"/>
          </p:nvPr>
        </p:nvSpPr>
        <p:spPr>
          <a:xfrm>
            <a:off x="1279019" y="1997373"/>
            <a:ext cx="10209291" cy="5120640"/>
          </a:xfrm>
        </p:spPr>
        <p:txBody>
          <a:bodyPr/>
          <a:lstStyle/>
          <a:p>
            <a:r>
              <a:rPr lang="en-US" dirty="0">
                <a:solidFill>
                  <a:schemeClr val="tx1"/>
                </a:solidFill>
                <a:latin typeface="Arial" panose="020B0604020202020204" pitchFamily="34" charset="0"/>
                <a:cs typeface="Arial" panose="020B0604020202020204" pitchFamily="34" charset="0"/>
              </a:rPr>
              <a:t>What is the average crime rate across the top 10 largest cities in the Houston metropolitan area?</a:t>
            </a:r>
          </a:p>
          <a:p>
            <a:r>
              <a:rPr lang="en-US" dirty="0">
                <a:solidFill>
                  <a:schemeClr val="tx1"/>
                </a:solidFill>
                <a:latin typeface="Arial" panose="020B0604020202020204" pitchFamily="34" charset="0"/>
                <a:cs typeface="Arial" panose="020B0604020202020204" pitchFamily="34" charset="0"/>
              </a:rPr>
              <a:t>What is the average and median sales price across the top 10 largest cities in the Houston metropolitan area?</a:t>
            </a:r>
          </a:p>
          <a:p>
            <a:r>
              <a:rPr lang="en-US" dirty="0">
                <a:solidFill>
                  <a:schemeClr val="tx1"/>
                </a:solidFill>
                <a:latin typeface="Arial" panose="020B0604020202020204" pitchFamily="34" charset="0"/>
                <a:cs typeface="Arial" panose="020B0604020202020204" pitchFamily="34" charset="0"/>
              </a:rPr>
              <a:t>Do houses stay on the market longer in higher crime areas?</a:t>
            </a:r>
          </a:p>
          <a:p>
            <a:r>
              <a:rPr lang="en-US" dirty="0">
                <a:solidFill>
                  <a:schemeClr val="tx1"/>
                </a:solidFill>
                <a:latin typeface="Arial" panose="020B0604020202020204" pitchFamily="34" charset="0"/>
                <a:cs typeface="Arial" panose="020B0604020202020204" pitchFamily="34" charset="0"/>
              </a:rPr>
              <a:t>Is there a correlation between average or median sales price and the average crime rate crime?</a:t>
            </a:r>
          </a:p>
          <a:p>
            <a:r>
              <a:rPr lang="en-US" dirty="0">
                <a:solidFill>
                  <a:schemeClr val="tx1"/>
                </a:solidFill>
                <a:latin typeface="Arial" panose="020B0604020202020204" pitchFamily="34" charset="0"/>
                <a:cs typeface="Arial" panose="020B0604020202020204" pitchFamily="34" charset="0"/>
              </a:rPr>
              <a:t>Do violent crimes or non-violent crimes have a bigger impact on home sales?</a:t>
            </a:r>
          </a:p>
          <a:p>
            <a:r>
              <a:rPr lang="en-US" dirty="0">
                <a:solidFill>
                  <a:schemeClr val="tx1"/>
                </a:solidFill>
                <a:latin typeface="Arial" panose="020B0604020202020204" pitchFamily="34" charset="0"/>
                <a:cs typeface="Arial" panose="020B0604020202020204" pitchFamily="34" charset="0"/>
              </a:rPr>
              <a:t>What is the effect of city demographics on median price and crime rates? </a:t>
            </a:r>
            <a:r>
              <a:rPr lang="en-US" b="1" dirty="0">
                <a:solidFill>
                  <a:srgbClr val="FF0000"/>
                </a:solidFill>
                <a:latin typeface="Arial" panose="020B0604020202020204" pitchFamily="34" charset="0"/>
                <a:cs typeface="Arial" panose="020B0604020202020204" pitchFamily="34" charset="0"/>
              </a:rPr>
              <a:t>Did we really look at demographics in our study?  Should this be removed or edited?</a:t>
            </a:r>
          </a:p>
          <a:p>
            <a:endParaRPr lang="en-US" dirty="0"/>
          </a:p>
        </p:txBody>
      </p:sp>
    </p:spTree>
    <p:extLst>
      <p:ext uri="{BB962C8B-B14F-4D97-AF65-F5344CB8AC3E}">
        <p14:creationId xmlns:p14="http://schemas.microsoft.com/office/powerpoint/2010/main" val="622248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Title 3">
            <a:extLst>
              <a:ext uri="{FF2B5EF4-FFF2-40B4-BE49-F238E27FC236}">
                <a16:creationId xmlns:a16="http://schemas.microsoft.com/office/drawing/2014/main" id="{58985ED0-1DEF-DA48-A018-B5A9E8EDFC46}"/>
              </a:ext>
            </a:extLst>
          </p:cNvPr>
          <p:cNvSpPr>
            <a:spLocks noGrp="1"/>
          </p:cNvSpPr>
          <p:nvPr>
            <p:ph type="title"/>
          </p:nvPr>
        </p:nvSpPr>
        <p:spPr>
          <a:xfrm>
            <a:off x="149290" y="1084029"/>
            <a:ext cx="8983489" cy="1000978"/>
          </a:xfrm>
        </p:spPr>
        <p:txBody>
          <a:bodyPr>
            <a:normAutofit fontScale="90000"/>
          </a:bodyPr>
          <a:lstStyle/>
          <a:p>
            <a:br>
              <a:rPr lang="en-US" sz="2000" dirty="0">
                <a:latin typeface="Arial" panose="020B0604020202020204" pitchFamily="34" charset="0"/>
                <a:cs typeface="Arial" panose="020B0604020202020204" pitchFamily="34" charset="0"/>
              </a:rPr>
            </a:br>
            <a:r>
              <a:rPr lang="en-US" sz="2800" b="1" dirty="0">
                <a:latin typeface="Arial" panose="020B0604020202020204" pitchFamily="34" charset="0"/>
                <a:cs typeface="Arial" panose="020B0604020202020204" pitchFamily="34" charset="0"/>
              </a:rPr>
              <a:t>Limitations</a:t>
            </a:r>
            <a:br>
              <a:rPr lang="en-US" sz="2000" dirty="0"/>
            </a:br>
            <a:endParaRPr lang="en-US" sz="2000" dirty="0"/>
          </a:p>
        </p:txBody>
      </p:sp>
      <p:sp>
        <p:nvSpPr>
          <p:cNvPr id="24" name="Rectangle 23">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5" name="Content Placeholder 4">
            <a:extLst>
              <a:ext uri="{FF2B5EF4-FFF2-40B4-BE49-F238E27FC236}">
                <a16:creationId xmlns:a16="http://schemas.microsoft.com/office/drawing/2014/main" id="{C7BF60F1-9F38-A542-989B-607BFCA4C9E3}"/>
              </a:ext>
            </a:extLst>
          </p:cNvPr>
          <p:cNvSpPr>
            <a:spLocks noGrp="1"/>
          </p:cNvSpPr>
          <p:nvPr>
            <p:ph idx="1"/>
          </p:nvPr>
        </p:nvSpPr>
        <p:spPr>
          <a:xfrm>
            <a:off x="1279019" y="2526525"/>
            <a:ext cx="10209291" cy="3572523"/>
          </a:xfrm>
        </p:spPr>
        <p:txBody>
          <a:bodyPr anchor="t"/>
          <a:lstStyle/>
          <a:p>
            <a:r>
              <a:rPr lang="en-US" dirty="0">
                <a:solidFill>
                  <a:schemeClr val="tx1"/>
                </a:solidFill>
                <a:latin typeface="Arial" panose="020B0604020202020204" pitchFamily="34" charset="0"/>
                <a:cs typeface="Arial" panose="020B0604020202020204" pitchFamily="34" charset="0"/>
              </a:rPr>
              <a:t>The study analyzes crime as the only factor impacting the housing market.  Additional factors such as school districts, amenities, demographics, </a:t>
            </a:r>
            <a:r>
              <a:rPr lang="en-US" dirty="0" err="1">
                <a:solidFill>
                  <a:schemeClr val="tx1"/>
                </a:solidFill>
                <a:latin typeface="Arial" panose="020B0604020202020204" pitchFamily="34" charset="0"/>
                <a:cs typeface="Arial" panose="020B0604020202020204" pitchFamily="34" charset="0"/>
              </a:rPr>
              <a:t>etc</a:t>
            </a:r>
            <a:r>
              <a:rPr lang="en-US" dirty="0">
                <a:solidFill>
                  <a:schemeClr val="tx1"/>
                </a:solidFill>
                <a:latin typeface="Arial" panose="020B0604020202020204" pitchFamily="34" charset="0"/>
                <a:cs typeface="Arial" panose="020B0604020202020204" pitchFamily="34" charset="0"/>
              </a:rPr>
              <a:t> are not included.</a:t>
            </a:r>
          </a:p>
          <a:p>
            <a:r>
              <a:rPr lang="en-US" dirty="0">
                <a:solidFill>
                  <a:schemeClr val="tx1"/>
                </a:solidFill>
                <a:latin typeface="Arial" panose="020B0604020202020204" pitchFamily="34" charset="0"/>
                <a:cs typeface="Arial" panose="020B0604020202020204" pitchFamily="34" charset="0"/>
              </a:rPr>
              <a:t>The study is limited to 10 cities in the Houston metropolitan area and results may differ from the national crime rate and housing market.</a:t>
            </a:r>
          </a:p>
          <a:p>
            <a:endParaRPr lang="en-US" dirty="0"/>
          </a:p>
        </p:txBody>
      </p:sp>
      <p:sp>
        <p:nvSpPr>
          <p:cNvPr id="2" name="TextBox 1">
            <a:extLst>
              <a:ext uri="{FF2B5EF4-FFF2-40B4-BE49-F238E27FC236}">
                <a16:creationId xmlns:a16="http://schemas.microsoft.com/office/drawing/2014/main" id="{60490457-2B01-4B29-8D50-604C1A0B3188}"/>
              </a:ext>
            </a:extLst>
          </p:cNvPr>
          <p:cNvSpPr txBox="1"/>
          <p:nvPr/>
        </p:nvSpPr>
        <p:spPr>
          <a:xfrm>
            <a:off x="4070756" y="56311"/>
            <a:ext cx="6306621" cy="646331"/>
          </a:xfrm>
          <a:prstGeom prst="rect">
            <a:avLst/>
          </a:prstGeom>
          <a:noFill/>
        </p:spPr>
        <p:txBody>
          <a:bodyPr wrap="square" rtlCol="0">
            <a:spAutoFit/>
          </a:bodyPr>
          <a:lstStyle/>
          <a:p>
            <a:r>
              <a:rPr lang="en-US" b="1" dirty="0">
                <a:solidFill>
                  <a:srgbClr val="FF0000"/>
                </a:solidFill>
              </a:rPr>
              <a:t>Placeholder study limitations – update with list of limitations.  Also – determine if this is the correct location of this slide</a:t>
            </a:r>
          </a:p>
        </p:txBody>
      </p:sp>
    </p:spTree>
    <p:extLst>
      <p:ext uri="{BB962C8B-B14F-4D97-AF65-F5344CB8AC3E}">
        <p14:creationId xmlns:p14="http://schemas.microsoft.com/office/powerpoint/2010/main" val="973358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map&#10;&#10;Description automatically generated">
            <a:extLst>
              <a:ext uri="{FF2B5EF4-FFF2-40B4-BE49-F238E27FC236}">
                <a16:creationId xmlns:a16="http://schemas.microsoft.com/office/drawing/2014/main" id="{0B93855C-1812-473F-9DE7-0AACA02649FE}"/>
              </a:ext>
            </a:extLst>
          </p:cNvPr>
          <p:cNvPicPr>
            <a:picLocks noChangeAspect="1"/>
          </p:cNvPicPr>
          <p:nvPr/>
        </p:nvPicPr>
        <p:blipFill rotWithShape="1">
          <a:blip r:embed="rId3"/>
          <a:srcRect l="6407" t="6366" r="7466" b="5609"/>
          <a:stretch/>
        </p:blipFill>
        <p:spPr>
          <a:xfrm>
            <a:off x="3508741" y="900339"/>
            <a:ext cx="8223947" cy="5043257"/>
          </a:xfrm>
          <a:prstGeom prst="rect">
            <a:avLst/>
          </a:prstGeom>
        </p:spPr>
      </p:pic>
      <p:sp>
        <p:nvSpPr>
          <p:cNvPr id="2" name="TextBox 1">
            <a:extLst>
              <a:ext uri="{FF2B5EF4-FFF2-40B4-BE49-F238E27FC236}">
                <a16:creationId xmlns:a16="http://schemas.microsoft.com/office/drawing/2014/main" id="{E952696F-4662-9B45-B3C7-B0949B5FF234}"/>
              </a:ext>
            </a:extLst>
          </p:cNvPr>
          <p:cNvSpPr txBox="1"/>
          <p:nvPr/>
        </p:nvSpPr>
        <p:spPr>
          <a:xfrm>
            <a:off x="105199" y="758952"/>
            <a:ext cx="3236729" cy="1283461"/>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2400" b="1" spc="-60" dirty="0">
                <a:solidFill>
                  <a:srgbClr val="FFFFFF"/>
                </a:solidFill>
                <a:latin typeface="Arial" panose="020B0604020202020204" pitchFamily="34" charset="0"/>
                <a:ea typeface="+mj-ea"/>
                <a:cs typeface="Arial" panose="020B0604020202020204" pitchFamily="34" charset="0"/>
              </a:rPr>
              <a:t>TOTAL CRIME PER CAPITA FOR EACH CITY</a:t>
            </a:r>
          </a:p>
        </p:txBody>
      </p:sp>
      <p:pic>
        <p:nvPicPr>
          <p:cNvPr id="26" name="Picture 25" descr="A car parked in a parking lot&#10;&#10;Description automatically generated">
            <a:extLst>
              <a:ext uri="{FF2B5EF4-FFF2-40B4-BE49-F238E27FC236}">
                <a16:creationId xmlns:a16="http://schemas.microsoft.com/office/drawing/2014/main" id="{4FA2FE21-4396-EF4A-9BF3-AF54E77685F9}"/>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0" y="2248509"/>
            <a:ext cx="3447127" cy="2567079"/>
          </a:xfrm>
          <a:prstGeom prst="rect">
            <a:avLst/>
          </a:prstGeom>
        </p:spPr>
      </p:pic>
      <p:cxnSp>
        <p:nvCxnSpPr>
          <p:cNvPr id="5" name="Straight Connector 4">
            <a:extLst>
              <a:ext uri="{FF2B5EF4-FFF2-40B4-BE49-F238E27FC236}">
                <a16:creationId xmlns:a16="http://schemas.microsoft.com/office/drawing/2014/main" id="{EA47B1A6-A82B-401B-9825-0B3E33BB54C7}"/>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6F9E88F-A262-48B9-9FCC-D23B4C8A21BE}"/>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9893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Rectangle 99">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2" name="Rectangle 101">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E952696F-4662-9B45-B3C7-B0949B5FF234}"/>
              </a:ext>
            </a:extLst>
          </p:cNvPr>
          <p:cNvSpPr txBox="1"/>
          <p:nvPr/>
        </p:nvSpPr>
        <p:spPr>
          <a:xfrm>
            <a:off x="86137" y="311082"/>
            <a:ext cx="4970181" cy="1474610"/>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2800" b="1" spc="-100" dirty="0">
                <a:solidFill>
                  <a:srgbClr val="FFFFFF"/>
                </a:solidFill>
                <a:latin typeface="Arial" panose="020B0604020202020204" pitchFamily="34" charset="0"/>
                <a:ea typeface="+mj-ea"/>
                <a:cs typeface="Arial" panose="020B0604020202020204" pitchFamily="34" charset="0"/>
              </a:rPr>
              <a:t>AVERAGE CRIME PER CAPITA VS. CITY</a:t>
            </a:r>
          </a:p>
        </p:txBody>
      </p:sp>
      <p:pic>
        <p:nvPicPr>
          <p:cNvPr id="11" name="Picture 10" descr="A screenshot of a cell phone&#10;&#10;Description automatically generated">
            <a:extLst>
              <a:ext uri="{FF2B5EF4-FFF2-40B4-BE49-F238E27FC236}">
                <a16:creationId xmlns:a16="http://schemas.microsoft.com/office/drawing/2014/main" id="{4A05862F-343C-8D4F-B5F3-CEFEB7DE0C0E}"/>
              </a:ext>
            </a:extLst>
          </p:cNvPr>
          <p:cNvPicPr>
            <a:picLocks noChangeAspect="1"/>
          </p:cNvPicPr>
          <p:nvPr/>
        </p:nvPicPr>
        <p:blipFill>
          <a:blip r:embed="rId3"/>
          <a:stretch>
            <a:fillRect/>
          </a:stretch>
        </p:blipFill>
        <p:spPr>
          <a:xfrm>
            <a:off x="4727962" y="1129906"/>
            <a:ext cx="7006152" cy="4478119"/>
          </a:xfrm>
          <a:prstGeom prst="rect">
            <a:avLst/>
          </a:prstGeom>
        </p:spPr>
      </p:pic>
      <p:sp>
        <p:nvSpPr>
          <p:cNvPr id="106" name="Rectangle 105">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Content Placeholder 3" descr="A picture containing screenshot&#10;&#10;Description automatically generated">
            <a:extLst>
              <a:ext uri="{FF2B5EF4-FFF2-40B4-BE49-F238E27FC236}">
                <a16:creationId xmlns:a16="http://schemas.microsoft.com/office/drawing/2014/main" id="{D7673217-906D-45CD-813D-10A8139B20BB}"/>
              </a:ext>
            </a:extLst>
          </p:cNvPr>
          <p:cNvPicPr>
            <a:picLocks noGrp="1" noChangeAspect="1"/>
          </p:cNvPicPr>
          <p:nvPr>
            <p:ph sz="half" idx="1"/>
          </p:nvPr>
        </p:nvPicPr>
        <p:blipFill>
          <a:blip r:embed="rId3"/>
          <a:stretch>
            <a:fillRect/>
          </a:stretch>
        </p:blipFill>
        <p:spPr>
          <a:xfrm>
            <a:off x="0" y="2265045"/>
            <a:ext cx="4641850" cy="2785110"/>
          </a:xfrm>
        </p:spPr>
      </p:pic>
      <p:pic>
        <p:nvPicPr>
          <p:cNvPr id="18" name="Picture 17" descr="A picture containing indoor, sitting, table, front&#10;&#10;Description automatically generated">
            <a:extLst>
              <a:ext uri="{FF2B5EF4-FFF2-40B4-BE49-F238E27FC236}">
                <a16:creationId xmlns:a16="http://schemas.microsoft.com/office/drawing/2014/main" id="{26D81044-0E53-F447-B9BD-CFF27B394350}"/>
              </a:ext>
            </a:extLst>
          </p:cNvPr>
          <p:cNvPicPr>
            <a:picLocks noChangeAspect="1"/>
          </p:cNvPicPr>
          <p:nvPr/>
        </p:nvPicPr>
        <p:blipFill>
          <a:blip r:embed="rId4"/>
          <a:stretch>
            <a:fillRect/>
          </a:stretch>
        </p:blipFill>
        <p:spPr>
          <a:xfrm>
            <a:off x="-7914" y="2208092"/>
            <a:ext cx="4650141" cy="2898275"/>
          </a:xfrm>
          <a:prstGeom prst="rect">
            <a:avLst/>
          </a:prstGeom>
        </p:spPr>
      </p:pic>
      <p:cxnSp>
        <p:nvCxnSpPr>
          <p:cNvPr id="5" name="Straight Connector 4">
            <a:extLst>
              <a:ext uri="{FF2B5EF4-FFF2-40B4-BE49-F238E27FC236}">
                <a16:creationId xmlns:a16="http://schemas.microsoft.com/office/drawing/2014/main" id="{F70DBCF0-7B75-4DC8-B995-79C3AC73C6D5}"/>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07E0C3E-57E8-4E1C-9295-D6D7909211BC}"/>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5340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F540-87B1-9A4B-9B36-FA23C40022E5}"/>
              </a:ext>
            </a:extLst>
          </p:cNvPr>
          <p:cNvSpPr>
            <a:spLocks noGrp="1"/>
          </p:cNvSpPr>
          <p:nvPr>
            <p:ph type="title"/>
          </p:nvPr>
        </p:nvSpPr>
        <p:spPr>
          <a:xfrm>
            <a:off x="0" y="485329"/>
            <a:ext cx="3502596" cy="1325563"/>
          </a:xfrm>
        </p:spPr>
        <p:txBody>
          <a:bodyPr>
            <a:normAutofit/>
          </a:bodyPr>
          <a:lstStyle/>
          <a:p>
            <a:pPr algn="ctr"/>
            <a:r>
              <a:rPr lang="en-US" sz="2800" b="1" dirty="0">
                <a:solidFill>
                  <a:schemeClr val="bg1"/>
                </a:solidFill>
                <a:latin typeface="Arial" panose="020B0604020202020204" pitchFamily="34" charset="0"/>
                <a:cs typeface="Arial" panose="020B0604020202020204" pitchFamily="34" charset="0"/>
              </a:rPr>
              <a:t>CRIME HEAT MAP</a:t>
            </a:r>
          </a:p>
        </p:txBody>
      </p:sp>
      <p:pic>
        <p:nvPicPr>
          <p:cNvPr id="6" name="Content Placeholder 5" descr="A close up of a map&#10;&#10;Description automatically generated">
            <a:extLst>
              <a:ext uri="{FF2B5EF4-FFF2-40B4-BE49-F238E27FC236}">
                <a16:creationId xmlns:a16="http://schemas.microsoft.com/office/drawing/2014/main" id="{DB710546-48CE-3349-AB84-E4F89FA115AD}"/>
              </a:ext>
            </a:extLst>
          </p:cNvPr>
          <p:cNvPicPr>
            <a:picLocks noGrp="1" noChangeAspect="1"/>
          </p:cNvPicPr>
          <p:nvPr>
            <p:ph sz="half" idx="1"/>
          </p:nvPr>
        </p:nvPicPr>
        <p:blipFill>
          <a:blip r:embed="rId3"/>
          <a:stretch>
            <a:fillRect/>
          </a:stretch>
        </p:blipFill>
        <p:spPr>
          <a:xfrm>
            <a:off x="3843551" y="837335"/>
            <a:ext cx="7581465" cy="5183329"/>
          </a:xfrm>
        </p:spPr>
      </p:pic>
      <p:sp>
        <p:nvSpPr>
          <p:cNvPr id="7" name="Rectangle 6">
            <a:extLst>
              <a:ext uri="{FF2B5EF4-FFF2-40B4-BE49-F238E27FC236}">
                <a16:creationId xmlns:a16="http://schemas.microsoft.com/office/drawing/2014/main" id="{E6260E58-16F8-3645-8EE2-E414D6F6EC6D}"/>
              </a:ext>
            </a:extLst>
          </p:cNvPr>
          <p:cNvSpPr/>
          <p:nvPr/>
        </p:nvSpPr>
        <p:spPr>
          <a:xfrm>
            <a:off x="552551" y="3753407"/>
            <a:ext cx="238539" cy="197747"/>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ECD351A-2702-0442-8B15-71CCB9E5F287}"/>
              </a:ext>
            </a:extLst>
          </p:cNvPr>
          <p:cNvSpPr/>
          <p:nvPr/>
        </p:nvSpPr>
        <p:spPr>
          <a:xfrm>
            <a:off x="552543" y="4109429"/>
            <a:ext cx="238539" cy="19774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CF6337A-F535-D044-94F9-CF89CFD83AC4}"/>
              </a:ext>
            </a:extLst>
          </p:cNvPr>
          <p:cNvSpPr/>
          <p:nvPr/>
        </p:nvSpPr>
        <p:spPr>
          <a:xfrm>
            <a:off x="552543" y="4498694"/>
            <a:ext cx="238539" cy="19774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A3035FC-F718-4B43-8B93-CB280E9ACFA6}"/>
              </a:ext>
            </a:extLst>
          </p:cNvPr>
          <p:cNvSpPr/>
          <p:nvPr/>
        </p:nvSpPr>
        <p:spPr>
          <a:xfrm>
            <a:off x="552543" y="4816446"/>
            <a:ext cx="238539" cy="19774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5C4DC68-A8F5-894F-829C-D1764D90023E}"/>
              </a:ext>
            </a:extLst>
          </p:cNvPr>
          <p:cNvSpPr/>
          <p:nvPr/>
        </p:nvSpPr>
        <p:spPr>
          <a:xfrm>
            <a:off x="552543" y="5147419"/>
            <a:ext cx="238539" cy="197747"/>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1CB3128-741D-F442-98D1-5AEC07C89155}"/>
              </a:ext>
            </a:extLst>
          </p:cNvPr>
          <p:cNvSpPr/>
          <p:nvPr/>
        </p:nvSpPr>
        <p:spPr>
          <a:xfrm>
            <a:off x="552551" y="5512142"/>
            <a:ext cx="238539" cy="197747"/>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2D050"/>
              </a:solidFill>
            </a:endParaRPr>
          </a:p>
        </p:txBody>
      </p:sp>
      <p:sp>
        <p:nvSpPr>
          <p:cNvPr id="8" name="TextBox 7">
            <a:extLst>
              <a:ext uri="{FF2B5EF4-FFF2-40B4-BE49-F238E27FC236}">
                <a16:creationId xmlns:a16="http://schemas.microsoft.com/office/drawing/2014/main" id="{19B056BC-1905-FB43-A9D8-EE270D8EF663}"/>
              </a:ext>
            </a:extLst>
          </p:cNvPr>
          <p:cNvSpPr txBox="1"/>
          <p:nvPr/>
        </p:nvSpPr>
        <p:spPr>
          <a:xfrm>
            <a:off x="973305" y="3683003"/>
            <a:ext cx="2293288"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Highest Intensity </a:t>
            </a:r>
          </a:p>
        </p:txBody>
      </p:sp>
      <p:sp>
        <p:nvSpPr>
          <p:cNvPr id="23" name="Rectangle 22">
            <a:extLst>
              <a:ext uri="{FF2B5EF4-FFF2-40B4-BE49-F238E27FC236}">
                <a16:creationId xmlns:a16="http://schemas.microsoft.com/office/drawing/2014/main" id="{0C2E90A2-8107-FE49-A9A0-4C9202A542C0}"/>
              </a:ext>
            </a:extLst>
          </p:cNvPr>
          <p:cNvSpPr/>
          <p:nvPr/>
        </p:nvSpPr>
        <p:spPr>
          <a:xfrm>
            <a:off x="973305" y="5441738"/>
            <a:ext cx="1713931" cy="338554"/>
          </a:xfrm>
          <a:prstGeom prst="rect">
            <a:avLst/>
          </a:prstGeom>
        </p:spPr>
        <p:txBody>
          <a:bodyPr wrap="none">
            <a:spAutoFit/>
          </a:bodyPr>
          <a:lstStyle/>
          <a:p>
            <a:r>
              <a:rPr lang="en-US" sz="1600" dirty="0">
                <a:latin typeface="Arial" panose="020B0604020202020204" pitchFamily="34" charset="0"/>
                <a:cs typeface="Arial" panose="020B0604020202020204" pitchFamily="34" charset="0"/>
              </a:rPr>
              <a:t>Lowest Intensity </a:t>
            </a:r>
          </a:p>
        </p:txBody>
      </p:sp>
      <p:cxnSp>
        <p:nvCxnSpPr>
          <p:cNvPr id="12" name="Straight Connector 11">
            <a:extLst>
              <a:ext uri="{FF2B5EF4-FFF2-40B4-BE49-F238E27FC236}">
                <a16:creationId xmlns:a16="http://schemas.microsoft.com/office/drawing/2014/main" id="{22B88E29-8F44-43C1-903B-B9241240D49F}"/>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584971-F89A-45B6-9169-F67E256CB902}"/>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079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BBC7-B59A-6D41-8796-3BC756EB830B}"/>
              </a:ext>
            </a:extLst>
          </p:cNvPr>
          <p:cNvSpPr>
            <a:spLocks noGrp="1"/>
          </p:cNvSpPr>
          <p:nvPr>
            <p:ph type="title"/>
          </p:nvPr>
        </p:nvSpPr>
        <p:spPr/>
        <p:txBody>
          <a:bodyPr vert="horz" lIns="91440" tIns="45720" rIns="91440" bIns="45720" rtlCol="0" anchor="ctr">
            <a:normAutofit/>
          </a:bodyPr>
          <a:lstStyle/>
          <a:p>
            <a:r>
              <a:rPr lang="en-US" sz="4000" b="1" spc="-100" dirty="0"/>
              <a:t>TOTAL CRIME AVG. PER CAPITA IN CITIES</a:t>
            </a:r>
            <a:endParaRPr lang="en-US" sz="4000" spc="-100" dirty="0"/>
          </a:p>
        </p:txBody>
      </p:sp>
      <p:pic>
        <p:nvPicPr>
          <p:cNvPr id="6" name="Picture 5" descr="A screenshot of a cell phone&#10;&#10;Description automatically generated">
            <a:extLst>
              <a:ext uri="{FF2B5EF4-FFF2-40B4-BE49-F238E27FC236}">
                <a16:creationId xmlns:a16="http://schemas.microsoft.com/office/drawing/2014/main" id="{C8E75981-7D8B-4417-A135-99A20D140610}"/>
              </a:ext>
            </a:extLst>
          </p:cNvPr>
          <p:cNvPicPr>
            <a:picLocks noChangeAspect="1"/>
          </p:cNvPicPr>
          <p:nvPr/>
        </p:nvPicPr>
        <p:blipFill rotWithShape="1">
          <a:blip r:embed="rId3"/>
          <a:srcRect l="6907" t="7287" r="9318" b="5891"/>
          <a:stretch/>
        </p:blipFill>
        <p:spPr>
          <a:xfrm>
            <a:off x="3572540" y="967381"/>
            <a:ext cx="7944561" cy="4940081"/>
          </a:xfrm>
          <a:prstGeom prst="rect">
            <a:avLst/>
          </a:prstGeom>
        </p:spPr>
      </p:pic>
      <p:cxnSp>
        <p:nvCxnSpPr>
          <p:cNvPr id="9" name="Straight Connector 8">
            <a:extLst>
              <a:ext uri="{FF2B5EF4-FFF2-40B4-BE49-F238E27FC236}">
                <a16:creationId xmlns:a16="http://schemas.microsoft.com/office/drawing/2014/main" id="{2A304868-A2B8-4C62-A4E3-C67CC0A83D93}"/>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60E6850-F89C-4FCF-A7E3-1B2C056A6FE8}"/>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696708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1340</Words>
  <Application>Microsoft Office PowerPoint</Application>
  <PresentationFormat>Widescreen</PresentationFormat>
  <Paragraphs>259</Paragraphs>
  <Slides>19</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Corbel</vt:lpstr>
      <vt:lpstr>Wingdings 2</vt:lpstr>
      <vt:lpstr>Frame</vt:lpstr>
      <vt:lpstr>PROJECT WORK</vt:lpstr>
      <vt:lpstr>PROJECT DESCRIPTION</vt:lpstr>
      <vt:lpstr>RESOURCES </vt:lpstr>
      <vt:lpstr> RESEACH QUESTIONS  </vt:lpstr>
      <vt:lpstr> Limitations </vt:lpstr>
      <vt:lpstr>PowerPoint Presentation</vt:lpstr>
      <vt:lpstr>PowerPoint Presentation</vt:lpstr>
      <vt:lpstr>CRIME HEAT MAP</vt:lpstr>
      <vt:lpstr>TOTAL CRIME AVG. PER CAPITA IN CITIES</vt:lpstr>
      <vt:lpstr>PowerPoint Presentation</vt:lpstr>
      <vt:lpstr>PowerPoint Presentation</vt:lpstr>
      <vt:lpstr>PowerPoint Presentation</vt:lpstr>
      <vt:lpstr>Days on Market vs Crime Rate</vt:lpstr>
      <vt:lpstr>Sales Price vs Crime Rate</vt:lpstr>
      <vt:lpstr>Sales Price vs Property Crime and Violent Crime</vt:lpstr>
      <vt:lpstr>Housing Units Sold by Price vs Crime Rate</vt:lpstr>
      <vt:lpstr>HOUSING UNITS SOLD vs CRIME RATE IN SUGAR LAND AND HOUSTON</vt:lpstr>
      <vt:lpstr>SUMMARY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WORK</dc:title>
  <dc:creator>Christy Patrick</dc:creator>
  <cp:lastModifiedBy>Christy Patrick</cp:lastModifiedBy>
  <cp:revision>8</cp:revision>
  <dcterms:created xsi:type="dcterms:W3CDTF">2020-09-21T01:18:12Z</dcterms:created>
  <dcterms:modified xsi:type="dcterms:W3CDTF">2020-09-21T02:44:42Z</dcterms:modified>
</cp:coreProperties>
</file>