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3"/>
  </p:notesMasterIdLst>
  <p:sldIdLst>
    <p:sldId id="258" r:id="rId5"/>
    <p:sldId id="259" r:id="rId6"/>
    <p:sldId id="260" r:id="rId7"/>
    <p:sldId id="261" r:id="rId8"/>
    <p:sldId id="303" r:id="rId9"/>
    <p:sldId id="262" r:id="rId10"/>
    <p:sldId id="263" r:id="rId11"/>
    <p:sldId id="304" r:id="rId12"/>
    <p:sldId id="307" r:id="rId13"/>
    <p:sldId id="335" r:id="rId14"/>
    <p:sldId id="336" r:id="rId15"/>
    <p:sldId id="264" r:id="rId16"/>
    <p:sldId id="308" r:id="rId17"/>
    <p:sldId id="266" r:id="rId18"/>
    <p:sldId id="313" r:id="rId19"/>
    <p:sldId id="347" r:id="rId20"/>
    <p:sldId id="319" r:id="rId21"/>
    <p:sldId id="320" r:id="rId22"/>
    <p:sldId id="337" r:id="rId23"/>
    <p:sldId id="321" r:id="rId24"/>
    <p:sldId id="322" r:id="rId25"/>
    <p:sldId id="323" r:id="rId26"/>
    <p:sldId id="345" r:id="rId27"/>
    <p:sldId id="324" r:id="rId28"/>
    <p:sldId id="333" r:id="rId29"/>
    <p:sldId id="346" r:id="rId30"/>
    <p:sldId id="326" r:id="rId31"/>
    <p:sldId id="327" r:id="rId32"/>
    <p:sldId id="338" r:id="rId33"/>
    <p:sldId id="339" r:id="rId34"/>
    <p:sldId id="340" r:id="rId35"/>
    <p:sldId id="341" r:id="rId36"/>
    <p:sldId id="342" r:id="rId37"/>
    <p:sldId id="328" r:id="rId38"/>
    <p:sldId id="329" r:id="rId39"/>
    <p:sldId id="330" r:id="rId40"/>
    <p:sldId id="331" r:id="rId41"/>
    <p:sldId id="343" r:id="rId42"/>
    <p:sldId id="344" r:id="rId43"/>
    <p:sldId id="334" r:id="rId44"/>
    <p:sldId id="348" r:id="rId45"/>
    <p:sldId id="349" r:id="rId46"/>
    <p:sldId id="350" r:id="rId47"/>
    <p:sldId id="352" r:id="rId48"/>
    <p:sldId id="351" r:id="rId49"/>
    <p:sldId id="279" r:id="rId50"/>
    <p:sldId id="280" r:id="rId51"/>
    <p:sldId id="281" r:id="rId5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82" autoAdjust="0"/>
  </p:normalViewPr>
  <p:slideViewPr>
    <p:cSldViewPr snapToGrid="0">
      <p:cViewPr varScale="1">
        <p:scale>
          <a:sx n="64" d="100"/>
          <a:sy n="64" d="100"/>
        </p:scale>
        <p:origin x="9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rtl="0">
            <a:lnSpc>
              <a:spcPct val="100000"/>
            </a:lnSpc>
          </a:pPr>
          <a:r>
            <a:rPr lang="es-MX" dirty="0"/>
            <a:t>Comprender la funcionalidad de los hilos en Java para ejecutar múltiples tareas al mismo así como también ver la manera en la que un programa realizado con hilos actúa de manera diferente a uno que no los utiliza.</a:t>
          </a:r>
          <a:endParaRPr lang="en-U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800100" rtl="0">
            <a:lnSpc>
              <a:spcPct val="100000"/>
            </a:lnSpc>
            <a:spcBef>
              <a:spcPct val="0"/>
            </a:spcBef>
            <a:spcAft>
              <a:spcPct val="35000"/>
            </a:spcAft>
            <a:buNone/>
          </a:pPr>
          <a:r>
            <a:rPr lang="es-MX" sz="1800" kern="1200" dirty="0"/>
            <a:t>Comprender la funcionalidad de los hilos en Java para ejecutar múltiples tareas al mismo así como también ver la manera en la que un programa realizado con hilos actúa de manera diferente a uno que no los utiliza.</a:t>
          </a:r>
          <a:endParaRPr lang="en-US" sz="1800"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19/07/2023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26</a:t>
            </a:fld>
            <a:endParaRPr lang="es-ES"/>
          </a:p>
        </p:txBody>
      </p:sp>
    </p:spTree>
    <p:extLst>
      <p:ext uri="{BB962C8B-B14F-4D97-AF65-F5344CB8AC3E}">
        <p14:creationId xmlns:p14="http://schemas.microsoft.com/office/powerpoint/2010/main" val="3223350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7/19/2023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7/19/2023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7/19/2023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7/19/2023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7/19/2023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C" dirty="0">
                <a:solidFill>
                  <a:schemeClr val="bg1"/>
                </a:solidFill>
              </a:rPr>
              <a:t>sockets</a:t>
            </a: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Mosquera </a:t>
            </a:r>
            <a:r>
              <a:rPr lang="es-EC" dirty="0" err="1">
                <a:solidFill>
                  <a:schemeClr val="bg1"/>
                </a:solidFill>
              </a:rPr>
              <a:t>adrian</a:t>
            </a:r>
            <a:endParaRPr lang="es-EC" dirty="0">
              <a:solidFill>
                <a:schemeClr val="bg1"/>
              </a:solidFill>
            </a:endParaRPr>
          </a:p>
          <a:p>
            <a:r>
              <a:rPr lang="es-EC" dirty="0">
                <a:solidFill>
                  <a:schemeClr val="bg1"/>
                </a:solidFill>
              </a:rPr>
              <a:t>			    Pallango </a:t>
            </a:r>
            <a:r>
              <a:rPr lang="es-EC" dirty="0" err="1">
                <a:solidFill>
                  <a:schemeClr val="bg1"/>
                </a:solidFill>
              </a:rPr>
              <a:t>andres</a:t>
            </a:r>
            <a:endParaRPr lang="es-EC" dirty="0">
              <a:solidFill>
                <a:schemeClr val="bg1"/>
              </a:solidFill>
            </a:endParaRPr>
          </a:p>
          <a:p>
            <a:r>
              <a:rPr lang="es-EC" dirty="0">
                <a:solidFill>
                  <a:schemeClr val="bg1"/>
                </a:solidFill>
              </a:rPr>
              <a:t>			    </a:t>
            </a:r>
            <a:r>
              <a:rPr lang="es-EC" dirty="0" err="1">
                <a:solidFill>
                  <a:schemeClr val="bg1"/>
                </a:solidFill>
              </a:rPr>
              <a:t>Sanchez</a:t>
            </a:r>
            <a:r>
              <a:rPr lang="es-EC" dirty="0">
                <a:solidFill>
                  <a:schemeClr val="bg1"/>
                </a:solidFill>
              </a:rPr>
              <a:t> </a:t>
            </a:r>
            <a:r>
              <a:rPr lang="es-EC" dirty="0" err="1">
                <a:solidFill>
                  <a:schemeClr val="bg1"/>
                </a:solidFill>
              </a:rPr>
              <a:t>paul</a:t>
            </a:r>
            <a:endParaRPr lang="es-EC" dirty="0">
              <a:solidFill>
                <a:schemeClr val="bg1"/>
              </a:solidFill>
            </a:endParaRPr>
          </a:p>
          <a:p>
            <a:endParaRPr lang="es-EC" dirty="0">
              <a:solidFill>
                <a:schemeClr val="bg1"/>
              </a:solidFill>
            </a:endParaRP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9877</a:t>
            </a:r>
          </a:p>
          <a:p>
            <a:r>
              <a:rPr lang="es-EC" b="1" dirty="0">
                <a:solidFill>
                  <a:schemeClr val="bg1"/>
                </a:solidFill>
              </a:rPr>
              <a:t>FECHA: 17</a:t>
            </a:r>
            <a:r>
              <a:rPr lang="es-EC" dirty="0">
                <a:solidFill>
                  <a:schemeClr val="bg1"/>
                </a:solidFill>
              </a:rPr>
              <a:t>/07/2023</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2.7 </a:t>
            </a:r>
            <a:r>
              <a:rPr lang="es-MX" dirty="0"/>
              <a:t>PROTOCOLOS TCP/UDP</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grpSp>
        <p:nvGrpSpPr>
          <p:cNvPr id="3" name="Grupo 2">
            <a:extLst>
              <a:ext uri="{FF2B5EF4-FFF2-40B4-BE49-F238E27FC236}">
                <a16:creationId xmlns:a16="http://schemas.microsoft.com/office/drawing/2014/main" id="{A05748B4-B6B8-F3E0-6BCE-B9A326B179B8}"/>
              </a:ext>
            </a:extLst>
          </p:cNvPr>
          <p:cNvGrpSpPr/>
          <p:nvPr/>
        </p:nvGrpSpPr>
        <p:grpSpPr>
          <a:xfrm>
            <a:off x="9127125" y="0"/>
            <a:ext cx="3092950" cy="6858000"/>
            <a:chOff x="9127125" y="0"/>
            <a:chExt cx="3092950" cy="6858000"/>
          </a:xfrm>
        </p:grpSpPr>
        <p:sp>
          <p:nvSpPr>
            <p:cNvPr id="4" name="Marcador de contenido 2">
              <a:extLst>
                <a:ext uri="{FF2B5EF4-FFF2-40B4-BE49-F238E27FC236}">
                  <a16:creationId xmlns:a16="http://schemas.microsoft.com/office/drawing/2014/main" id="{55E1A261-F0D3-FE64-A625-F99C00133F2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b="1" dirty="0">
                  <a:solidFill>
                    <a:srgbClr val="FFFF00"/>
                  </a:solidFill>
                </a:rPr>
                <a:t>2.7	PROTOCOLOS TCP/UDP</a:t>
              </a:r>
            </a:p>
            <a:p>
              <a:pPr lvl="1">
                <a:lnSpc>
                  <a:spcPct val="90000"/>
                </a:lnSpc>
              </a:pPr>
              <a:r>
                <a:rPr lang="es-ES" sz="1100" dirty="0">
                  <a:solidFill>
                    <a:schemeClr val="bg1"/>
                  </a:solidFill>
                </a:rPr>
                <a:t>2.8	SOCKETS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8" name="CuadroTexto 7">
              <a:extLst>
                <a:ext uri="{FF2B5EF4-FFF2-40B4-BE49-F238E27FC236}">
                  <a16:creationId xmlns:a16="http://schemas.microsoft.com/office/drawing/2014/main" id="{23B7E63C-C004-F889-6EA8-F3428445A5D4}"/>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10</a:t>
              </a:r>
              <a:endParaRPr lang="es-EC" sz="2000" dirty="0">
                <a:solidFill>
                  <a:schemeClr val="bg1"/>
                </a:solidFill>
              </a:endParaRPr>
            </a:p>
          </p:txBody>
        </p:sp>
      </p:grpSp>
      <p:sp>
        <p:nvSpPr>
          <p:cNvPr id="13" name="CuadroTexto 12">
            <a:extLst>
              <a:ext uri="{FF2B5EF4-FFF2-40B4-BE49-F238E27FC236}">
                <a16:creationId xmlns:a16="http://schemas.microsoft.com/office/drawing/2014/main" id="{B30AF52C-9095-4E8C-E759-25510BBDAB6D}"/>
              </a:ext>
            </a:extLst>
          </p:cNvPr>
          <p:cNvSpPr txBox="1"/>
          <p:nvPr/>
        </p:nvSpPr>
        <p:spPr>
          <a:xfrm>
            <a:off x="581192" y="3030909"/>
            <a:ext cx="8247888" cy="1660519"/>
          </a:xfrm>
          <a:prstGeom prst="rect">
            <a:avLst/>
          </a:prstGeom>
          <a:noFill/>
        </p:spPr>
        <p:txBody>
          <a:bodyPr wrap="square">
            <a:spAutoFit/>
          </a:bodyPr>
          <a:lstStyle/>
          <a:p>
            <a:pPr marL="305435" indent="-305435" defTabSz="457200">
              <a:lnSpc>
                <a:spcPct val="115000"/>
              </a:lnSpc>
              <a:spcBef>
                <a:spcPts val="20"/>
              </a:spcBef>
              <a:spcAft>
                <a:spcPts val="600"/>
              </a:spcAft>
              <a:buClr>
                <a:schemeClr val="accent2"/>
              </a:buClr>
              <a:buSzPct val="92000"/>
              <a:buFont typeface="Wingdings 2" panose="05020102010507070707" pitchFamily="18" charset="2"/>
              <a:buChar char=""/>
            </a:pPr>
            <a:r>
              <a:rPr lang="es-EC" dirty="0"/>
              <a:t>TCP y UDP son dos protocolos de transmisión de datos diferentes [6], pero complementarios entre sí. Toda vez que el protocolo IP ha determinado la manera en que serán transmitidos los datos de un mensaje entre un dispositivo y otro, los protocolos TCP y UDP entran en acción para codificarlo y enviarlo a la dirección determinada por el protocolo IP. </a:t>
            </a:r>
          </a:p>
        </p:txBody>
      </p:sp>
    </p:spTree>
    <p:extLst>
      <p:ext uri="{BB962C8B-B14F-4D97-AF65-F5344CB8AC3E}">
        <p14:creationId xmlns:p14="http://schemas.microsoft.com/office/powerpoint/2010/main" val="3493681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2.8 </a:t>
            </a:r>
            <a:r>
              <a:rPr lang="es-MX" dirty="0"/>
              <a:t>SOCKETS</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grpSp>
        <p:nvGrpSpPr>
          <p:cNvPr id="3" name="Grupo 2">
            <a:extLst>
              <a:ext uri="{FF2B5EF4-FFF2-40B4-BE49-F238E27FC236}">
                <a16:creationId xmlns:a16="http://schemas.microsoft.com/office/drawing/2014/main" id="{A05748B4-B6B8-F3E0-6BCE-B9A326B179B8}"/>
              </a:ext>
            </a:extLst>
          </p:cNvPr>
          <p:cNvGrpSpPr/>
          <p:nvPr/>
        </p:nvGrpSpPr>
        <p:grpSpPr>
          <a:xfrm>
            <a:off x="9127125" y="0"/>
            <a:ext cx="3092950" cy="6858000"/>
            <a:chOff x="9127125" y="0"/>
            <a:chExt cx="3092950" cy="6858000"/>
          </a:xfrm>
        </p:grpSpPr>
        <p:sp>
          <p:nvSpPr>
            <p:cNvPr id="4" name="Marcador de contenido 2">
              <a:extLst>
                <a:ext uri="{FF2B5EF4-FFF2-40B4-BE49-F238E27FC236}">
                  <a16:creationId xmlns:a16="http://schemas.microsoft.com/office/drawing/2014/main" id="{55E1A261-F0D3-FE64-A625-F99C00133F2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b="1" dirty="0">
                  <a:solidFill>
                    <a:srgbClr val="FFFF00"/>
                  </a:solidFill>
                </a:rPr>
                <a:t>2.8	SOCKETS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8" name="CuadroTexto 7">
              <a:extLst>
                <a:ext uri="{FF2B5EF4-FFF2-40B4-BE49-F238E27FC236}">
                  <a16:creationId xmlns:a16="http://schemas.microsoft.com/office/drawing/2014/main" id="{23B7E63C-C004-F889-6EA8-F3428445A5D4}"/>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11</a:t>
              </a:r>
              <a:endParaRPr lang="es-EC" sz="2000" dirty="0">
                <a:solidFill>
                  <a:schemeClr val="bg1"/>
                </a:solidFill>
              </a:endParaRPr>
            </a:p>
          </p:txBody>
        </p:sp>
      </p:grpSp>
      <p:sp>
        <p:nvSpPr>
          <p:cNvPr id="13" name="CuadroTexto 12">
            <a:extLst>
              <a:ext uri="{FF2B5EF4-FFF2-40B4-BE49-F238E27FC236}">
                <a16:creationId xmlns:a16="http://schemas.microsoft.com/office/drawing/2014/main" id="{B30AF52C-9095-4E8C-E759-25510BBDAB6D}"/>
              </a:ext>
            </a:extLst>
          </p:cNvPr>
          <p:cNvSpPr txBox="1"/>
          <p:nvPr/>
        </p:nvSpPr>
        <p:spPr>
          <a:xfrm>
            <a:off x="581192" y="3030909"/>
            <a:ext cx="8247888" cy="1660519"/>
          </a:xfrm>
          <a:prstGeom prst="rect">
            <a:avLst/>
          </a:prstGeom>
          <a:noFill/>
        </p:spPr>
        <p:txBody>
          <a:bodyPr wrap="square">
            <a:spAutoFit/>
          </a:bodyPr>
          <a:lstStyle/>
          <a:p>
            <a:pPr marL="305435" indent="-305435" defTabSz="457200">
              <a:lnSpc>
                <a:spcPct val="115000"/>
              </a:lnSpc>
              <a:spcBef>
                <a:spcPts val="20"/>
              </a:spcBef>
              <a:spcAft>
                <a:spcPts val="600"/>
              </a:spcAft>
              <a:buClr>
                <a:schemeClr val="accent2"/>
              </a:buClr>
              <a:buSzPct val="92000"/>
              <a:buFont typeface="Wingdings 2" panose="05020102010507070707" pitchFamily="18" charset="2"/>
              <a:buChar char=""/>
            </a:pPr>
            <a:r>
              <a:rPr lang="es-EC" dirty="0"/>
              <a:t>Los sockets [8] son un mecanismo que nos permite establecer un enlace entre dos programas que se ejecutan independientes el uno del otro (generalmente un programa cliente y un programa servidor) Java por medio de la librería java.net nos provee dos clases: Socket para implementar la conexión desde el lado del cliente y </a:t>
            </a:r>
            <a:r>
              <a:rPr lang="es-EC" dirty="0" err="1"/>
              <a:t>ServerSocket</a:t>
            </a:r>
            <a:r>
              <a:rPr lang="es-EC" dirty="0"/>
              <a:t> que nos permitirá manipular la conexión desde el lado del servidor</a:t>
            </a:r>
          </a:p>
        </p:txBody>
      </p:sp>
    </p:spTree>
    <p:extLst>
      <p:ext uri="{BB962C8B-B14F-4D97-AF65-F5344CB8AC3E}">
        <p14:creationId xmlns:p14="http://schemas.microsoft.com/office/powerpoint/2010/main" val="3554221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ES" dirty="0"/>
              <a:t>Para la presente práctica se </a:t>
            </a:r>
            <a:r>
              <a:rPr lang="es-EC" dirty="0"/>
              <a:t>desarrollara 2 proyectos, el primero corresponderá al Servidor y el segundo al Cliente</a:t>
            </a:r>
            <a:endParaRPr lang="es-ES" dirty="0"/>
          </a:p>
          <a:p>
            <a:endParaRPr lang="es-ES" dirty="0"/>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735133" y="6457890"/>
            <a:ext cx="456867" cy="400110"/>
          </a:xfrm>
          <a:prstGeom prst="rect">
            <a:avLst/>
          </a:prstGeom>
          <a:noFill/>
        </p:spPr>
        <p:txBody>
          <a:bodyPr wrap="square" rtlCol="0">
            <a:spAutoFit/>
          </a:bodyPr>
          <a:lstStyle/>
          <a:p>
            <a:r>
              <a:rPr lang="en-US" sz="2000" dirty="0"/>
              <a:t>1</a:t>
            </a:r>
            <a:r>
              <a:rPr lang="es-EC" sz="2000" dirty="0"/>
              <a:t>2</a:t>
            </a:r>
          </a:p>
        </p:txBody>
      </p:sp>
    </p:spTree>
    <p:extLst>
      <p:ext uri="{BB962C8B-B14F-4D97-AF65-F5344CB8AC3E}">
        <p14:creationId xmlns:p14="http://schemas.microsoft.com/office/powerpoint/2010/main" val="309270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468608" y="528535"/>
            <a:ext cx="8432324" cy="1288691"/>
          </a:xfrm>
        </p:spPr>
        <p:txBody>
          <a:bodyPr>
            <a:normAutofit/>
          </a:bodyPr>
          <a:lstStyle/>
          <a:p>
            <a:r>
              <a:rPr lang="es-ES"/>
              <a:t>3. 1	CREACIÓN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5"/>
            <a:ext cx="2493439" cy="3780467"/>
          </a:xfrm>
        </p:spPr>
        <p:txBody>
          <a:bodyPr>
            <a:normAutofit/>
          </a:bodyPr>
          <a:lstStyle/>
          <a:p>
            <a:r>
              <a:rPr lang="es-ES" dirty="0">
                <a:solidFill>
                  <a:schemeClr val="tx1"/>
                </a:solidFill>
              </a:rPr>
              <a:t>1.	Apache </a:t>
            </a:r>
            <a:r>
              <a:rPr lang="es-ES" dirty="0" err="1">
                <a:solidFill>
                  <a:schemeClr val="tx1"/>
                </a:solidFill>
              </a:rPr>
              <a:t>Netbeans</a:t>
            </a:r>
            <a:r>
              <a:rPr lang="es-ES" dirty="0">
                <a:solidFill>
                  <a:schemeClr val="tx1"/>
                </a:solidFill>
              </a:rPr>
              <a:t> y se sitúa en la Pestaña superior y selecciona File-&gt;New Project -&gt; Java </a:t>
            </a:r>
            <a:r>
              <a:rPr lang="es-ES" dirty="0" err="1">
                <a:solidFill>
                  <a:schemeClr val="tx1"/>
                </a:solidFill>
              </a:rPr>
              <a:t>with</a:t>
            </a:r>
            <a:r>
              <a:rPr lang="es-ES" dirty="0">
                <a:solidFill>
                  <a:schemeClr val="tx1"/>
                </a:solidFill>
              </a:rPr>
              <a:t> </a:t>
            </a:r>
            <a:r>
              <a:rPr lang="es-ES" dirty="0" err="1">
                <a:solidFill>
                  <a:schemeClr val="tx1"/>
                </a:solidFill>
              </a:rPr>
              <a:t>Ant</a:t>
            </a:r>
            <a:r>
              <a:rPr lang="es-ES" dirty="0">
                <a:solidFill>
                  <a:schemeClr val="tx1"/>
                </a:solidFill>
              </a:rPr>
              <a:t> -&gt; Java </a:t>
            </a:r>
            <a:r>
              <a:rPr lang="es-ES" dirty="0" err="1">
                <a:solidFill>
                  <a:schemeClr val="tx1"/>
                </a:solidFill>
              </a:rPr>
              <a:t>Application</a:t>
            </a:r>
            <a:endParaRPr lang="es-ES" dirty="0">
              <a:solidFill>
                <a:schemeClr val="tx1"/>
              </a:solidFill>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12" name="CuadroTexto 11">
            <a:extLst>
              <a:ext uri="{FF2B5EF4-FFF2-40B4-BE49-F238E27FC236}">
                <a16:creationId xmlns:a16="http://schemas.microsoft.com/office/drawing/2014/main" id="{AA0FE1EE-437B-F9FE-E6D6-8504679FFC8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11</a:t>
            </a:r>
          </a:p>
        </p:txBody>
      </p:sp>
      <p:grpSp>
        <p:nvGrpSpPr>
          <p:cNvPr id="4" name="Grupo 3">
            <a:extLst>
              <a:ext uri="{FF2B5EF4-FFF2-40B4-BE49-F238E27FC236}">
                <a16:creationId xmlns:a16="http://schemas.microsoft.com/office/drawing/2014/main" id="{61CB05D9-DD78-F1D7-F8EC-19A856375FDE}"/>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BC542540-A396-7559-3C79-ECAD2FD08A3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b="1"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75326BD-75A6-F373-B2FD-224F48B7DF95}"/>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13</a:t>
              </a:r>
              <a:endParaRPr lang="es-EC" sz="2000" dirty="0">
                <a:solidFill>
                  <a:schemeClr val="bg1"/>
                </a:solidFill>
              </a:endParaRPr>
            </a:p>
          </p:txBody>
        </p:sp>
      </p:grpSp>
      <p:pic>
        <p:nvPicPr>
          <p:cNvPr id="7" name="Imagen 6">
            <a:extLst>
              <a:ext uri="{FF2B5EF4-FFF2-40B4-BE49-F238E27FC236}">
                <a16:creationId xmlns:a16="http://schemas.microsoft.com/office/drawing/2014/main" id="{6CBAEF82-8288-13B3-35F4-5B7BB61A1643}"/>
              </a:ext>
            </a:extLst>
          </p:cNvPr>
          <p:cNvPicPr>
            <a:picLocks noChangeAspect="1"/>
          </p:cNvPicPr>
          <p:nvPr/>
        </p:nvPicPr>
        <p:blipFill>
          <a:blip r:embed="rId2"/>
          <a:stretch>
            <a:fillRect/>
          </a:stretch>
        </p:blipFill>
        <p:spPr>
          <a:xfrm>
            <a:off x="3590925" y="2324795"/>
            <a:ext cx="5010150" cy="34918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9092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dirty="0">
                <a:solidFill>
                  <a:schemeClr val="bg1"/>
                </a:solidFill>
              </a:rPr>
              <a:t>2.   </a:t>
            </a:r>
            <a:r>
              <a:rPr lang="es-EC" dirty="0">
                <a:solidFill>
                  <a:schemeClr val="bg1"/>
                </a:solidFill>
              </a:rPr>
              <a:t>Le da el siguiente nombre al proyecto del servidor </a:t>
            </a:r>
            <a:r>
              <a:rPr lang="en-US" dirty="0">
                <a:solidFill>
                  <a:schemeClr val="bg1"/>
                </a:solidFill>
              </a:rPr>
              <a:t>“</a:t>
            </a:r>
            <a:r>
              <a:rPr lang="es-E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SocketsChat_Servidor_Grupo6” </a:t>
            </a:r>
            <a:r>
              <a:rPr lang="es-EC"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y</a:t>
            </a:r>
            <a:r>
              <a:rPr lang="es-EC" dirty="0">
                <a:solidFill>
                  <a:schemeClr val="bg1"/>
                </a:solidFill>
                <a:latin typeface="Calibri" panose="020F0502020204030204" pitchFamily="34" charset="0"/>
                <a:ea typeface="Calibri" panose="020F0502020204030204" pitchFamily="34" charset="0"/>
                <a:cs typeface="Arial" panose="020B0604020202020204" pitchFamily="34" charset="0"/>
              </a:rPr>
              <a:t> al  cliente “</a:t>
            </a:r>
            <a:r>
              <a:rPr lang="es-E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SocketsChat_Cliente_Grupo6”</a:t>
            </a:r>
            <a:r>
              <a:rPr lang="es-EC"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t>
            </a:r>
            <a:r>
              <a:rPr lang="es-EC" dirty="0">
                <a:solidFill>
                  <a:schemeClr val="bg1"/>
                </a:solidFill>
                <a:latin typeface="Calibri" panose="020F0502020204030204" pitchFamily="34" charset="0"/>
                <a:ea typeface="Calibri" panose="020F0502020204030204" pitchFamily="34" charset="0"/>
                <a:cs typeface="Arial" panose="020B0604020202020204" pitchFamily="34" charset="0"/>
              </a:rPr>
              <a:t> </a:t>
            </a:r>
            <a:r>
              <a:rPr lang="es-EC" dirty="0">
                <a:solidFill>
                  <a:schemeClr val="bg1"/>
                </a:solidFill>
              </a:rPr>
              <a:t>en la opción que dice localización del proyecto presiona buscar y selecciona la carpeta “aplicativo” que fue creada con anterioridad</a:t>
            </a:r>
            <a:r>
              <a:rPr lang="es-ES" dirty="0">
                <a:solidFill>
                  <a:schemeClr val="bg1"/>
                </a:solidFill>
              </a:rPr>
              <a:t>.</a:t>
            </a:r>
          </a:p>
          <a:p>
            <a:endParaRPr lang="es-E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4" name="Grupo 3">
            <a:extLst>
              <a:ext uri="{FF2B5EF4-FFF2-40B4-BE49-F238E27FC236}">
                <a16:creationId xmlns:a16="http://schemas.microsoft.com/office/drawing/2014/main" id="{83EBDE04-7233-72C1-7B53-E84DAF6E8666}"/>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54DF7FB0-49CA-1372-B6CA-DC0851473FF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b="1"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7" name="CuadroTexto 6">
              <a:extLst>
                <a:ext uri="{FF2B5EF4-FFF2-40B4-BE49-F238E27FC236}">
                  <a16:creationId xmlns:a16="http://schemas.microsoft.com/office/drawing/2014/main" id="{450BC599-83A9-9BE1-1096-3A279515A38B}"/>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14</a:t>
              </a:r>
              <a:endParaRPr lang="es-EC" sz="2000" dirty="0">
                <a:solidFill>
                  <a:schemeClr val="bg1"/>
                </a:solidFill>
              </a:endParaRPr>
            </a:p>
          </p:txBody>
        </p:sp>
      </p:grpSp>
      <p:pic>
        <p:nvPicPr>
          <p:cNvPr id="2" name="Imagen 1" descr="Interfaz de usuario gráfica, Texto, Aplicación, Correo electrónico&#10;&#10;Descripción generada automáticamente">
            <a:extLst>
              <a:ext uri="{FF2B5EF4-FFF2-40B4-BE49-F238E27FC236}">
                <a16:creationId xmlns:a16="http://schemas.microsoft.com/office/drawing/2014/main" id="{DEB9D758-711F-2354-CD40-95D288C43B70}"/>
              </a:ext>
            </a:extLst>
          </p:cNvPr>
          <p:cNvPicPr>
            <a:picLocks noChangeAspect="1"/>
          </p:cNvPicPr>
          <p:nvPr/>
        </p:nvPicPr>
        <p:blipFill>
          <a:blip r:embed="rId2"/>
          <a:stretch>
            <a:fillRect/>
          </a:stretch>
        </p:blipFill>
        <p:spPr>
          <a:xfrm>
            <a:off x="4414239" y="2049837"/>
            <a:ext cx="4413237" cy="3000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5001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a:t>
            </a:r>
            <a:r>
              <a:rPr lang="es-EC" dirty="0"/>
              <a:t> CREACIÓN DE LOS PAQUETES PARA MVC.</a:t>
            </a:r>
            <a:br>
              <a:rPr lang="es-ES" dirty="0"/>
            </a:b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796292" cy="1649824"/>
          </a:xfrm>
        </p:spPr>
        <p:txBody>
          <a:bodyPr/>
          <a:lstStyle/>
          <a:p>
            <a:r>
              <a:rPr lang="es-ES" dirty="0">
                <a:solidFill>
                  <a:schemeClr val="tx1"/>
                </a:solidFill>
              </a:rPr>
              <a:t>1.	</a:t>
            </a:r>
            <a:r>
              <a:rPr lang="fr-FR" dirty="0">
                <a:solidFill>
                  <a:schemeClr val="tx1"/>
                </a:solidFill>
              </a:rPr>
              <a:t>De clic en sources packages-&gt;new-&gt;java package y e</a:t>
            </a:r>
            <a:r>
              <a:rPr lang="es-MX" dirty="0">
                <a:solidFill>
                  <a:schemeClr val="tx1"/>
                </a:solidFill>
              </a:rPr>
              <a:t>n el nombre del paquete coloque </a:t>
            </a:r>
            <a:r>
              <a:rPr lang="es-MX" dirty="0" err="1">
                <a:solidFill>
                  <a:schemeClr val="tx1"/>
                </a:solidFill>
              </a:rPr>
              <a:t>ec.edu.monster</a:t>
            </a:r>
            <a:r>
              <a:rPr lang="es-MX" dirty="0">
                <a:solidFill>
                  <a:schemeClr val="tx1"/>
                </a:solidFill>
              </a:rPr>
              <a:t>.(modelo-vista-controlador) según requiera.</a:t>
            </a:r>
            <a:r>
              <a:rPr lang="fr-FR" dirty="0">
                <a:solidFill>
                  <a:schemeClr val="tx1"/>
                </a:solidFill>
              </a:rPr>
              <a:t>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0D0D0255-8ED7-CBEA-0D64-0968C31C2C86}"/>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F4AF2107-4630-54B5-02BD-204DF7915DF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b="1" dirty="0">
                  <a:solidFill>
                    <a:srgbClr val="FFFF00"/>
                  </a:solidFill>
                </a:rPr>
                <a:t>3.2	</a:t>
              </a:r>
              <a:r>
                <a:rPr lang="es-MX" sz="1100" b="1" dirty="0">
                  <a:solidFill>
                    <a:srgbClr val="FFFF00"/>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7934647-EF93-55A8-4333-348DEA7BD47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15</a:t>
              </a:r>
              <a:endParaRPr lang="es-EC" sz="2000" dirty="0">
                <a:solidFill>
                  <a:schemeClr val="bg1"/>
                </a:solidFill>
              </a:endParaRPr>
            </a:p>
          </p:txBody>
        </p:sp>
      </p:grpSp>
      <p:pic>
        <p:nvPicPr>
          <p:cNvPr id="7" name="Imagen 6" descr="Interfaz de usuario gráfica, Aplicación&#10;&#10;Descripción generada automáticamente">
            <a:extLst>
              <a:ext uri="{FF2B5EF4-FFF2-40B4-BE49-F238E27FC236}">
                <a16:creationId xmlns:a16="http://schemas.microsoft.com/office/drawing/2014/main" id="{007B291E-22FA-0BB0-14CA-97F5EA967DA7}"/>
              </a:ext>
            </a:extLst>
          </p:cNvPr>
          <p:cNvPicPr>
            <a:picLocks noChangeAspect="1"/>
          </p:cNvPicPr>
          <p:nvPr/>
        </p:nvPicPr>
        <p:blipFill>
          <a:blip r:embed="rId2"/>
          <a:stretch>
            <a:fillRect/>
          </a:stretch>
        </p:blipFill>
        <p:spPr>
          <a:xfrm>
            <a:off x="319316" y="3426456"/>
            <a:ext cx="3952875" cy="2362835"/>
          </a:xfrm>
          <a:prstGeom prst="rect">
            <a:avLst/>
          </a:prstGeom>
          <a:ln>
            <a:noFill/>
          </a:ln>
          <a:effectLst>
            <a:outerShdw blurRad="292100" dist="139700" dir="2700000" algn="tl" rotWithShape="0">
              <a:srgbClr val="333333">
                <a:alpha val="65000"/>
              </a:srgbClr>
            </a:outerShdw>
          </a:effectLst>
        </p:spPr>
      </p:pic>
      <p:pic>
        <p:nvPicPr>
          <p:cNvPr id="10" name="Imagen 9">
            <a:extLst>
              <a:ext uri="{FF2B5EF4-FFF2-40B4-BE49-F238E27FC236}">
                <a16:creationId xmlns:a16="http://schemas.microsoft.com/office/drawing/2014/main" id="{88F0B6C3-D803-DFFF-1E03-388258D33755}"/>
              </a:ext>
            </a:extLst>
          </p:cNvPr>
          <p:cNvPicPr>
            <a:picLocks noChangeAspect="1"/>
          </p:cNvPicPr>
          <p:nvPr/>
        </p:nvPicPr>
        <p:blipFill>
          <a:blip r:embed="rId3"/>
          <a:stretch>
            <a:fillRect/>
          </a:stretch>
        </p:blipFill>
        <p:spPr>
          <a:xfrm>
            <a:off x="4806533" y="3221384"/>
            <a:ext cx="4048125" cy="28213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30940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a:t>
            </a:r>
            <a:r>
              <a:rPr lang="es-EC" dirty="0"/>
              <a:t> CREACIÓN DE LOS PAQUETES PARA MVC.</a:t>
            </a:r>
            <a:br>
              <a:rPr lang="es-ES" dirty="0"/>
            </a:b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796292" cy="1649824"/>
          </a:xfrm>
        </p:spPr>
        <p:txBody>
          <a:bodyPr/>
          <a:lstStyle/>
          <a:p>
            <a:r>
              <a:rPr lang="es-ES" dirty="0">
                <a:solidFill>
                  <a:schemeClr val="tx1"/>
                </a:solidFill>
              </a:rPr>
              <a:t>2.	</a:t>
            </a:r>
            <a:r>
              <a:rPr lang="es-MX" dirty="0">
                <a:solidFill>
                  <a:schemeClr val="tx1"/>
                </a:solidFill>
              </a:rPr>
              <a:t>Una vez se tenga creado los 4 paquetes se puede eliminar el paquete </a:t>
            </a:r>
            <a:r>
              <a:rPr lang="es-MX" dirty="0" err="1">
                <a:solidFill>
                  <a:schemeClr val="tx1"/>
                </a:solidFill>
              </a:rPr>
              <a:t>ec.edu.monster.main</a:t>
            </a:r>
            <a:r>
              <a:rPr lang="es-MX" dirty="0">
                <a:solidFill>
                  <a:schemeClr val="tx1"/>
                </a:solidFill>
              </a:rPr>
              <a:t> junto con el archivo que contiene pues se definirá una clase de la vista para correr el proyecto.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0D0D0255-8ED7-CBEA-0D64-0968C31C2C86}"/>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F4AF2107-4630-54B5-02BD-204DF7915DF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b="1" dirty="0">
                  <a:solidFill>
                    <a:srgbClr val="FFFF00"/>
                  </a:solidFill>
                </a:rPr>
                <a:t>3.2	</a:t>
              </a:r>
              <a:r>
                <a:rPr lang="es-MX" sz="1100" b="1" dirty="0">
                  <a:solidFill>
                    <a:srgbClr val="FFFF00"/>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7934647-EF93-55A8-4333-348DEA7BD47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16</a:t>
              </a:r>
              <a:endParaRPr lang="es-EC" sz="2000" dirty="0">
                <a:solidFill>
                  <a:schemeClr val="bg1"/>
                </a:solidFill>
              </a:endParaRPr>
            </a:p>
          </p:txBody>
        </p:sp>
      </p:grpSp>
      <p:pic>
        <p:nvPicPr>
          <p:cNvPr id="11" name="Imagen 10" descr="Interfaz de usuario gráfica, Aplicación, Tabla, Word&#10;&#10;Descripción generada automáticamente">
            <a:extLst>
              <a:ext uri="{FF2B5EF4-FFF2-40B4-BE49-F238E27FC236}">
                <a16:creationId xmlns:a16="http://schemas.microsoft.com/office/drawing/2014/main" id="{FA3A9888-906D-D8FF-A5AA-8F5795017F15}"/>
              </a:ext>
            </a:extLst>
          </p:cNvPr>
          <p:cNvPicPr>
            <a:picLocks noChangeAspect="1"/>
          </p:cNvPicPr>
          <p:nvPr/>
        </p:nvPicPr>
        <p:blipFill>
          <a:blip r:embed="rId2"/>
          <a:stretch>
            <a:fillRect/>
          </a:stretch>
        </p:blipFill>
        <p:spPr>
          <a:xfrm>
            <a:off x="1899113" y="3429000"/>
            <a:ext cx="5204904" cy="22757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25805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3.3	</a:t>
            </a:r>
            <a:r>
              <a:rPr lang="es-EC" dirty="0"/>
              <a:t> SOCKET SERVIDOR</a:t>
            </a:r>
            <a:br>
              <a:rPr lang="es-EC" dirty="0"/>
            </a:br>
            <a:r>
              <a:rPr lang="es-ES" dirty="0"/>
              <a:t>3.3.1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722311"/>
            <a:ext cx="8517858" cy="2108683"/>
          </a:xfrm>
        </p:spPr>
        <p:txBody>
          <a:bodyPr>
            <a:normAutofit/>
          </a:bodyPr>
          <a:lstStyle/>
          <a:p>
            <a:r>
              <a:rPr lang="es-ES" dirty="0">
                <a:solidFill>
                  <a:schemeClr val="tx1"/>
                </a:solidFill>
              </a:rPr>
              <a:t>1.	</a:t>
            </a:r>
            <a:r>
              <a:rPr lang="es-MX" dirty="0">
                <a:solidFill>
                  <a:schemeClr val="tx1"/>
                </a:solidFill>
              </a:rPr>
              <a:t>De clic derecho en el paquete vista, luego nuevo y finalmente </a:t>
            </a:r>
            <a:r>
              <a:rPr lang="es-MX" dirty="0" err="1">
                <a:solidFill>
                  <a:schemeClr val="tx1"/>
                </a:solidFill>
              </a:rPr>
              <a:t>JPanel</a:t>
            </a:r>
            <a:r>
              <a:rPr lang="es-MX" dirty="0">
                <a:solidFill>
                  <a:schemeClr val="tx1"/>
                </a:solidFill>
              </a:rPr>
              <a:t> </a:t>
            </a:r>
            <a:r>
              <a:rPr lang="es-MX" dirty="0" err="1">
                <a:solidFill>
                  <a:schemeClr val="tx1"/>
                </a:solidFill>
              </a:rPr>
              <a:t>Form</a:t>
            </a:r>
            <a:r>
              <a:rPr lang="es-MX" dirty="0">
                <a:solidFill>
                  <a:schemeClr val="tx1"/>
                </a:solidFill>
              </a:rPr>
              <a:t> pues se creará una interfaz gráfica tanto para el servidor como para el cliente. Le da el nombre de “</a:t>
            </a:r>
            <a:r>
              <a:rPr lang="es-MX" dirty="0" err="1">
                <a:solidFill>
                  <a:schemeClr val="tx1"/>
                </a:solidFill>
              </a:rPr>
              <a:t>FormularioPrincipal</a:t>
            </a:r>
            <a:r>
              <a:rPr lang="es-MX" dirty="0">
                <a:solidFill>
                  <a:schemeClr val="tx1"/>
                </a:solidFill>
              </a:rPr>
              <a:t>”. Esta clase será la principal para correr el proyecto, en esta se visualizarán las acciones de parte del cliente, el estado del servidor y las conexiones, los errores y las operaciones que se realicen.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7" name="Grupo 6">
            <a:extLst>
              <a:ext uri="{FF2B5EF4-FFF2-40B4-BE49-F238E27FC236}">
                <a16:creationId xmlns:a16="http://schemas.microsoft.com/office/drawing/2014/main" id="{65C64488-DDD0-8DC3-27D2-BC546302C582}"/>
              </a:ext>
            </a:extLst>
          </p:cNvPr>
          <p:cNvGrpSpPr/>
          <p:nvPr/>
        </p:nvGrpSpPr>
        <p:grpSpPr>
          <a:xfrm>
            <a:off x="9127125" y="0"/>
            <a:ext cx="3092950" cy="6858000"/>
            <a:chOff x="9127125" y="0"/>
            <a:chExt cx="3092950" cy="6858000"/>
          </a:xfrm>
        </p:grpSpPr>
        <p:sp>
          <p:nvSpPr>
            <p:cNvPr id="11" name="Marcador de contenido 2">
              <a:extLst>
                <a:ext uri="{FF2B5EF4-FFF2-40B4-BE49-F238E27FC236}">
                  <a16:creationId xmlns:a16="http://schemas.microsoft.com/office/drawing/2014/main" id="{60A36376-CF89-0B18-337C-36432DCDCED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SOCKET SERVIDOR.</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2" name="CuadroTexto 11">
              <a:extLst>
                <a:ext uri="{FF2B5EF4-FFF2-40B4-BE49-F238E27FC236}">
                  <a16:creationId xmlns:a16="http://schemas.microsoft.com/office/drawing/2014/main" id="{2BD5B1CA-98E0-21FC-4A3D-46CA3F75AFDC}"/>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17</a:t>
              </a:r>
              <a:endParaRPr lang="es-EC" sz="2000" dirty="0">
                <a:solidFill>
                  <a:schemeClr val="bg1"/>
                </a:solidFill>
              </a:endParaRPr>
            </a:p>
          </p:txBody>
        </p:sp>
      </p:grpSp>
      <p:pic>
        <p:nvPicPr>
          <p:cNvPr id="4" name="Imagen 3" descr="Interfaz de usuario gráfica, Aplicación&#10;&#10;Descripción generada automáticamente">
            <a:extLst>
              <a:ext uri="{FF2B5EF4-FFF2-40B4-BE49-F238E27FC236}">
                <a16:creationId xmlns:a16="http://schemas.microsoft.com/office/drawing/2014/main" id="{A7CE76A0-02FF-9701-FDFB-87CACB440607}"/>
              </a:ext>
            </a:extLst>
          </p:cNvPr>
          <p:cNvPicPr>
            <a:picLocks noChangeAspect="1"/>
          </p:cNvPicPr>
          <p:nvPr/>
        </p:nvPicPr>
        <p:blipFill>
          <a:blip r:embed="rId2"/>
          <a:stretch>
            <a:fillRect/>
          </a:stretch>
        </p:blipFill>
        <p:spPr>
          <a:xfrm>
            <a:off x="1540600" y="4027497"/>
            <a:ext cx="6599042" cy="23999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10688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715956"/>
            <a:ext cx="8517857" cy="1013800"/>
          </a:xfrm>
        </p:spPr>
        <p:txBody>
          <a:bodyPr/>
          <a:lstStyle/>
          <a:p>
            <a:r>
              <a:rPr lang="es-ES" dirty="0">
                <a:solidFill>
                  <a:schemeClr val="tx1"/>
                </a:solidFill>
              </a:rPr>
              <a:t>2.	</a:t>
            </a:r>
            <a:r>
              <a:rPr lang="es-MX" dirty="0">
                <a:solidFill>
                  <a:schemeClr val="tx1"/>
                </a:solidFill>
              </a:rPr>
              <a:t> Coloque el código de la izquierda en el .java y el derecho coloque los elementos del diseño del </a:t>
            </a:r>
            <a:r>
              <a:rPr lang="es-MX" dirty="0" err="1">
                <a:solidFill>
                  <a:schemeClr val="tx1"/>
                </a:solidFill>
              </a:rPr>
              <a:t>form</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34108C31-CA93-9138-6977-BE0E783E4770}"/>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BAA4BCB-862D-D907-CFA4-502E67E2BCA2}"/>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SOCKET SERVIDOR.</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582FC719-EBB6-E7BC-C9CB-3D74EC9BBBB5}"/>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18</a:t>
              </a:r>
              <a:endParaRPr lang="es-EC" sz="2000" dirty="0">
                <a:solidFill>
                  <a:schemeClr val="bg1"/>
                </a:solidFill>
              </a:endParaRPr>
            </a:p>
          </p:txBody>
        </p:sp>
      </p:grpSp>
      <p:pic>
        <p:nvPicPr>
          <p:cNvPr id="7" name="Imagen 6">
            <a:extLst>
              <a:ext uri="{FF2B5EF4-FFF2-40B4-BE49-F238E27FC236}">
                <a16:creationId xmlns:a16="http://schemas.microsoft.com/office/drawing/2014/main" id="{9A593BBE-5FB1-30CE-E38C-60817F2F023B}"/>
              </a:ext>
            </a:extLst>
          </p:cNvPr>
          <p:cNvPicPr>
            <a:picLocks noChangeAspect="1"/>
          </p:cNvPicPr>
          <p:nvPr/>
        </p:nvPicPr>
        <p:blipFill>
          <a:blip r:embed="rId2"/>
          <a:stretch>
            <a:fillRect/>
          </a:stretch>
        </p:blipFill>
        <p:spPr>
          <a:xfrm>
            <a:off x="337926" y="2729756"/>
            <a:ext cx="4339178" cy="3851910"/>
          </a:xfrm>
          <a:prstGeom prst="rect">
            <a:avLst/>
          </a:prstGeom>
          <a:ln>
            <a:noFill/>
          </a:ln>
          <a:effectLst>
            <a:outerShdw blurRad="292100" dist="139700" dir="2700000" algn="tl" rotWithShape="0">
              <a:srgbClr val="333333">
                <a:alpha val="65000"/>
              </a:srgbClr>
            </a:outerShdw>
          </a:effectLst>
        </p:spPr>
      </p:pic>
      <p:pic>
        <p:nvPicPr>
          <p:cNvPr id="11" name="Imagen 10">
            <a:extLst>
              <a:ext uri="{FF2B5EF4-FFF2-40B4-BE49-F238E27FC236}">
                <a16:creationId xmlns:a16="http://schemas.microsoft.com/office/drawing/2014/main" id="{B35038AC-DC8B-E41F-53E4-B9E398603EE0}"/>
              </a:ext>
            </a:extLst>
          </p:cNvPr>
          <p:cNvPicPr>
            <a:picLocks noChangeAspect="1"/>
          </p:cNvPicPr>
          <p:nvPr/>
        </p:nvPicPr>
        <p:blipFill>
          <a:blip r:embed="rId3"/>
          <a:stretch>
            <a:fillRect/>
          </a:stretch>
        </p:blipFill>
        <p:spPr>
          <a:xfrm>
            <a:off x="4783174" y="2974603"/>
            <a:ext cx="4321237" cy="31812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41369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715956"/>
            <a:ext cx="8517857" cy="1013800"/>
          </a:xfrm>
        </p:spPr>
        <p:txBody>
          <a:bodyPr/>
          <a:lstStyle/>
          <a:p>
            <a:r>
              <a:rPr lang="es-ES" dirty="0">
                <a:solidFill>
                  <a:schemeClr val="tx1"/>
                </a:solidFill>
              </a:rPr>
              <a:t>3.	</a:t>
            </a:r>
            <a:r>
              <a:rPr lang="es-MX" dirty="0">
                <a:solidFill>
                  <a:schemeClr val="tx1"/>
                </a:solidFill>
              </a:rPr>
              <a:t> Incluya dentro de un nuevo paquete llamado “imágenes” una imagen que ser</a:t>
            </a:r>
            <a:r>
              <a:rPr lang="es-EC" dirty="0">
                <a:solidFill>
                  <a:schemeClr val="tx1"/>
                </a:solidFill>
              </a:rPr>
              <a:t>á </a:t>
            </a:r>
            <a:r>
              <a:rPr lang="es-MX" dirty="0">
                <a:solidFill>
                  <a:schemeClr val="tx1"/>
                </a:solidFill>
              </a:rPr>
              <a:t>llamada servidor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34108C31-CA93-9138-6977-BE0E783E4770}"/>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BAA4BCB-862D-D907-CFA4-502E67E2BCA2}"/>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SOCKET SERVIDOR.</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582FC719-EBB6-E7BC-C9CB-3D74EC9BBBB5}"/>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19</a:t>
              </a:r>
              <a:endParaRPr lang="es-EC" sz="2000" dirty="0">
                <a:solidFill>
                  <a:schemeClr val="bg1"/>
                </a:solidFill>
              </a:endParaRPr>
            </a:p>
          </p:txBody>
        </p:sp>
      </p:grpSp>
      <p:pic>
        <p:nvPicPr>
          <p:cNvPr id="7" name="Imagen 6">
            <a:extLst>
              <a:ext uri="{FF2B5EF4-FFF2-40B4-BE49-F238E27FC236}">
                <a16:creationId xmlns:a16="http://schemas.microsoft.com/office/drawing/2014/main" id="{80C554EC-279B-8637-6E38-FD5EFBDC58FC}"/>
              </a:ext>
            </a:extLst>
          </p:cNvPr>
          <p:cNvPicPr>
            <a:picLocks noChangeAspect="1"/>
          </p:cNvPicPr>
          <p:nvPr/>
        </p:nvPicPr>
        <p:blipFill>
          <a:blip r:embed="rId2"/>
          <a:stretch>
            <a:fillRect/>
          </a:stretch>
        </p:blipFill>
        <p:spPr>
          <a:xfrm>
            <a:off x="2186951" y="2733906"/>
            <a:ext cx="5245896" cy="34219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84502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7238" y="1925261"/>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a:t>2</a:t>
            </a:r>
          </a:p>
        </p:txBody>
      </p:sp>
      <p:sp>
        <p:nvSpPr>
          <p:cNvPr id="6" name="CuadroTexto 5">
            <a:extLst>
              <a:ext uri="{FF2B5EF4-FFF2-40B4-BE49-F238E27FC236}">
                <a16:creationId xmlns:a16="http://schemas.microsoft.com/office/drawing/2014/main" id="{16E01819-5AE5-32A8-3891-FE51E199C540}"/>
              </a:ext>
            </a:extLst>
          </p:cNvPr>
          <p:cNvSpPr txBox="1"/>
          <p:nvPr/>
        </p:nvSpPr>
        <p:spPr>
          <a:xfrm>
            <a:off x="3576377" y="6406313"/>
            <a:ext cx="573475" cy="400110"/>
          </a:xfrm>
          <a:prstGeom prst="rect">
            <a:avLst/>
          </a:prstGeom>
          <a:noFill/>
        </p:spPr>
        <p:txBody>
          <a:bodyPr wrap="square" rtlCol="0">
            <a:spAutoFit/>
          </a:bodyPr>
          <a:lstStyle/>
          <a:p>
            <a:pPr algn="ctr"/>
            <a:endParaRPr lang="es-EC" sz="2000" dirty="0">
              <a:solidFill>
                <a:schemeClr val="bg1"/>
              </a:solidFill>
            </a:endParaRPr>
          </a:p>
        </p:txBody>
      </p:sp>
      <p:sp>
        <p:nvSpPr>
          <p:cNvPr id="7" name="Marcador de contenido 2">
            <a:extLst>
              <a:ext uri="{FF2B5EF4-FFF2-40B4-BE49-F238E27FC236}">
                <a16:creationId xmlns:a16="http://schemas.microsoft.com/office/drawing/2014/main" id="{DBA0CF90-3CFE-38C6-AFA1-93325815C14B}"/>
              </a:ext>
            </a:extLst>
          </p:cNvPr>
          <p:cNvSpPr txBox="1">
            <a:spLocks/>
          </p:cNvSpPr>
          <p:nvPr/>
        </p:nvSpPr>
        <p:spPr>
          <a:xfrm>
            <a:off x="459068" y="631821"/>
            <a:ext cx="3707477" cy="5594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279312" y="1921580"/>
            <a:ext cx="8377218" cy="1649824"/>
          </a:xfrm>
        </p:spPr>
        <p:txBody>
          <a:bodyPr/>
          <a:lstStyle/>
          <a:p>
            <a:r>
              <a:rPr lang="es-ES" dirty="0">
                <a:solidFill>
                  <a:schemeClr val="tx1"/>
                </a:solidFill>
              </a:rPr>
              <a:t>1.	</a:t>
            </a:r>
            <a:r>
              <a:rPr lang="es-MX" dirty="0">
                <a:solidFill>
                  <a:schemeClr val="tx1"/>
                </a:solidFill>
              </a:rPr>
              <a:t>De clic derecho en el paquete modelo, luego nuevo y finalmente clase Java, cree 1 clase llamada </a:t>
            </a:r>
            <a:r>
              <a:rPr lang="en-US" dirty="0">
                <a:solidFill>
                  <a:schemeClr val="tx1"/>
                </a:solidFill>
              </a:rPr>
              <a:t>“</a:t>
            </a:r>
            <a:r>
              <a:rPr lang="es-MX" dirty="0">
                <a:solidFill>
                  <a:schemeClr val="tx1"/>
                </a:solidFill>
              </a:rPr>
              <a:t>Cliente”. Esta clase permite tener un modelo que almacene una lista de los nombres y el socket de los clientes que entren en el servidor.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95D45688-C6F7-E324-9278-57CCCD72DCB3}"/>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F77672B8-94E1-ECE3-FA00-FB2F97F47DD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SOCKET SERVIDOR.</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DD44CF42-9F86-8A66-958E-0CD33A67CF67}"/>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20</a:t>
              </a:r>
              <a:endParaRPr lang="es-EC" sz="2000" dirty="0">
                <a:solidFill>
                  <a:schemeClr val="bg1"/>
                </a:solidFill>
              </a:endParaRPr>
            </a:p>
          </p:txBody>
        </p:sp>
      </p:grpSp>
      <p:pic>
        <p:nvPicPr>
          <p:cNvPr id="10" name="Imagen 9">
            <a:extLst>
              <a:ext uri="{FF2B5EF4-FFF2-40B4-BE49-F238E27FC236}">
                <a16:creationId xmlns:a16="http://schemas.microsoft.com/office/drawing/2014/main" id="{2B3EF50D-D7F1-524D-7B71-05E42E0A3AE9}"/>
              </a:ext>
            </a:extLst>
          </p:cNvPr>
          <p:cNvPicPr>
            <a:picLocks noChangeAspect="1"/>
          </p:cNvPicPr>
          <p:nvPr/>
        </p:nvPicPr>
        <p:blipFill rotWithShape="1">
          <a:blip r:embed="rId2"/>
          <a:srcRect t="11798"/>
          <a:stretch/>
        </p:blipFill>
        <p:spPr bwMode="auto">
          <a:xfrm>
            <a:off x="1587491" y="3571404"/>
            <a:ext cx="5934366" cy="1909473"/>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591253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013800"/>
          </a:xfrm>
        </p:spPr>
        <p:txBody>
          <a:bodyPr/>
          <a:lstStyle/>
          <a:p>
            <a:r>
              <a:rPr lang="es-ES" dirty="0">
                <a:solidFill>
                  <a:schemeClr val="tx1"/>
                </a:solidFill>
              </a:rPr>
              <a:t>2.	</a:t>
            </a:r>
            <a:r>
              <a:rPr lang="es-MX" dirty="0">
                <a:solidFill>
                  <a:schemeClr val="tx1"/>
                </a:solidFill>
              </a:rPr>
              <a:t>Coloque el código de la clase Cliente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FCC5AD39-612F-BDE6-8A0C-0F541C903D1A}"/>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6D4E0FF2-275B-A882-6750-0395AEBBCF4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SOCKET SERVIDOR.</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1560D16-8AC3-D5A3-F7DD-0916CA4DB522}"/>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21</a:t>
              </a:r>
              <a:endParaRPr lang="es-EC" sz="2000" dirty="0">
                <a:solidFill>
                  <a:schemeClr val="bg1"/>
                </a:solidFill>
              </a:endParaRPr>
            </a:p>
          </p:txBody>
        </p:sp>
      </p:grpSp>
      <p:pic>
        <p:nvPicPr>
          <p:cNvPr id="7" name="Imagen 6" descr="Interfaz de usuario gráfica, Texto, Aplicación, Correo electrónico&#10;&#10;Descripción generada automáticamente">
            <a:extLst>
              <a:ext uri="{FF2B5EF4-FFF2-40B4-BE49-F238E27FC236}">
                <a16:creationId xmlns:a16="http://schemas.microsoft.com/office/drawing/2014/main" id="{3089FADA-0D47-6517-28DA-6B3A0E0EAEEF}"/>
              </a:ext>
            </a:extLst>
          </p:cNvPr>
          <p:cNvPicPr>
            <a:picLocks noChangeAspect="1"/>
          </p:cNvPicPr>
          <p:nvPr/>
        </p:nvPicPr>
        <p:blipFill>
          <a:blip r:embed="rId2"/>
          <a:stretch>
            <a:fillRect/>
          </a:stretch>
        </p:blipFill>
        <p:spPr>
          <a:xfrm>
            <a:off x="2437783" y="2455973"/>
            <a:ext cx="4619509" cy="4192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5464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controlador, luego nuevo y finalmente clase Java, cree 3 clases, una llamada </a:t>
            </a:r>
            <a:r>
              <a:rPr lang="es-MX" dirty="0" err="1">
                <a:solidFill>
                  <a:schemeClr val="tx1"/>
                </a:solidFill>
              </a:rPr>
              <a:t>ClientesControlador</a:t>
            </a:r>
            <a:r>
              <a:rPr lang="es-MX" dirty="0">
                <a:solidFill>
                  <a:schemeClr val="tx1"/>
                </a:solidFill>
              </a:rPr>
              <a:t>, otra llamada </a:t>
            </a:r>
            <a:r>
              <a:rPr lang="es-MX" dirty="0" err="1">
                <a:solidFill>
                  <a:schemeClr val="tx1"/>
                </a:solidFill>
              </a:rPr>
              <a:t>SocketsControlador</a:t>
            </a:r>
            <a:r>
              <a:rPr lang="es-MX" dirty="0">
                <a:solidFill>
                  <a:schemeClr val="tx1"/>
                </a:solidFill>
              </a:rPr>
              <a:t> y la última </a:t>
            </a:r>
            <a:r>
              <a:rPr lang="es-MX" dirty="0" err="1">
                <a:solidFill>
                  <a:schemeClr val="tx1"/>
                </a:solidFill>
              </a:rPr>
              <a:t>ServidorControlador</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8B947DAA-1BDD-124B-1DF6-DE0C4DB7D9FA}"/>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D5E3805F-A392-F9BB-A174-9468C89DFD33}"/>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SOCKET SERVIDOR.</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5BA661FF-3731-7EA4-EC3D-86C7BCF4F0E8}"/>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22</a:t>
              </a:r>
              <a:endParaRPr lang="es-EC" sz="2000" dirty="0">
                <a:solidFill>
                  <a:schemeClr val="bg1"/>
                </a:solidFill>
              </a:endParaRPr>
            </a:p>
          </p:txBody>
        </p:sp>
      </p:grpSp>
      <p:pic>
        <p:nvPicPr>
          <p:cNvPr id="10" name="Imagen 9" descr="Interfaz de usuario gráfica, Aplicación&#10;&#10;Descripción generada automáticamente">
            <a:extLst>
              <a:ext uri="{FF2B5EF4-FFF2-40B4-BE49-F238E27FC236}">
                <a16:creationId xmlns:a16="http://schemas.microsoft.com/office/drawing/2014/main" id="{D6A3E0C9-3484-1CC5-B107-0EFC76159C7F}"/>
              </a:ext>
            </a:extLst>
          </p:cNvPr>
          <p:cNvPicPr>
            <a:picLocks noChangeAspect="1"/>
          </p:cNvPicPr>
          <p:nvPr/>
        </p:nvPicPr>
        <p:blipFill rotWithShape="1">
          <a:blip r:embed="rId2"/>
          <a:srcRect t="8731"/>
          <a:stretch/>
        </p:blipFill>
        <p:spPr>
          <a:xfrm>
            <a:off x="2121878" y="3429000"/>
            <a:ext cx="5326726" cy="23331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13679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359979" cy="1316019"/>
          </a:xfrm>
        </p:spPr>
        <p:txBody>
          <a:bodyPr/>
          <a:lstStyle/>
          <a:p>
            <a:r>
              <a:rPr lang="es-ES" dirty="0">
                <a:solidFill>
                  <a:schemeClr val="tx1"/>
                </a:solidFill>
              </a:rPr>
              <a:t>2.	</a:t>
            </a:r>
            <a:r>
              <a:rPr lang="es-MX" dirty="0">
                <a:solidFill>
                  <a:schemeClr val="tx1"/>
                </a:solidFill>
              </a:rPr>
              <a:t>Coloque el siguiente código de la izquierda en </a:t>
            </a:r>
            <a:r>
              <a:rPr lang="es-MX" dirty="0" err="1">
                <a:solidFill>
                  <a:schemeClr val="tx1"/>
                </a:solidFill>
              </a:rPr>
              <a:t>ClientesControlador</a:t>
            </a:r>
            <a:r>
              <a:rPr lang="es-MX" dirty="0">
                <a:solidFill>
                  <a:schemeClr val="tx1"/>
                </a:solidFill>
              </a:rPr>
              <a:t> y la a la derecha el de </a:t>
            </a:r>
            <a:r>
              <a:rPr lang="es-MX" dirty="0" err="1">
                <a:solidFill>
                  <a:schemeClr val="tx1"/>
                </a:solidFill>
              </a:rPr>
              <a:t>SocketsControlador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A0A4C063-21BF-2CB7-2ED1-9ED767E988D4}"/>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AFA6FC28-B6B9-CD56-DE4D-97F018C76C3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SOCKET SERVIDOR.</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826CECFD-D269-F54F-E199-31F38409DFD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23</a:t>
              </a:r>
              <a:endParaRPr lang="es-EC" sz="2000" dirty="0">
                <a:solidFill>
                  <a:schemeClr val="bg1"/>
                </a:solidFill>
              </a:endParaRPr>
            </a:p>
          </p:txBody>
        </p:sp>
      </p:grpSp>
      <p:pic>
        <p:nvPicPr>
          <p:cNvPr id="10" name="Imagen 9" descr="Interfaz de usuario gráfica&#10;&#10;Descripción generada automáticamente con confianza baja">
            <a:extLst>
              <a:ext uri="{FF2B5EF4-FFF2-40B4-BE49-F238E27FC236}">
                <a16:creationId xmlns:a16="http://schemas.microsoft.com/office/drawing/2014/main" id="{7ACF83EF-D6F3-0E26-F1F9-844498F3ED08}"/>
              </a:ext>
            </a:extLst>
          </p:cNvPr>
          <p:cNvPicPr>
            <a:picLocks noChangeAspect="1"/>
          </p:cNvPicPr>
          <p:nvPr/>
        </p:nvPicPr>
        <p:blipFill>
          <a:blip r:embed="rId2"/>
          <a:stretch>
            <a:fillRect/>
          </a:stretch>
        </p:blipFill>
        <p:spPr>
          <a:xfrm>
            <a:off x="4826968" y="2795954"/>
            <a:ext cx="4111620" cy="3861991"/>
          </a:xfrm>
          <a:prstGeom prst="rect">
            <a:avLst/>
          </a:prstGeom>
          <a:ln>
            <a:noFill/>
          </a:ln>
          <a:effectLst>
            <a:outerShdw blurRad="292100" dist="139700" dir="2700000" algn="tl" rotWithShape="0">
              <a:srgbClr val="333333">
                <a:alpha val="65000"/>
              </a:srgbClr>
            </a:outerShdw>
          </a:effectLst>
        </p:spPr>
      </p:pic>
      <p:pic>
        <p:nvPicPr>
          <p:cNvPr id="11" name="Imagen 10" descr="Interfaz de usuario gráfica, Texto, Aplicación&#10;&#10;Descripción generada automáticamente">
            <a:extLst>
              <a:ext uri="{FF2B5EF4-FFF2-40B4-BE49-F238E27FC236}">
                <a16:creationId xmlns:a16="http://schemas.microsoft.com/office/drawing/2014/main" id="{2ACD188C-A708-B084-764E-8211651C9CF9}"/>
              </a:ext>
            </a:extLst>
          </p:cNvPr>
          <p:cNvPicPr>
            <a:picLocks noChangeAspect="1"/>
          </p:cNvPicPr>
          <p:nvPr/>
        </p:nvPicPr>
        <p:blipFill>
          <a:blip r:embed="rId3"/>
          <a:stretch>
            <a:fillRect/>
          </a:stretch>
        </p:blipFill>
        <p:spPr>
          <a:xfrm>
            <a:off x="224582" y="2795953"/>
            <a:ext cx="4370192" cy="38619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8885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359979" cy="1316019"/>
          </a:xfrm>
        </p:spPr>
        <p:txBody>
          <a:bodyPr/>
          <a:lstStyle/>
          <a:p>
            <a:r>
              <a:rPr lang="es-ES" dirty="0">
                <a:solidFill>
                  <a:schemeClr val="tx1"/>
                </a:solidFill>
              </a:rPr>
              <a:t>2.	</a:t>
            </a:r>
            <a:r>
              <a:rPr lang="es-MX" dirty="0">
                <a:solidFill>
                  <a:schemeClr val="tx1"/>
                </a:solidFill>
              </a:rPr>
              <a:t>Coloque el siguiente código en el </a:t>
            </a:r>
            <a:r>
              <a:rPr lang="es-MX" dirty="0" err="1">
                <a:solidFill>
                  <a:schemeClr val="tx1"/>
                </a:solidFill>
              </a:rPr>
              <a:t>ServidorControlador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A0A4C063-21BF-2CB7-2ED1-9ED767E988D4}"/>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AFA6FC28-B6B9-CD56-DE4D-97F018C76C3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SOCKET SERVIDOR.</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826CECFD-D269-F54F-E199-31F38409DFD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24</a:t>
              </a:r>
              <a:endParaRPr lang="es-EC" sz="2000" dirty="0">
                <a:solidFill>
                  <a:schemeClr val="bg1"/>
                </a:solidFill>
              </a:endParaRPr>
            </a:p>
          </p:txBody>
        </p:sp>
      </p:grpSp>
      <p:pic>
        <p:nvPicPr>
          <p:cNvPr id="7" name="Imagen 6" descr="Interfaz de usuario gráfica, Texto, Aplicación&#10;&#10;Descripción generada automáticamente">
            <a:extLst>
              <a:ext uri="{FF2B5EF4-FFF2-40B4-BE49-F238E27FC236}">
                <a16:creationId xmlns:a16="http://schemas.microsoft.com/office/drawing/2014/main" id="{AC497095-F015-1A95-548D-4EC87D5D280E}"/>
              </a:ext>
            </a:extLst>
          </p:cNvPr>
          <p:cNvPicPr>
            <a:picLocks noChangeAspect="1"/>
          </p:cNvPicPr>
          <p:nvPr/>
        </p:nvPicPr>
        <p:blipFill>
          <a:blip r:embed="rId2"/>
          <a:stretch>
            <a:fillRect/>
          </a:stretch>
        </p:blipFill>
        <p:spPr>
          <a:xfrm>
            <a:off x="2267657" y="2585360"/>
            <a:ext cx="4613789" cy="40070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6233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3.3.4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Para ejecutar el proyecto se da clic derecho en el nombre de este y luego en “Run”, después seleccione que la clase </a:t>
            </a:r>
            <a:r>
              <a:rPr lang="es-MX" dirty="0" err="1">
                <a:solidFill>
                  <a:schemeClr val="tx1"/>
                </a:solidFill>
              </a:rPr>
              <a:t>main</a:t>
            </a:r>
            <a:r>
              <a:rPr lang="es-MX" dirty="0">
                <a:solidFill>
                  <a:schemeClr val="tx1"/>
                </a:solidFill>
              </a:rPr>
              <a:t> sea “</a:t>
            </a:r>
            <a:r>
              <a:rPr lang="es-MX" dirty="0" err="1">
                <a:solidFill>
                  <a:schemeClr val="tx1"/>
                </a:solidFill>
              </a:rPr>
              <a:t>FormularioPrincipal</a:t>
            </a:r>
            <a:r>
              <a:rPr lang="es-MX" dirty="0">
                <a:solidFill>
                  <a:schemeClr val="tx1"/>
                </a:solidFill>
              </a:rPr>
              <a:t>”</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4065CB63-D281-0EFD-5279-14A3A0B469D5}"/>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628EEBD3-F63E-F853-20AC-1E455C24FDE7}"/>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SOCKET SERVIDOR.</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FAFD2467-D60E-19C7-C5E9-78C8E4179C2C}"/>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25</a:t>
              </a:r>
              <a:endParaRPr lang="es-EC" sz="2000" dirty="0">
                <a:solidFill>
                  <a:schemeClr val="bg1"/>
                </a:solidFill>
              </a:endParaRPr>
            </a:p>
          </p:txBody>
        </p:sp>
      </p:grpSp>
      <p:pic>
        <p:nvPicPr>
          <p:cNvPr id="7" name="Imagen 6" descr="Interfaz de usuario gráfica, Aplicación&#10;&#10;Descripción generada automáticamente">
            <a:extLst>
              <a:ext uri="{FF2B5EF4-FFF2-40B4-BE49-F238E27FC236}">
                <a16:creationId xmlns:a16="http://schemas.microsoft.com/office/drawing/2014/main" id="{D4AA1104-AFC2-74BC-ECB7-961CB8944521}"/>
              </a:ext>
            </a:extLst>
          </p:cNvPr>
          <p:cNvPicPr>
            <a:picLocks noChangeAspect="1"/>
          </p:cNvPicPr>
          <p:nvPr/>
        </p:nvPicPr>
        <p:blipFill>
          <a:blip r:embed="rId2"/>
          <a:stretch>
            <a:fillRect/>
          </a:stretch>
        </p:blipFill>
        <p:spPr>
          <a:xfrm>
            <a:off x="2252876" y="3037507"/>
            <a:ext cx="4777230" cy="33899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3549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3.3.4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37926" y="1489499"/>
            <a:ext cx="8677469" cy="1649824"/>
          </a:xfrm>
        </p:spPr>
        <p:txBody>
          <a:bodyPr/>
          <a:lstStyle/>
          <a:p>
            <a:r>
              <a:rPr lang="es-ES" dirty="0">
                <a:solidFill>
                  <a:schemeClr val="tx1"/>
                </a:solidFill>
              </a:rPr>
              <a:t>2.	</a:t>
            </a:r>
            <a:r>
              <a:rPr lang="es-MX" dirty="0">
                <a:solidFill>
                  <a:schemeClr val="tx1"/>
                </a:solidFill>
              </a:rPr>
              <a:t>Ejecute el proyecto, puede dar clic en el botón “Iniciar Servidor” para iniciarlo y en la parte inferior se visualizará el estado del mismo, así como el puerto en el que está corriendo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4065CB63-D281-0EFD-5279-14A3A0B469D5}"/>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628EEBD3-F63E-F853-20AC-1E455C24FDE7}"/>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SOCKET SERVIDOR.</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FAFD2467-D60E-19C7-C5E9-78C8E4179C2C}"/>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26</a:t>
              </a:r>
              <a:endParaRPr lang="es-EC" sz="2000" dirty="0">
                <a:solidFill>
                  <a:schemeClr val="bg1"/>
                </a:solidFill>
              </a:endParaRPr>
            </a:p>
          </p:txBody>
        </p:sp>
      </p:grpSp>
      <p:pic>
        <p:nvPicPr>
          <p:cNvPr id="7" name="Imagen 6">
            <a:extLst>
              <a:ext uri="{FF2B5EF4-FFF2-40B4-BE49-F238E27FC236}">
                <a16:creationId xmlns:a16="http://schemas.microsoft.com/office/drawing/2014/main" id="{6D80603D-0D64-A708-E70F-E03560906A9A}"/>
              </a:ext>
            </a:extLst>
          </p:cNvPr>
          <p:cNvPicPr>
            <a:picLocks noChangeAspect="1"/>
          </p:cNvPicPr>
          <p:nvPr/>
        </p:nvPicPr>
        <p:blipFill>
          <a:blip r:embed="rId3"/>
          <a:stretch>
            <a:fillRect/>
          </a:stretch>
        </p:blipFill>
        <p:spPr>
          <a:xfrm>
            <a:off x="469196" y="2853259"/>
            <a:ext cx="3804758" cy="3686437"/>
          </a:xfrm>
          <a:prstGeom prst="rect">
            <a:avLst/>
          </a:prstGeom>
          <a:ln>
            <a:noFill/>
          </a:ln>
          <a:effectLst>
            <a:outerShdw blurRad="292100" dist="139700" dir="2700000" algn="tl" rotWithShape="0">
              <a:srgbClr val="333333">
                <a:alpha val="65000"/>
              </a:srgbClr>
            </a:outerShdw>
          </a:effectLst>
        </p:spPr>
      </p:pic>
      <p:pic>
        <p:nvPicPr>
          <p:cNvPr id="12" name="Imagen 11">
            <a:extLst>
              <a:ext uri="{FF2B5EF4-FFF2-40B4-BE49-F238E27FC236}">
                <a16:creationId xmlns:a16="http://schemas.microsoft.com/office/drawing/2014/main" id="{11232448-AA22-F9C8-D6F5-72FFFF9D1AF2}"/>
              </a:ext>
            </a:extLst>
          </p:cNvPr>
          <p:cNvPicPr>
            <a:picLocks noChangeAspect="1"/>
          </p:cNvPicPr>
          <p:nvPr/>
        </p:nvPicPr>
        <p:blipFill>
          <a:blip r:embed="rId4"/>
          <a:stretch>
            <a:fillRect/>
          </a:stretch>
        </p:blipFill>
        <p:spPr>
          <a:xfrm>
            <a:off x="4528597" y="2626924"/>
            <a:ext cx="4256588" cy="42005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0274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3.4	</a:t>
            </a:r>
            <a:r>
              <a:rPr lang="es-EC" dirty="0"/>
              <a:t> 	SOCKET CLIENTE</a:t>
            </a:r>
            <a:br>
              <a:rPr lang="es-EC" dirty="0"/>
            </a:br>
            <a:r>
              <a:rPr lang="es-ES" dirty="0"/>
              <a:t>3.4.1	</a:t>
            </a:r>
            <a:r>
              <a:rPr lang="es-EC" dirty="0"/>
              <a:t>CREACIÓN DE CARPETAS PARA IMÁGENES Y AUDIO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656640"/>
            <a:ext cx="8377218" cy="1857440"/>
          </a:xfrm>
        </p:spPr>
        <p:txBody>
          <a:bodyPr/>
          <a:lstStyle/>
          <a:p>
            <a:r>
              <a:rPr lang="es-ES" dirty="0">
                <a:solidFill>
                  <a:schemeClr val="tx1"/>
                </a:solidFill>
              </a:rPr>
              <a:t>1.	</a:t>
            </a:r>
            <a:r>
              <a:rPr lang="es-EC" dirty="0">
                <a:solidFill>
                  <a:schemeClr val="tx1"/>
                </a:solidFill>
              </a:rPr>
              <a:t>Dentro del proyecto en la ruta Aplicativo-Sockets -&gt; </a:t>
            </a:r>
            <a:r>
              <a:rPr lang="es-EC" dirty="0" err="1">
                <a:solidFill>
                  <a:schemeClr val="tx1"/>
                </a:solidFill>
              </a:rPr>
              <a:t>SocketsChat_Cliente</a:t>
            </a:r>
            <a:r>
              <a:rPr lang="es-EC" dirty="0">
                <a:solidFill>
                  <a:schemeClr val="tx1"/>
                </a:solidFill>
              </a:rPr>
              <a:t> -&gt; </a:t>
            </a:r>
            <a:r>
              <a:rPr lang="es-EC" dirty="0" err="1">
                <a:solidFill>
                  <a:schemeClr val="tx1"/>
                </a:solidFill>
              </a:rPr>
              <a:t>src</a:t>
            </a:r>
            <a:r>
              <a:rPr lang="es-EC" dirty="0">
                <a:solidFill>
                  <a:schemeClr val="tx1"/>
                </a:solidFill>
              </a:rPr>
              <a:t>, se crea la carpeta llamada imágenes la cual contendrá las ilustraciones que se mostraran en la ejecución de la aplicación y de igual manera en la misma ruta se creará la carpeta llamada audio que constara de los sonidos que se emitirán al interactuar con la aplicación.</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49C85A16-8D68-78EA-AA32-EFE88EAC7D95}"/>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20ED3167-6F1C-4B2F-8006-1DD532D7A6E1}"/>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CF883EAB-A955-C9B0-E84C-1B998928215C}"/>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27</a:t>
              </a:r>
              <a:endParaRPr lang="es-EC" sz="2000" dirty="0">
                <a:solidFill>
                  <a:schemeClr val="bg1"/>
                </a:solidFill>
              </a:endParaRPr>
            </a:p>
          </p:txBody>
        </p:sp>
      </p:grpSp>
      <p:pic>
        <p:nvPicPr>
          <p:cNvPr id="7" name="Imagen 6" descr="Interfaz de usuario gráfica, Texto, Aplicación, Correo electrónico&#10;&#10;Descripción generada automáticamente">
            <a:extLst>
              <a:ext uri="{FF2B5EF4-FFF2-40B4-BE49-F238E27FC236}">
                <a16:creationId xmlns:a16="http://schemas.microsoft.com/office/drawing/2014/main" id="{8126F361-527B-570D-1785-04725BD02E9F}"/>
              </a:ext>
            </a:extLst>
          </p:cNvPr>
          <p:cNvPicPr>
            <a:picLocks noChangeAspect="1"/>
          </p:cNvPicPr>
          <p:nvPr/>
        </p:nvPicPr>
        <p:blipFill>
          <a:blip r:embed="rId2"/>
          <a:stretch>
            <a:fillRect/>
          </a:stretch>
        </p:blipFill>
        <p:spPr>
          <a:xfrm>
            <a:off x="325577" y="3706348"/>
            <a:ext cx="4129832" cy="2871390"/>
          </a:xfrm>
          <a:prstGeom prst="rect">
            <a:avLst/>
          </a:prstGeom>
          <a:ln>
            <a:noFill/>
          </a:ln>
          <a:effectLst>
            <a:outerShdw blurRad="292100" dist="139700" dir="2700000" algn="tl" rotWithShape="0">
              <a:srgbClr val="333333">
                <a:alpha val="65000"/>
              </a:srgbClr>
            </a:outerShdw>
          </a:effectLst>
        </p:spPr>
      </p:pic>
      <p:pic>
        <p:nvPicPr>
          <p:cNvPr id="10" name="Imagen 9" descr="Interfaz de usuario gráfica, Texto, Aplicación, Correo electrónico&#10;&#10;Descripción generada automáticamente">
            <a:extLst>
              <a:ext uri="{FF2B5EF4-FFF2-40B4-BE49-F238E27FC236}">
                <a16:creationId xmlns:a16="http://schemas.microsoft.com/office/drawing/2014/main" id="{C3268FAF-F699-5F0A-5E24-529CC78EC538}"/>
              </a:ext>
            </a:extLst>
          </p:cNvPr>
          <p:cNvPicPr>
            <a:picLocks noChangeAspect="1"/>
          </p:cNvPicPr>
          <p:nvPr/>
        </p:nvPicPr>
        <p:blipFill>
          <a:blip r:embed="rId3"/>
          <a:stretch>
            <a:fillRect/>
          </a:stretch>
        </p:blipFill>
        <p:spPr>
          <a:xfrm>
            <a:off x="4863567" y="3706349"/>
            <a:ext cx="4107013" cy="28713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6472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291035" y="1897412"/>
            <a:ext cx="8691117" cy="1299977"/>
          </a:xfrm>
        </p:spPr>
        <p:txBody>
          <a:bodyPr/>
          <a:lstStyle/>
          <a:p>
            <a:r>
              <a:rPr lang="es-ES" dirty="0">
                <a:solidFill>
                  <a:schemeClr val="tx1"/>
                </a:solidFill>
              </a:rPr>
              <a:t>1.	</a:t>
            </a:r>
            <a:r>
              <a:rPr lang="es-MX" dirty="0">
                <a:solidFill>
                  <a:schemeClr val="tx1"/>
                </a:solidFill>
              </a:rPr>
              <a:t> De clic derecho en el paquete vista, luego nuevo y finalmente cree un archivo </a:t>
            </a:r>
            <a:r>
              <a:rPr lang="es-MX" dirty="0" err="1">
                <a:solidFill>
                  <a:schemeClr val="tx1"/>
                </a:solidFill>
              </a:rPr>
              <a:t>JPanel</a:t>
            </a:r>
            <a:r>
              <a:rPr lang="es-MX" dirty="0">
                <a:solidFill>
                  <a:schemeClr val="tx1"/>
                </a:solidFill>
              </a:rPr>
              <a:t> </a:t>
            </a:r>
            <a:r>
              <a:rPr lang="es-MX" dirty="0" err="1">
                <a:solidFill>
                  <a:schemeClr val="tx1"/>
                </a:solidFill>
              </a:rPr>
              <a:t>Form</a:t>
            </a:r>
            <a:r>
              <a:rPr lang="es-MX" dirty="0">
                <a:solidFill>
                  <a:schemeClr val="tx1"/>
                </a:solidFill>
              </a:rPr>
              <a:t> llamado “</a:t>
            </a:r>
            <a:r>
              <a:rPr lang="es-MX" dirty="0" err="1">
                <a:solidFill>
                  <a:schemeClr val="tx1"/>
                </a:solidFill>
              </a:rPr>
              <a:t>PantallaPrincipal</a:t>
            </a:r>
            <a:r>
              <a:rPr lang="es-MX" dirty="0">
                <a:solidFill>
                  <a:schemeClr val="tx1"/>
                </a:solidFill>
              </a:rPr>
              <a:t>”</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B9429B86-25FD-BDD0-4CA6-604194647C52}"/>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7B30A575-7282-D92A-52D4-E499FA7543C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5C71131-D359-8E18-87A7-40CC5367B56A}"/>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28</a:t>
              </a:r>
              <a:endParaRPr lang="es-EC" sz="2000" dirty="0">
                <a:solidFill>
                  <a:schemeClr val="bg1"/>
                </a:solidFill>
              </a:endParaRPr>
            </a:p>
          </p:txBody>
        </p:sp>
      </p:grpSp>
      <p:pic>
        <p:nvPicPr>
          <p:cNvPr id="7" name="Imagen 6" descr="Interfaz de usuario gráfica, Aplicación, Word&#10;&#10;Descripción generada automáticamente">
            <a:extLst>
              <a:ext uri="{FF2B5EF4-FFF2-40B4-BE49-F238E27FC236}">
                <a16:creationId xmlns:a16="http://schemas.microsoft.com/office/drawing/2014/main" id="{89F241B3-E64E-E36F-D811-D94737FC4C62}"/>
              </a:ext>
            </a:extLst>
          </p:cNvPr>
          <p:cNvPicPr>
            <a:picLocks noChangeAspect="1"/>
          </p:cNvPicPr>
          <p:nvPr/>
        </p:nvPicPr>
        <p:blipFill>
          <a:blip r:embed="rId2"/>
          <a:stretch>
            <a:fillRect/>
          </a:stretch>
        </p:blipFill>
        <p:spPr>
          <a:xfrm>
            <a:off x="1647459" y="3378846"/>
            <a:ext cx="6382849" cy="277699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01695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EC" dirty="0">
                <a:solidFill>
                  <a:schemeClr val="tx1"/>
                </a:solidFill>
              </a:rPr>
              <a:t>Coloque el siguiente código del lado izquierdo para el archivo PantallaPrincipal.java y adapte el diseño de la derecha al </a:t>
            </a:r>
            <a:r>
              <a:rPr lang="es-EC" dirty="0" err="1">
                <a:solidFill>
                  <a:schemeClr val="tx1"/>
                </a:solidFill>
              </a:rPr>
              <a:t>form</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B9429B86-25FD-BDD0-4CA6-604194647C52}"/>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7B30A575-7282-D92A-52D4-E499FA7543C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5C71131-D359-8E18-87A7-40CC5367B56A}"/>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29</a:t>
              </a:r>
              <a:endParaRPr lang="es-EC" sz="2000" dirty="0">
                <a:solidFill>
                  <a:schemeClr val="bg1"/>
                </a:solidFill>
              </a:endParaRPr>
            </a:p>
          </p:txBody>
        </p:sp>
      </p:grpSp>
      <p:pic>
        <p:nvPicPr>
          <p:cNvPr id="7" name="Imagen 6">
            <a:extLst>
              <a:ext uri="{FF2B5EF4-FFF2-40B4-BE49-F238E27FC236}">
                <a16:creationId xmlns:a16="http://schemas.microsoft.com/office/drawing/2014/main" id="{4E4C007B-42F1-E68D-9D45-4F59B67E0CEC}"/>
              </a:ext>
            </a:extLst>
          </p:cNvPr>
          <p:cNvPicPr>
            <a:picLocks noChangeAspect="1"/>
          </p:cNvPicPr>
          <p:nvPr/>
        </p:nvPicPr>
        <p:blipFill>
          <a:blip r:embed="rId2"/>
          <a:stretch>
            <a:fillRect/>
          </a:stretch>
        </p:blipFill>
        <p:spPr>
          <a:xfrm>
            <a:off x="581192" y="2876520"/>
            <a:ext cx="4408170" cy="3781425"/>
          </a:xfrm>
          <a:prstGeom prst="rect">
            <a:avLst/>
          </a:prstGeom>
          <a:ln w="88900" cap="sq" cmpd="thickThin">
            <a:solidFill>
              <a:srgbClr val="000000"/>
            </a:solidFill>
            <a:prstDash val="solid"/>
            <a:miter lim="800000"/>
          </a:ln>
          <a:effectLst>
            <a:innerShdw blurRad="76200">
              <a:srgbClr val="000000"/>
            </a:innerShdw>
          </a:effectLst>
        </p:spPr>
      </p:pic>
      <p:pic>
        <p:nvPicPr>
          <p:cNvPr id="10" name="Imagen 9" descr="Interfaz de usuario gráfica, Aplicación, Word&#10;&#10;Descripción generada automáticamente">
            <a:extLst>
              <a:ext uri="{FF2B5EF4-FFF2-40B4-BE49-F238E27FC236}">
                <a16:creationId xmlns:a16="http://schemas.microsoft.com/office/drawing/2014/main" id="{84BE8309-8B5B-86E1-1327-ACDC21156580}"/>
              </a:ext>
            </a:extLst>
          </p:cNvPr>
          <p:cNvPicPr>
            <a:picLocks noChangeAspect="1"/>
          </p:cNvPicPr>
          <p:nvPr/>
        </p:nvPicPr>
        <p:blipFill rotWithShape="1">
          <a:blip r:embed="rId3"/>
          <a:srcRect t="621" b="17842"/>
          <a:stretch/>
        </p:blipFill>
        <p:spPr>
          <a:xfrm>
            <a:off x="5392929" y="2859175"/>
            <a:ext cx="3291416" cy="379877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60301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a:t>1	OBJETIVOS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2428029105"/>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p>
        </p:txBody>
      </p:sp>
      <p:grpSp>
        <p:nvGrpSpPr>
          <p:cNvPr id="3" name="Grupo 2">
            <a:extLst>
              <a:ext uri="{FF2B5EF4-FFF2-40B4-BE49-F238E27FC236}">
                <a16:creationId xmlns:a16="http://schemas.microsoft.com/office/drawing/2014/main" id="{5A55B7E4-AE57-E47E-C84B-C2FBC24ACDE6}"/>
              </a:ext>
            </a:extLst>
          </p:cNvPr>
          <p:cNvGrpSpPr/>
          <p:nvPr/>
        </p:nvGrpSpPr>
        <p:grpSpPr>
          <a:xfrm>
            <a:off x="9127125" y="0"/>
            <a:ext cx="3092950" cy="6858000"/>
            <a:chOff x="9127125" y="0"/>
            <a:chExt cx="3092950" cy="6858000"/>
          </a:xfrm>
        </p:grpSpPr>
        <p:sp>
          <p:nvSpPr>
            <p:cNvPr id="4" name="Marcador de contenido 2">
              <a:extLst>
                <a:ext uri="{FF2B5EF4-FFF2-40B4-BE49-F238E27FC236}">
                  <a16:creationId xmlns:a16="http://schemas.microsoft.com/office/drawing/2014/main" id="{69DC7FF0-671B-FD45-3AF5-26E7BB2A760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b="1" dirty="0">
                  <a:solidFill>
                    <a:srgbClr val="FFFF00"/>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5" name="CuadroTexto 4">
              <a:extLst>
                <a:ext uri="{FF2B5EF4-FFF2-40B4-BE49-F238E27FC236}">
                  <a16:creationId xmlns:a16="http://schemas.microsoft.com/office/drawing/2014/main" id="{EAF4FE39-AD1F-E913-E0D3-36F37A7EA42F}"/>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a:t>
              </a:r>
              <a:endParaRPr lang="es-EC" sz="2000" dirty="0">
                <a:solidFill>
                  <a:schemeClr val="bg1"/>
                </a:solidFill>
              </a:endParaRPr>
            </a:p>
          </p:txBody>
        </p:sp>
      </p:grpSp>
    </p:spTree>
    <p:extLst>
      <p:ext uri="{BB962C8B-B14F-4D97-AF65-F5344CB8AC3E}">
        <p14:creationId xmlns:p14="http://schemas.microsoft.com/office/powerpoint/2010/main" val="420625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23434"/>
            <a:ext cx="8691117" cy="1299977"/>
          </a:xfrm>
        </p:spPr>
        <p:txBody>
          <a:bodyPr/>
          <a:lstStyle/>
          <a:p>
            <a:r>
              <a:rPr lang="es-ES" dirty="0">
                <a:solidFill>
                  <a:schemeClr val="tx1"/>
                </a:solidFill>
              </a:rPr>
              <a:t>3.	</a:t>
            </a:r>
            <a:r>
              <a:rPr lang="es-MX" dirty="0">
                <a:solidFill>
                  <a:schemeClr val="tx1"/>
                </a:solidFill>
              </a:rPr>
              <a:t> Nuevamente cree un archivo </a:t>
            </a:r>
            <a:r>
              <a:rPr lang="es-MX" dirty="0" err="1">
                <a:solidFill>
                  <a:schemeClr val="tx1"/>
                </a:solidFill>
              </a:rPr>
              <a:t>JPanel</a:t>
            </a:r>
            <a:r>
              <a:rPr lang="es-MX" dirty="0">
                <a:solidFill>
                  <a:schemeClr val="tx1"/>
                </a:solidFill>
              </a:rPr>
              <a:t> </a:t>
            </a:r>
            <a:r>
              <a:rPr lang="es-MX" dirty="0" err="1">
                <a:solidFill>
                  <a:schemeClr val="tx1"/>
                </a:solidFill>
              </a:rPr>
              <a:t>Form</a:t>
            </a:r>
            <a:r>
              <a:rPr lang="es-MX" dirty="0">
                <a:solidFill>
                  <a:schemeClr val="tx1"/>
                </a:solidFill>
              </a:rPr>
              <a:t>  llamado “</a:t>
            </a:r>
            <a:r>
              <a:rPr lang="es-MX" dirty="0" err="1">
                <a:solidFill>
                  <a:schemeClr val="tx1"/>
                </a:solidFill>
              </a:rPr>
              <a:t>FormularioLogin</a:t>
            </a:r>
            <a:r>
              <a:rPr lang="es-MX" dirty="0">
                <a:solidFill>
                  <a:schemeClr val="tx1"/>
                </a:solidFill>
              </a:rPr>
              <a:t>” en donde colocará el siguiente código en su .java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B9429B86-25FD-BDD0-4CA6-604194647C52}"/>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7B30A575-7282-D92A-52D4-E499FA7543C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5C71131-D359-8E18-87A7-40CC5367B56A}"/>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30</a:t>
              </a:r>
              <a:endParaRPr lang="es-EC" sz="2000" dirty="0">
                <a:solidFill>
                  <a:schemeClr val="bg1"/>
                </a:solidFill>
              </a:endParaRPr>
            </a:p>
          </p:txBody>
        </p:sp>
      </p:grpSp>
      <p:pic>
        <p:nvPicPr>
          <p:cNvPr id="7" name="Imagen 6" descr="Texto&#10;&#10;Descripción generada automáticamente">
            <a:extLst>
              <a:ext uri="{FF2B5EF4-FFF2-40B4-BE49-F238E27FC236}">
                <a16:creationId xmlns:a16="http://schemas.microsoft.com/office/drawing/2014/main" id="{1731D3A8-B0F6-133F-0998-38CADA8E641C}"/>
              </a:ext>
            </a:extLst>
          </p:cNvPr>
          <p:cNvPicPr>
            <a:picLocks noChangeAspect="1"/>
          </p:cNvPicPr>
          <p:nvPr/>
        </p:nvPicPr>
        <p:blipFill>
          <a:blip r:embed="rId2"/>
          <a:stretch>
            <a:fillRect/>
          </a:stretch>
        </p:blipFill>
        <p:spPr>
          <a:xfrm>
            <a:off x="2196382" y="2551918"/>
            <a:ext cx="5287477" cy="40755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4188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232419" y="1340339"/>
            <a:ext cx="8691117" cy="1649824"/>
          </a:xfrm>
        </p:spPr>
        <p:txBody>
          <a:bodyPr/>
          <a:lstStyle/>
          <a:p>
            <a:r>
              <a:rPr lang="es-ES" dirty="0">
                <a:solidFill>
                  <a:schemeClr val="tx1"/>
                </a:solidFill>
              </a:rPr>
              <a:t>4.	</a:t>
            </a:r>
            <a:r>
              <a:rPr lang="es-MX" dirty="0">
                <a:solidFill>
                  <a:schemeClr val="tx1"/>
                </a:solidFill>
              </a:rPr>
              <a:t>En la parte del diseño adapte el siguiente en el archivo </a:t>
            </a:r>
            <a:r>
              <a:rPr lang="es-MX" dirty="0" err="1">
                <a:solidFill>
                  <a:schemeClr val="tx1"/>
                </a:solidFill>
              </a:rPr>
              <a:t>FormularioLogin</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B9429B86-25FD-BDD0-4CA6-604194647C52}"/>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7B30A575-7282-D92A-52D4-E499FA7543C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5C71131-D359-8E18-87A7-40CC5367B56A}"/>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31</a:t>
              </a:r>
              <a:endParaRPr lang="es-EC" sz="2000" dirty="0">
                <a:solidFill>
                  <a:schemeClr val="bg1"/>
                </a:solidFill>
              </a:endParaRPr>
            </a:p>
          </p:txBody>
        </p:sp>
      </p:grpSp>
      <p:pic>
        <p:nvPicPr>
          <p:cNvPr id="10" name="Imagen 9">
            <a:extLst>
              <a:ext uri="{FF2B5EF4-FFF2-40B4-BE49-F238E27FC236}">
                <a16:creationId xmlns:a16="http://schemas.microsoft.com/office/drawing/2014/main" id="{AC47B64C-0AE0-A285-2151-B3A27751FD2D}"/>
              </a:ext>
            </a:extLst>
          </p:cNvPr>
          <p:cNvPicPr>
            <a:picLocks noChangeAspect="1"/>
          </p:cNvPicPr>
          <p:nvPr/>
        </p:nvPicPr>
        <p:blipFill>
          <a:blip r:embed="rId2"/>
          <a:stretch>
            <a:fillRect/>
          </a:stretch>
        </p:blipFill>
        <p:spPr>
          <a:xfrm>
            <a:off x="1613478" y="2691069"/>
            <a:ext cx="6002663" cy="41533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51070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23434"/>
            <a:ext cx="8691117" cy="1299977"/>
          </a:xfrm>
        </p:spPr>
        <p:txBody>
          <a:bodyPr/>
          <a:lstStyle/>
          <a:p>
            <a:r>
              <a:rPr lang="es-ES" dirty="0">
                <a:solidFill>
                  <a:schemeClr val="tx1"/>
                </a:solidFill>
              </a:rPr>
              <a:t>5.	</a:t>
            </a:r>
            <a:r>
              <a:rPr lang="es-MX" dirty="0">
                <a:solidFill>
                  <a:schemeClr val="tx1"/>
                </a:solidFill>
              </a:rPr>
              <a:t> Finalmente cree un último archivo llamado </a:t>
            </a:r>
            <a:r>
              <a:rPr lang="es-MX" dirty="0" err="1">
                <a:solidFill>
                  <a:schemeClr val="tx1"/>
                </a:solidFill>
              </a:rPr>
              <a:t>JPanel</a:t>
            </a:r>
            <a:r>
              <a:rPr lang="es-MX" dirty="0">
                <a:solidFill>
                  <a:schemeClr val="tx1"/>
                </a:solidFill>
              </a:rPr>
              <a:t> </a:t>
            </a:r>
            <a:r>
              <a:rPr lang="es-MX" dirty="0" err="1">
                <a:solidFill>
                  <a:schemeClr val="tx1"/>
                </a:solidFill>
              </a:rPr>
              <a:t>Form</a:t>
            </a:r>
            <a:r>
              <a:rPr lang="es-MX" dirty="0">
                <a:solidFill>
                  <a:schemeClr val="tx1"/>
                </a:solidFill>
              </a:rPr>
              <a:t>  “</a:t>
            </a:r>
            <a:r>
              <a:rPr lang="es-MX" dirty="0" err="1">
                <a:solidFill>
                  <a:schemeClr val="tx1"/>
                </a:solidFill>
              </a:rPr>
              <a:t>FormularioEnviarArchivos</a:t>
            </a:r>
            <a:r>
              <a:rPr lang="es-MX" dirty="0">
                <a:solidFill>
                  <a:schemeClr val="tx1"/>
                </a:solidFill>
              </a:rPr>
              <a:t>” donde deberá colocar el siguiente código en el .java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B9429B86-25FD-BDD0-4CA6-604194647C52}"/>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7B30A575-7282-D92A-52D4-E499FA7543C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5C71131-D359-8E18-87A7-40CC5367B56A}"/>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32</a:t>
              </a:r>
              <a:endParaRPr lang="es-EC" sz="2000" dirty="0">
                <a:solidFill>
                  <a:schemeClr val="bg1"/>
                </a:solidFill>
              </a:endParaRPr>
            </a:p>
          </p:txBody>
        </p:sp>
      </p:grpSp>
      <p:pic>
        <p:nvPicPr>
          <p:cNvPr id="7" name="Imagen 6" descr="Interfaz de usuario gráfica, Texto, Aplicación&#10;&#10;Descripción generada automáticamente">
            <a:extLst>
              <a:ext uri="{FF2B5EF4-FFF2-40B4-BE49-F238E27FC236}">
                <a16:creationId xmlns:a16="http://schemas.microsoft.com/office/drawing/2014/main" id="{D94EC19B-2978-C5EE-8C01-B361BF1128A4}"/>
              </a:ext>
            </a:extLst>
          </p:cNvPr>
          <p:cNvPicPr>
            <a:picLocks noChangeAspect="1"/>
          </p:cNvPicPr>
          <p:nvPr/>
        </p:nvPicPr>
        <p:blipFill>
          <a:blip r:embed="rId2"/>
          <a:stretch>
            <a:fillRect/>
          </a:stretch>
        </p:blipFill>
        <p:spPr>
          <a:xfrm>
            <a:off x="2301020" y="2649415"/>
            <a:ext cx="4659148" cy="39507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43923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824366" cy="1649824"/>
          </a:xfrm>
        </p:spPr>
        <p:txBody>
          <a:bodyPr/>
          <a:lstStyle/>
          <a:p>
            <a:r>
              <a:rPr lang="es-ES" dirty="0">
                <a:solidFill>
                  <a:schemeClr val="tx1"/>
                </a:solidFill>
              </a:rPr>
              <a:t>6.	</a:t>
            </a:r>
            <a:r>
              <a:rPr lang="es-MX" dirty="0">
                <a:solidFill>
                  <a:schemeClr val="tx1"/>
                </a:solidFill>
              </a:rPr>
              <a:t>En la parte del diseño adapte el siguiente al </a:t>
            </a:r>
            <a:r>
              <a:rPr lang="es-EC" dirty="0" err="1">
                <a:solidFill>
                  <a:schemeClr val="tx1"/>
                </a:solidFill>
              </a:rPr>
              <a:t>form</a:t>
            </a:r>
            <a:r>
              <a:rPr lang="es-EC" dirty="0">
                <a:solidFill>
                  <a:schemeClr val="tx1"/>
                </a:solidFill>
              </a:rPr>
              <a:t> del </a:t>
            </a:r>
            <a:r>
              <a:rPr lang="es-EC" dirty="0" err="1">
                <a:solidFill>
                  <a:schemeClr val="tx1"/>
                </a:solidFill>
              </a:rPr>
              <a:t>JPanel</a:t>
            </a:r>
            <a:r>
              <a:rPr lang="es-EC" dirty="0">
                <a:solidFill>
                  <a:schemeClr val="tx1"/>
                </a:solidFill>
              </a:rPr>
              <a:t> recién creado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B9429B86-25FD-BDD0-4CA6-604194647C52}"/>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7B30A575-7282-D92A-52D4-E499FA7543C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5C71131-D359-8E18-87A7-40CC5367B56A}"/>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33</a:t>
              </a:r>
              <a:endParaRPr lang="es-EC" sz="2000" dirty="0">
                <a:solidFill>
                  <a:schemeClr val="bg1"/>
                </a:solidFill>
              </a:endParaRPr>
            </a:p>
          </p:txBody>
        </p:sp>
      </p:grpSp>
      <p:pic>
        <p:nvPicPr>
          <p:cNvPr id="7" name="Imagen 6" descr="Interfaz de usuario gráfica, Aplicación&#10;&#10;Descripción generada automáticamente">
            <a:extLst>
              <a:ext uri="{FF2B5EF4-FFF2-40B4-BE49-F238E27FC236}">
                <a16:creationId xmlns:a16="http://schemas.microsoft.com/office/drawing/2014/main" id="{EAD36706-9E59-47FE-B46F-2539A14DBC5A}"/>
              </a:ext>
            </a:extLst>
          </p:cNvPr>
          <p:cNvPicPr>
            <a:picLocks noChangeAspect="1"/>
          </p:cNvPicPr>
          <p:nvPr/>
        </p:nvPicPr>
        <p:blipFill>
          <a:blip r:embed="rId2"/>
          <a:stretch>
            <a:fillRect/>
          </a:stretch>
        </p:blipFill>
        <p:spPr>
          <a:xfrm>
            <a:off x="2129538" y="2860194"/>
            <a:ext cx="5170805" cy="3295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4104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3.4.3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modelo, luego nuevo y finalmente clase Java, cree 2 clases una llamada “</a:t>
            </a:r>
            <a:r>
              <a:rPr lang="en-US" dirty="0" err="1">
                <a:solidFill>
                  <a:schemeClr val="tx1"/>
                </a:solidFill>
              </a:rPr>
              <a:t>Estilos</a:t>
            </a:r>
            <a:r>
              <a:rPr lang="en-US" dirty="0">
                <a:solidFill>
                  <a:schemeClr val="tx1"/>
                </a:solidFill>
              </a:rPr>
              <a:t>”, y la </a:t>
            </a:r>
            <a:r>
              <a:rPr lang="en-US" dirty="0" err="1">
                <a:solidFill>
                  <a:schemeClr val="tx1"/>
                </a:solidFill>
              </a:rPr>
              <a:t>llamada</a:t>
            </a:r>
            <a:r>
              <a:rPr lang="en-US" dirty="0">
                <a:solidFill>
                  <a:schemeClr val="tx1"/>
                </a:solidFill>
              </a:rPr>
              <a:t> “</a:t>
            </a:r>
            <a:r>
              <a:rPr lang="en-US" dirty="0" err="1">
                <a:solidFill>
                  <a:schemeClr val="tx1"/>
                </a:solidFill>
              </a:rPr>
              <a:t>Sonidos</a:t>
            </a:r>
            <a:r>
              <a:rPr lang="en-US" dirty="0">
                <a:solidFill>
                  <a:schemeClr val="tx1"/>
                </a:solidFill>
              </a:rPr>
              <a:t>”.</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2D565DCA-9294-E27A-ED6E-05F4986E832B}"/>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97E0E451-D221-1C68-FDDF-8C878D8D52F0}"/>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FCCD4F38-4A24-FA25-23A8-4EAB7F0C7252}"/>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34</a:t>
              </a:r>
              <a:endParaRPr lang="es-EC" sz="2000" dirty="0">
                <a:solidFill>
                  <a:schemeClr val="bg1"/>
                </a:solidFill>
              </a:endParaRPr>
            </a:p>
          </p:txBody>
        </p:sp>
      </p:grpSp>
      <p:pic>
        <p:nvPicPr>
          <p:cNvPr id="7" name="Imagen 6">
            <a:extLst>
              <a:ext uri="{FF2B5EF4-FFF2-40B4-BE49-F238E27FC236}">
                <a16:creationId xmlns:a16="http://schemas.microsoft.com/office/drawing/2014/main" id="{49AE3B35-4FE3-6B7A-3B76-BAC76EC6DDDD}"/>
              </a:ext>
            </a:extLst>
          </p:cNvPr>
          <p:cNvPicPr>
            <a:picLocks noChangeAspect="1"/>
          </p:cNvPicPr>
          <p:nvPr/>
        </p:nvPicPr>
        <p:blipFill rotWithShape="1">
          <a:blip r:embed="rId2"/>
          <a:srcRect t="8935"/>
          <a:stretch/>
        </p:blipFill>
        <p:spPr>
          <a:xfrm>
            <a:off x="1844930" y="3636617"/>
            <a:ext cx="5419101" cy="21160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5514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3.4.3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EC" dirty="0">
                <a:solidFill>
                  <a:schemeClr val="tx1"/>
                </a:solidFill>
              </a:rPr>
              <a:t> Coloque el siguiente código del lado izquierdo para el archivo </a:t>
            </a:r>
            <a:r>
              <a:rPr lang="es-MX" dirty="0">
                <a:solidFill>
                  <a:schemeClr val="tx1"/>
                </a:solidFill>
              </a:rPr>
              <a:t>Estilos</a:t>
            </a:r>
            <a:r>
              <a:rPr lang="es-EC" dirty="0">
                <a:solidFill>
                  <a:schemeClr val="tx1"/>
                </a:solidFill>
              </a:rPr>
              <a:t> y el código del lado derecho en el archivo Sonidos</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648C845F-6B2C-85A8-116A-609903BBC7B5}"/>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BFA2E706-887B-70AC-C242-0FDD9152E9DB}"/>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1BCE1794-C195-B97F-E5FE-75F63A66CA06}"/>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35</a:t>
              </a:r>
              <a:endParaRPr lang="es-EC" sz="2000" dirty="0">
                <a:solidFill>
                  <a:schemeClr val="bg1"/>
                </a:solidFill>
              </a:endParaRPr>
            </a:p>
          </p:txBody>
        </p:sp>
      </p:grpSp>
      <p:pic>
        <p:nvPicPr>
          <p:cNvPr id="7" name="Imagen 6" descr="Interfaz de usuario gráfica, Texto, Aplicación&#10;&#10;Descripción generada automáticamente">
            <a:extLst>
              <a:ext uri="{FF2B5EF4-FFF2-40B4-BE49-F238E27FC236}">
                <a16:creationId xmlns:a16="http://schemas.microsoft.com/office/drawing/2014/main" id="{B3667F88-61C6-7055-AADA-626481789840}"/>
              </a:ext>
            </a:extLst>
          </p:cNvPr>
          <p:cNvPicPr>
            <a:picLocks noChangeAspect="1"/>
          </p:cNvPicPr>
          <p:nvPr/>
        </p:nvPicPr>
        <p:blipFill>
          <a:blip r:embed="rId2"/>
          <a:stretch>
            <a:fillRect/>
          </a:stretch>
        </p:blipFill>
        <p:spPr>
          <a:xfrm>
            <a:off x="169508" y="2883876"/>
            <a:ext cx="4358048" cy="3720142"/>
          </a:xfrm>
          <a:prstGeom prst="rect">
            <a:avLst/>
          </a:prstGeom>
          <a:ln>
            <a:noFill/>
          </a:ln>
          <a:effectLst>
            <a:outerShdw blurRad="292100" dist="139700" dir="2700000" algn="tl" rotWithShape="0">
              <a:srgbClr val="333333">
                <a:alpha val="65000"/>
              </a:srgbClr>
            </a:outerShdw>
          </a:effectLst>
        </p:spPr>
      </p:pic>
      <p:pic>
        <p:nvPicPr>
          <p:cNvPr id="10" name="Imagen 9" descr="Interfaz de usuario gráfica, Texto, Aplicación&#10;&#10;Descripción generada automáticamente">
            <a:extLst>
              <a:ext uri="{FF2B5EF4-FFF2-40B4-BE49-F238E27FC236}">
                <a16:creationId xmlns:a16="http://schemas.microsoft.com/office/drawing/2014/main" id="{F1505191-0061-DDEC-84BF-DBCE3FE413BE}"/>
              </a:ext>
            </a:extLst>
          </p:cNvPr>
          <p:cNvPicPr>
            <a:picLocks noChangeAspect="1"/>
          </p:cNvPicPr>
          <p:nvPr/>
        </p:nvPicPr>
        <p:blipFill>
          <a:blip r:embed="rId3"/>
          <a:stretch>
            <a:fillRect/>
          </a:stretch>
        </p:blipFill>
        <p:spPr>
          <a:xfrm>
            <a:off x="4652728" y="2883876"/>
            <a:ext cx="4289461" cy="37201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165205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3.4.4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controlador, luego nuevo y finalmente clase Java, cree 3 clases, la primera será llamada “</a:t>
            </a:r>
            <a:r>
              <a:rPr lang="es-MX" dirty="0" err="1">
                <a:solidFill>
                  <a:schemeClr val="tx1"/>
                </a:solidFill>
              </a:rPr>
              <a:t>EnviarArchivosControlador</a:t>
            </a:r>
            <a:r>
              <a:rPr lang="es-MX" dirty="0">
                <a:solidFill>
                  <a:schemeClr val="tx1"/>
                </a:solidFill>
              </a:rPr>
              <a:t>”,</a:t>
            </a:r>
            <a:r>
              <a:rPr lang="es-ES" dirty="0">
                <a:solidFill>
                  <a:schemeClr val="tx1"/>
                </a:solidFill>
              </a:rPr>
              <a:t> la segunda será llamada “</a:t>
            </a:r>
            <a:r>
              <a:rPr lang="es-MX" dirty="0" err="1">
                <a:solidFill>
                  <a:schemeClr val="tx1"/>
                </a:solidFill>
              </a:rPr>
              <a:t>RecibirArchivosControlador</a:t>
            </a:r>
            <a:r>
              <a:rPr lang="es-MX" dirty="0">
                <a:solidFill>
                  <a:schemeClr val="tx1"/>
                </a:solidFill>
              </a:rPr>
              <a:t>” y la tercera será llamada “</a:t>
            </a:r>
            <a:r>
              <a:rPr lang="es-MX" dirty="0" err="1">
                <a:solidFill>
                  <a:schemeClr val="tx1"/>
                </a:solidFill>
              </a:rPr>
              <a:t>MensajesControlador</a:t>
            </a:r>
            <a:r>
              <a:rPr lang="es-MX" dirty="0">
                <a:solidFill>
                  <a:schemeClr val="tx1"/>
                </a:solidFill>
              </a:rPr>
              <a:t>”</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0EA082EF-158A-E202-CC71-E2E58D3F6CEF}"/>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DCA80B0-40D1-90E6-D246-5DB1908DD97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AEF56762-72CB-FB89-EFD3-636B9BC78D42}"/>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36</a:t>
              </a:r>
              <a:endParaRPr lang="es-EC" sz="2000" dirty="0">
                <a:solidFill>
                  <a:schemeClr val="bg1"/>
                </a:solidFill>
              </a:endParaRPr>
            </a:p>
          </p:txBody>
        </p:sp>
      </p:grpSp>
      <p:pic>
        <p:nvPicPr>
          <p:cNvPr id="7" name="Imagen 6" descr="Interfaz de usuario gráfica, Aplicación&#10;&#10;Descripción generada automáticamente">
            <a:extLst>
              <a:ext uri="{FF2B5EF4-FFF2-40B4-BE49-F238E27FC236}">
                <a16:creationId xmlns:a16="http://schemas.microsoft.com/office/drawing/2014/main" id="{E039318F-5715-DD49-D705-4B516016CB48}"/>
              </a:ext>
            </a:extLst>
          </p:cNvPr>
          <p:cNvPicPr>
            <a:picLocks noChangeAspect="1"/>
          </p:cNvPicPr>
          <p:nvPr/>
        </p:nvPicPr>
        <p:blipFill rotWithShape="1">
          <a:blip r:embed="rId2"/>
          <a:srcRect t="13628"/>
          <a:stretch/>
        </p:blipFill>
        <p:spPr>
          <a:xfrm>
            <a:off x="1439374" y="3761772"/>
            <a:ext cx="6528314" cy="21090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3994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3.4.4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013800"/>
          </a:xfrm>
        </p:spPr>
        <p:txBody>
          <a:bodyPr/>
          <a:lstStyle/>
          <a:p>
            <a:r>
              <a:rPr lang="es-ES" dirty="0">
                <a:solidFill>
                  <a:schemeClr val="tx1"/>
                </a:solidFill>
              </a:rPr>
              <a:t>2.	</a:t>
            </a:r>
            <a:r>
              <a:rPr lang="es-MX" dirty="0">
                <a:solidFill>
                  <a:schemeClr val="tx1"/>
                </a:solidFill>
              </a:rPr>
              <a:t> Coloque el código para el archivo </a:t>
            </a:r>
            <a:r>
              <a:rPr lang="es-MX" dirty="0" err="1">
                <a:solidFill>
                  <a:schemeClr val="tx1"/>
                </a:solidFill>
              </a:rPr>
              <a:t>EnviarArchivosControlador</a:t>
            </a:r>
            <a:r>
              <a:rPr lang="es-MX" dirty="0">
                <a:solidFill>
                  <a:schemeClr val="tx1"/>
                </a:solidFill>
              </a:rPr>
              <a:t>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AAB64CDC-EC23-D4CE-761A-22EAA1788CF2}"/>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DBF82226-C378-3403-63FE-1C53D13F86B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3871EF52-D97A-6E35-DA18-5F4C13C36E39}"/>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37</a:t>
              </a:r>
              <a:endParaRPr lang="es-EC" sz="2000" dirty="0">
                <a:solidFill>
                  <a:schemeClr val="bg1"/>
                </a:solidFill>
              </a:endParaRPr>
            </a:p>
          </p:txBody>
        </p:sp>
      </p:grpSp>
      <p:pic>
        <p:nvPicPr>
          <p:cNvPr id="7" name="Imagen 6" descr="Interfaz de usuario gráfica, Texto&#10;&#10;Descripción generada automáticamente">
            <a:extLst>
              <a:ext uri="{FF2B5EF4-FFF2-40B4-BE49-F238E27FC236}">
                <a16:creationId xmlns:a16="http://schemas.microsoft.com/office/drawing/2014/main" id="{CC5BD2ED-F31D-9E8B-93BB-C758AC639830}"/>
              </a:ext>
            </a:extLst>
          </p:cNvPr>
          <p:cNvPicPr>
            <a:picLocks noChangeAspect="1"/>
          </p:cNvPicPr>
          <p:nvPr/>
        </p:nvPicPr>
        <p:blipFill>
          <a:blip r:embed="rId2"/>
          <a:stretch>
            <a:fillRect/>
          </a:stretch>
        </p:blipFill>
        <p:spPr>
          <a:xfrm>
            <a:off x="2085198" y="2444683"/>
            <a:ext cx="4910771" cy="42421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5569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3.4.4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206809"/>
          </a:xfrm>
        </p:spPr>
        <p:txBody>
          <a:bodyPr/>
          <a:lstStyle/>
          <a:p>
            <a:r>
              <a:rPr lang="es-ES" dirty="0">
                <a:solidFill>
                  <a:schemeClr val="tx1"/>
                </a:solidFill>
              </a:rPr>
              <a:t>3.	</a:t>
            </a:r>
            <a:r>
              <a:rPr lang="es-MX" dirty="0">
                <a:solidFill>
                  <a:schemeClr val="tx1"/>
                </a:solidFill>
              </a:rPr>
              <a:t> Coloque el código para el archivo </a:t>
            </a:r>
            <a:r>
              <a:rPr lang="es-MX" dirty="0" err="1">
                <a:solidFill>
                  <a:schemeClr val="tx1"/>
                </a:solidFill>
              </a:rPr>
              <a:t>RecibirArchivosControlador</a:t>
            </a:r>
            <a:r>
              <a:rPr lang="es-MX" dirty="0">
                <a:solidFill>
                  <a:schemeClr val="tx1"/>
                </a:solidFill>
              </a:rPr>
              <a:t>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AAB64CDC-EC23-D4CE-761A-22EAA1788CF2}"/>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DBF82226-C378-3403-63FE-1C53D13F86B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3871EF52-D97A-6E35-DA18-5F4C13C36E39}"/>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38</a:t>
              </a:r>
              <a:endParaRPr lang="es-EC" sz="2000" dirty="0">
                <a:solidFill>
                  <a:schemeClr val="bg1"/>
                </a:solidFill>
              </a:endParaRPr>
            </a:p>
          </p:txBody>
        </p:sp>
      </p:grpSp>
      <p:pic>
        <p:nvPicPr>
          <p:cNvPr id="7" name="Imagen 6">
            <a:extLst>
              <a:ext uri="{FF2B5EF4-FFF2-40B4-BE49-F238E27FC236}">
                <a16:creationId xmlns:a16="http://schemas.microsoft.com/office/drawing/2014/main" id="{F6624C49-B46D-C97E-64AD-5FA19F796D2B}"/>
              </a:ext>
            </a:extLst>
          </p:cNvPr>
          <p:cNvPicPr>
            <a:picLocks noChangeAspect="1"/>
          </p:cNvPicPr>
          <p:nvPr/>
        </p:nvPicPr>
        <p:blipFill>
          <a:blip r:embed="rId2"/>
          <a:stretch>
            <a:fillRect/>
          </a:stretch>
        </p:blipFill>
        <p:spPr>
          <a:xfrm>
            <a:off x="2231594" y="2497778"/>
            <a:ext cx="4552604" cy="41601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57867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3.4.4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277148"/>
          </a:xfrm>
        </p:spPr>
        <p:txBody>
          <a:bodyPr/>
          <a:lstStyle/>
          <a:p>
            <a:r>
              <a:rPr lang="es-ES" dirty="0">
                <a:solidFill>
                  <a:schemeClr val="tx1"/>
                </a:solidFill>
              </a:rPr>
              <a:t>4.	</a:t>
            </a:r>
            <a:r>
              <a:rPr lang="es-MX" dirty="0">
                <a:solidFill>
                  <a:schemeClr val="tx1"/>
                </a:solidFill>
              </a:rPr>
              <a:t> Coloque el código para el archivo </a:t>
            </a:r>
            <a:r>
              <a:rPr lang="es-MX" dirty="0" err="1">
                <a:solidFill>
                  <a:schemeClr val="tx1"/>
                </a:solidFill>
              </a:rPr>
              <a:t>MensajesControlador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AAB64CDC-EC23-D4CE-761A-22EAA1788CF2}"/>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DBF82226-C378-3403-63FE-1C53D13F86B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3871EF52-D97A-6E35-DA18-5F4C13C36E39}"/>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39</a:t>
              </a:r>
              <a:endParaRPr lang="es-EC" sz="2000" dirty="0">
                <a:solidFill>
                  <a:schemeClr val="bg1"/>
                </a:solidFill>
              </a:endParaRPr>
            </a:p>
          </p:txBody>
        </p:sp>
      </p:grpSp>
      <p:pic>
        <p:nvPicPr>
          <p:cNvPr id="7" name="Imagen 6" descr="Texto&#10;&#10;Descripción generada automáticamente">
            <a:extLst>
              <a:ext uri="{FF2B5EF4-FFF2-40B4-BE49-F238E27FC236}">
                <a16:creationId xmlns:a16="http://schemas.microsoft.com/office/drawing/2014/main" id="{84EBE29A-0D2A-6299-FCBF-F3816EAE10E2}"/>
              </a:ext>
            </a:extLst>
          </p:cNvPr>
          <p:cNvPicPr>
            <a:picLocks noChangeAspect="1"/>
          </p:cNvPicPr>
          <p:nvPr/>
        </p:nvPicPr>
        <p:blipFill>
          <a:blip r:embed="rId2"/>
          <a:stretch>
            <a:fillRect/>
          </a:stretch>
        </p:blipFill>
        <p:spPr>
          <a:xfrm>
            <a:off x="2429974" y="2585360"/>
            <a:ext cx="4498366" cy="40584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442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678303"/>
          </a:xfrm>
        </p:spPr>
        <p:txBody>
          <a:bodyPr>
            <a:normAutofit/>
          </a:bodyPr>
          <a:lstStyle/>
          <a:p>
            <a:pPr marL="305435" indent="-305435" algn="just"/>
            <a:r>
              <a:rPr lang="es-ES" b="1" dirty="0">
                <a:solidFill>
                  <a:schemeClr val="tx1"/>
                </a:solidFill>
                <a:ea typeface="+mn-lt"/>
                <a:cs typeface="+mn-lt"/>
              </a:rPr>
              <a:t>2.1	JAVA </a:t>
            </a:r>
          </a:p>
          <a:p>
            <a:pPr marL="0" indent="0" algn="just">
              <a:buNone/>
            </a:pPr>
            <a:r>
              <a:rPr lang="es-ES" sz="1800" b="1" dirty="0">
                <a:solidFill>
                  <a:schemeClr val="tx1"/>
                </a:solidFill>
                <a:ea typeface="+mn-lt"/>
                <a:cs typeface="+mn-lt"/>
              </a:rPr>
              <a:t>	</a:t>
            </a:r>
            <a:r>
              <a:rPr lang="es-ES" sz="1800" b="1" dirty="0">
                <a:solidFill>
                  <a:schemeClr val="tx1"/>
                </a:solidFill>
              </a:rPr>
              <a:t>2.1.1	Definición</a:t>
            </a:r>
          </a:p>
          <a:p>
            <a:pPr marL="899795" lvl="2" indent="-269875" algn="just"/>
            <a:r>
              <a:rPr lang="es-MX" sz="1800" dirty="0">
                <a:solidFill>
                  <a:schemeClr val="tx1"/>
                </a:solidFill>
                <a:ea typeface="+mn-lt"/>
                <a:cs typeface="+mn-lt"/>
              </a:rPr>
              <a:t>Java es según la definición dada por [1] es un lenguaje de programación ampliamente utilizado para codificar aplicaciones de distintos indoles, desde aplicaciones de escritorio hasta tipo web, pasando por desarrollo de videojuegos, macrodatos, IA e </a:t>
            </a:r>
            <a:r>
              <a:rPr lang="es-MX" sz="1800" dirty="0" err="1">
                <a:solidFill>
                  <a:schemeClr val="tx1"/>
                </a:solidFill>
                <a:ea typeface="+mn-lt"/>
                <a:cs typeface="+mn-lt"/>
              </a:rPr>
              <a:t>IoT</a:t>
            </a:r>
            <a:r>
              <a:rPr lang="es-MX" sz="1800" dirty="0">
                <a:solidFill>
                  <a:schemeClr val="tx1"/>
                </a:solidFill>
                <a:ea typeface="+mn-lt"/>
                <a:cs typeface="+mn-lt"/>
              </a:rPr>
              <a:t>. Actualmente la ultima versión numero 8 y cuenta con 3 versiones disponibles de Java las cuales son Java SE, Java EE y Java ME.</a:t>
            </a:r>
          </a:p>
          <a:p>
            <a:pPr marL="899795" lvl="2" indent="-269875" algn="just"/>
            <a:r>
              <a:rPr lang="es-MX" sz="1800" dirty="0">
                <a:solidFill>
                  <a:schemeClr val="tx1"/>
                </a:solidFill>
                <a:ea typeface="+mn-lt"/>
                <a:cs typeface="+mn-lt"/>
              </a:rPr>
              <a:t>La mayor fortaleza de java es su capacidad de ser un lenguaje sumamente apto para ser aplicado en el paradigma orientado a objetos, lo cual es su mayor fortaleza en este aspecto.</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7" name="CuadroTexto 6">
            <a:extLst>
              <a:ext uri="{FF2B5EF4-FFF2-40B4-BE49-F238E27FC236}">
                <a16:creationId xmlns:a16="http://schemas.microsoft.com/office/drawing/2014/main" id="{77010381-4DD4-2A3F-F94B-0432519D3931}"/>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4</a:t>
            </a:r>
          </a:p>
        </p:txBody>
      </p:sp>
      <p:grpSp>
        <p:nvGrpSpPr>
          <p:cNvPr id="9" name="Grupo 8">
            <a:extLst>
              <a:ext uri="{FF2B5EF4-FFF2-40B4-BE49-F238E27FC236}">
                <a16:creationId xmlns:a16="http://schemas.microsoft.com/office/drawing/2014/main" id="{CDFB3D87-0C2C-71F1-3A62-1665EDCA8B30}"/>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333AFB85-C837-4880-B7CF-6E9EB936E35C}"/>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b="1" dirty="0">
                  <a:solidFill>
                    <a:srgbClr val="FFFF00"/>
                  </a:solidFill>
                </a:rPr>
                <a:t>2.1	JAVA</a:t>
              </a:r>
              <a:r>
                <a:rPr lang="es-ES" sz="1100" dirty="0">
                  <a:solidFill>
                    <a:schemeClr val="bg2"/>
                  </a:solidFill>
                </a:rPr>
                <a:t>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1" name="CuadroTexto 10">
              <a:extLst>
                <a:ext uri="{FF2B5EF4-FFF2-40B4-BE49-F238E27FC236}">
                  <a16:creationId xmlns:a16="http://schemas.microsoft.com/office/drawing/2014/main" id="{EC1F76C0-F0C2-8DC0-0034-95FA226B7ACA}"/>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4</a:t>
              </a:r>
              <a:endParaRPr lang="es-EC" sz="2000" dirty="0">
                <a:solidFill>
                  <a:schemeClr val="bg1"/>
                </a:solidFill>
              </a:endParaRPr>
            </a:p>
          </p:txBody>
        </p:sp>
      </p:grpSp>
    </p:spTree>
    <p:extLst>
      <p:ext uri="{BB962C8B-B14F-4D97-AF65-F5344CB8AC3E}">
        <p14:creationId xmlns:p14="http://schemas.microsoft.com/office/powerpoint/2010/main" val="2045499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186819"/>
          </a:xfrm>
        </p:spPr>
        <p:txBody>
          <a:bodyPr/>
          <a:lstStyle/>
          <a:p>
            <a:r>
              <a:rPr lang="es-ES" dirty="0">
                <a:solidFill>
                  <a:schemeClr val="tx1"/>
                </a:solidFill>
              </a:rPr>
              <a:t>1.	</a:t>
            </a:r>
            <a:r>
              <a:rPr lang="es-MX" dirty="0">
                <a:solidFill>
                  <a:schemeClr val="tx1"/>
                </a:solidFill>
              </a:rPr>
              <a:t>Para ejecutar el proyecto del lado del cliente primero se debe ejecutar el proyecto correspondiente al Servidor e iniciarlo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91A1D9E0-8932-B0C1-0C49-A846B6144B4C}"/>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692F005-0550-BEDD-5B3F-9DB6A8A645A4}"/>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5D8DB543-D7E5-317B-361E-582B51A0035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40</a:t>
              </a:r>
              <a:endParaRPr lang="es-EC" sz="2000" dirty="0">
                <a:solidFill>
                  <a:schemeClr val="bg1"/>
                </a:solidFill>
              </a:endParaRPr>
            </a:p>
          </p:txBody>
        </p:sp>
      </p:grpSp>
      <p:pic>
        <p:nvPicPr>
          <p:cNvPr id="10" name="Imagen 9">
            <a:extLst>
              <a:ext uri="{FF2B5EF4-FFF2-40B4-BE49-F238E27FC236}">
                <a16:creationId xmlns:a16="http://schemas.microsoft.com/office/drawing/2014/main" id="{8F46CD45-7D7E-45F5-6E1C-D6C3DE0EB91A}"/>
              </a:ext>
            </a:extLst>
          </p:cNvPr>
          <p:cNvPicPr>
            <a:picLocks noChangeAspect="1"/>
          </p:cNvPicPr>
          <p:nvPr/>
        </p:nvPicPr>
        <p:blipFill>
          <a:blip r:embed="rId2"/>
          <a:stretch>
            <a:fillRect/>
          </a:stretch>
        </p:blipFill>
        <p:spPr>
          <a:xfrm>
            <a:off x="1895563" y="2464340"/>
            <a:ext cx="4428071" cy="43631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48520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186819"/>
          </a:xfrm>
        </p:spPr>
        <p:txBody>
          <a:bodyPr/>
          <a:lstStyle/>
          <a:p>
            <a:r>
              <a:rPr lang="es-ES" dirty="0">
                <a:solidFill>
                  <a:schemeClr val="tx1"/>
                </a:solidFill>
              </a:rPr>
              <a:t>2.	</a:t>
            </a:r>
            <a:r>
              <a:rPr lang="es-MX" dirty="0">
                <a:solidFill>
                  <a:schemeClr val="tx1"/>
                </a:solidFill>
              </a:rPr>
              <a:t>Con el servidor corriendo se puede ejecutar el proyecto correspondiente al cliente, primero se tendrá que ingresar el nombre de usuario, puerto e IP</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91A1D9E0-8932-B0C1-0C49-A846B6144B4C}"/>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692F005-0550-BEDD-5B3F-9DB6A8A645A4}"/>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5D8DB543-D7E5-317B-361E-582B51A0035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41</a:t>
              </a:r>
              <a:endParaRPr lang="es-EC" sz="2000" dirty="0">
                <a:solidFill>
                  <a:schemeClr val="bg1"/>
                </a:solidFill>
              </a:endParaRPr>
            </a:p>
          </p:txBody>
        </p:sp>
      </p:grpSp>
      <p:pic>
        <p:nvPicPr>
          <p:cNvPr id="7" name="Imagen 6">
            <a:extLst>
              <a:ext uri="{FF2B5EF4-FFF2-40B4-BE49-F238E27FC236}">
                <a16:creationId xmlns:a16="http://schemas.microsoft.com/office/drawing/2014/main" id="{F48E55C9-9A52-68C1-3863-395B8C249B91}"/>
              </a:ext>
            </a:extLst>
          </p:cNvPr>
          <p:cNvPicPr>
            <a:picLocks noChangeAspect="1"/>
          </p:cNvPicPr>
          <p:nvPr/>
        </p:nvPicPr>
        <p:blipFill>
          <a:blip r:embed="rId2"/>
          <a:stretch>
            <a:fillRect/>
          </a:stretch>
        </p:blipFill>
        <p:spPr>
          <a:xfrm>
            <a:off x="2280019" y="2585360"/>
            <a:ext cx="5078367" cy="40469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64328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2017036"/>
            <a:ext cx="2762119" cy="4255135"/>
          </a:xfrm>
        </p:spPr>
        <p:txBody>
          <a:bodyPr>
            <a:normAutofit/>
          </a:bodyPr>
          <a:lstStyle/>
          <a:p>
            <a:r>
              <a:rPr lang="es-ES" dirty="0">
                <a:solidFill>
                  <a:schemeClr val="tx1"/>
                </a:solidFill>
              </a:rPr>
              <a:t>3.	</a:t>
            </a:r>
            <a:r>
              <a:rPr lang="es-MX" dirty="0">
                <a:solidFill>
                  <a:schemeClr val="tx1"/>
                </a:solidFill>
              </a:rPr>
              <a:t>Al ingresar los datos se pasará al formulario del chat donde ya se podrá empezar a chatear y enviar archivos como imágenes, videos, </a:t>
            </a:r>
            <a:r>
              <a:rPr lang="es-MX" dirty="0" err="1">
                <a:solidFill>
                  <a:schemeClr val="tx1"/>
                </a:solidFill>
              </a:rPr>
              <a:t>pdf</a:t>
            </a:r>
            <a:r>
              <a:rPr lang="es-MX" dirty="0">
                <a:solidFill>
                  <a:schemeClr val="tx1"/>
                </a:solidFill>
              </a:rPr>
              <a:t>, archivos, </a:t>
            </a:r>
            <a:r>
              <a:rPr lang="es-MX" dirty="0" err="1">
                <a:solidFill>
                  <a:schemeClr val="tx1"/>
                </a:solidFill>
              </a:rPr>
              <a:t>etc</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91A1D9E0-8932-B0C1-0C49-A846B6144B4C}"/>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692F005-0550-BEDD-5B3F-9DB6A8A645A4}"/>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5D8DB543-D7E5-317B-361E-582B51A0035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42</a:t>
              </a:r>
              <a:endParaRPr lang="es-EC" sz="2000" dirty="0">
                <a:solidFill>
                  <a:schemeClr val="bg1"/>
                </a:solidFill>
              </a:endParaRPr>
            </a:p>
          </p:txBody>
        </p:sp>
      </p:grpSp>
      <p:pic>
        <p:nvPicPr>
          <p:cNvPr id="7" name="Imagen 6">
            <a:extLst>
              <a:ext uri="{FF2B5EF4-FFF2-40B4-BE49-F238E27FC236}">
                <a16:creationId xmlns:a16="http://schemas.microsoft.com/office/drawing/2014/main" id="{00588516-B3E3-0CC7-CAAD-4FB35B6D76A0}"/>
              </a:ext>
            </a:extLst>
          </p:cNvPr>
          <p:cNvPicPr>
            <a:picLocks noChangeAspect="1"/>
          </p:cNvPicPr>
          <p:nvPr/>
        </p:nvPicPr>
        <p:blipFill>
          <a:blip r:embed="rId2"/>
          <a:stretch>
            <a:fillRect/>
          </a:stretch>
        </p:blipFill>
        <p:spPr>
          <a:xfrm>
            <a:off x="3715740" y="2017036"/>
            <a:ext cx="4537009" cy="46476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198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2017037"/>
            <a:ext cx="8517858" cy="1013800"/>
          </a:xfrm>
        </p:spPr>
        <p:txBody>
          <a:bodyPr>
            <a:normAutofit/>
          </a:bodyPr>
          <a:lstStyle/>
          <a:p>
            <a:r>
              <a:rPr lang="es-ES" dirty="0">
                <a:solidFill>
                  <a:schemeClr val="tx1"/>
                </a:solidFill>
              </a:rPr>
              <a:t>4.	</a:t>
            </a:r>
            <a:r>
              <a:rPr lang="es-MX" dirty="0">
                <a:solidFill>
                  <a:schemeClr val="tx1"/>
                </a:solidFill>
              </a:rPr>
              <a:t>Se puede abrir más ventanas del chat del cliente para conectar más usuarios, por medio de la IP y del puerto se pueden conectar usuarios de otros computadores siempre y cuando estén conectados a la misma red del servidor y los otros clientes.</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91A1D9E0-8932-B0C1-0C49-A846B6144B4C}"/>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692F005-0550-BEDD-5B3F-9DB6A8A645A4}"/>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5D8DB543-D7E5-317B-361E-582B51A0035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43</a:t>
              </a:r>
              <a:endParaRPr lang="es-EC" sz="2000" dirty="0">
                <a:solidFill>
                  <a:schemeClr val="bg1"/>
                </a:solidFill>
              </a:endParaRPr>
            </a:p>
          </p:txBody>
        </p:sp>
      </p:grpSp>
      <p:pic>
        <p:nvPicPr>
          <p:cNvPr id="10" name="Imagen 9">
            <a:extLst>
              <a:ext uri="{FF2B5EF4-FFF2-40B4-BE49-F238E27FC236}">
                <a16:creationId xmlns:a16="http://schemas.microsoft.com/office/drawing/2014/main" id="{B4D32423-2C11-066A-E1CC-3FA25A90CD59}"/>
              </a:ext>
            </a:extLst>
          </p:cNvPr>
          <p:cNvPicPr>
            <a:picLocks noChangeAspect="1"/>
          </p:cNvPicPr>
          <p:nvPr/>
        </p:nvPicPr>
        <p:blipFill>
          <a:blip r:embed="rId2"/>
          <a:stretch>
            <a:fillRect/>
          </a:stretch>
        </p:blipFill>
        <p:spPr>
          <a:xfrm>
            <a:off x="1395473" y="3084653"/>
            <a:ext cx="6932198" cy="33732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983931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240923" y="1829468"/>
            <a:ext cx="8517858" cy="1013800"/>
          </a:xfrm>
        </p:spPr>
        <p:txBody>
          <a:bodyPr>
            <a:normAutofit/>
          </a:bodyPr>
          <a:lstStyle/>
          <a:p>
            <a:r>
              <a:rPr lang="es-ES" dirty="0">
                <a:solidFill>
                  <a:schemeClr val="tx1"/>
                </a:solidFill>
              </a:rPr>
              <a:t>4.	</a:t>
            </a:r>
            <a:r>
              <a:rPr lang="es-MX" dirty="0">
                <a:solidFill>
                  <a:schemeClr val="tx1"/>
                </a:solidFill>
              </a:rPr>
              <a:t>Ejemplo de la ejecución del cliente en diferentes computadoras conectadas a la misma red.</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91A1D9E0-8932-B0C1-0C49-A846B6144B4C}"/>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692F005-0550-BEDD-5B3F-9DB6A8A645A4}"/>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5D8DB543-D7E5-317B-361E-582B51A0035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44</a:t>
              </a:r>
              <a:endParaRPr lang="es-EC" sz="2000" dirty="0">
                <a:solidFill>
                  <a:schemeClr val="bg1"/>
                </a:solidFill>
              </a:endParaRPr>
            </a:p>
          </p:txBody>
        </p:sp>
      </p:grpSp>
      <p:pic>
        <p:nvPicPr>
          <p:cNvPr id="7" name="Imagen 6">
            <a:extLst>
              <a:ext uri="{FF2B5EF4-FFF2-40B4-BE49-F238E27FC236}">
                <a16:creationId xmlns:a16="http://schemas.microsoft.com/office/drawing/2014/main" id="{0A47FC8B-46F7-8D53-B91C-09F4883CEEDF}"/>
              </a:ext>
            </a:extLst>
          </p:cNvPr>
          <p:cNvPicPr>
            <a:picLocks noChangeAspect="1"/>
          </p:cNvPicPr>
          <p:nvPr/>
        </p:nvPicPr>
        <p:blipFill>
          <a:blip r:embed="rId2"/>
          <a:stretch>
            <a:fillRect/>
          </a:stretch>
        </p:blipFill>
        <p:spPr>
          <a:xfrm>
            <a:off x="1005550" y="2725379"/>
            <a:ext cx="7189326" cy="3895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9192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2017037"/>
            <a:ext cx="8517858" cy="1013800"/>
          </a:xfrm>
        </p:spPr>
        <p:txBody>
          <a:bodyPr>
            <a:normAutofit/>
          </a:bodyPr>
          <a:lstStyle/>
          <a:p>
            <a:r>
              <a:rPr lang="es-ES" dirty="0">
                <a:solidFill>
                  <a:schemeClr val="tx1"/>
                </a:solidFill>
              </a:rPr>
              <a:t>5.	</a:t>
            </a:r>
            <a:r>
              <a:rPr lang="es-MX" dirty="0">
                <a:solidFill>
                  <a:schemeClr val="tx1"/>
                </a:solidFill>
              </a:rPr>
              <a:t>Para enviar un archivo se debe dar clic en el ícono similar a un clip a un lado del botón de enviar mensaje el cual desplegará la ventana del formulario de envió de archivos, dentro de este se selecciona el archivo y el destinatario.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91A1D9E0-8932-B0C1-0C49-A846B6144B4C}"/>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692F005-0550-BEDD-5B3F-9DB6A8A645A4}"/>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5D8DB543-D7E5-317B-361E-582B51A0035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45</a:t>
              </a:r>
              <a:endParaRPr lang="es-EC" sz="2000" dirty="0">
                <a:solidFill>
                  <a:schemeClr val="bg1"/>
                </a:solidFill>
              </a:endParaRPr>
            </a:p>
          </p:txBody>
        </p:sp>
      </p:grpSp>
      <p:pic>
        <p:nvPicPr>
          <p:cNvPr id="7" name="Imagen 6">
            <a:extLst>
              <a:ext uri="{FF2B5EF4-FFF2-40B4-BE49-F238E27FC236}">
                <a16:creationId xmlns:a16="http://schemas.microsoft.com/office/drawing/2014/main" id="{B728163A-074F-0A32-9C85-881E48B95B1E}"/>
              </a:ext>
            </a:extLst>
          </p:cNvPr>
          <p:cNvPicPr>
            <a:picLocks noChangeAspect="1"/>
          </p:cNvPicPr>
          <p:nvPr/>
        </p:nvPicPr>
        <p:blipFill>
          <a:blip r:embed="rId2"/>
          <a:stretch>
            <a:fillRect/>
          </a:stretch>
        </p:blipFill>
        <p:spPr>
          <a:xfrm>
            <a:off x="1649635" y="3429000"/>
            <a:ext cx="5827610" cy="28877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1821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445156"/>
          </a:xfrm>
        </p:spPr>
        <p:txBody>
          <a:bodyPr>
            <a:normAutofit/>
          </a:bodyPr>
          <a:lstStyle/>
          <a:p>
            <a:r>
              <a:rPr lang="es-MX" dirty="0">
                <a:solidFill>
                  <a:schemeClr val="tx1"/>
                </a:solidFill>
              </a:rPr>
              <a:t>Los Hilos en java nos permite generar programas capaces de realizar múltiples tareas al mismo tiempo que pueden aprovechar todas las capacidades de procesamiento de un computador.</a:t>
            </a:r>
          </a:p>
          <a:p>
            <a:r>
              <a:rPr lang="es-MX" dirty="0">
                <a:solidFill>
                  <a:schemeClr val="tx1"/>
                </a:solidFill>
              </a:rPr>
              <a:t>Java nos permite generar proyectos con la capacidad de utilizar hilos de manera fácil y rápida ya que incluye métodos y bibliotecas propias.</a:t>
            </a:r>
          </a:p>
          <a:p>
            <a:r>
              <a:rPr lang="es-MX" dirty="0">
                <a:solidFill>
                  <a:schemeClr val="tx1"/>
                </a:solidFill>
              </a:rPr>
              <a:t>Cuando se utilizan hilos las capacidades de nuestros proyectos aumentan ya que pueden hacer más tareas a la vez.</a:t>
            </a:r>
          </a:p>
          <a:p>
            <a:r>
              <a:rPr lang="es-MX" dirty="0">
                <a:solidFill>
                  <a:schemeClr val="tx1"/>
                </a:solidFill>
              </a:rPr>
              <a:t>El manejo de sockets permite comunicarnos a través de los puertos de la capa de transporte del modelo OSI (TCP/UDP) consiente transferir texto y archivos dentro de una misma red por lo que genera un alcance de aplicación demasiado extenso en el desarrollo de aplicaciones.</a:t>
            </a:r>
          </a:p>
          <a:p>
            <a:r>
              <a:rPr lang="es-MX" dirty="0">
                <a:solidFill>
                  <a:schemeClr val="tx1"/>
                </a:solidFill>
              </a:rPr>
              <a:t>El uso del modelo Cliente-Servidor facilita la conexión e interacción de los demás usuarios para una interacción múltiple dentro de la aplicación.</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6" name="CuadroTexto 5">
            <a:extLst>
              <a:ext uri="{FF2B5EF4-FFF2-40B4-BE49-F238E27FC236}">
                <a16:creationId xmlns:a16="http://schemas.microsoft.com/office/drawing/2014/main" id="{B9D2180F-E919-7097-AEF7-12B76A38134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26</a:t>
            </a:r>
          </a:p>
        </p:txBody>
      </p:sp>
      <p:grpSp>
        <p:nvGrpSpPr>
          <p:cNvPr id="4" name="Grupo 3">
            <a:extLst>
              <a:ext uri="{FF2B5EF4-FFF2-40B4-BE49-F238E27FC236}">
                <a16:creationId xmlns:a16="http://schemas.microsoft.com/office/drawing/2014/main" id="{55514C79-531B-930B-4BA4-1D7287759360}"/>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BEC4402C-A477-1E62-CC1A-79DF2A096F1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b="1" dirty="0">
                  <a:solidFill>
                    <a:srgbClr val="FFFF00"/>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8" name="CuadroTexto 7">
              <a:extLst>
                <a:ext uri="{FF2B5EF4-FFF2-40B4-BE49-F238E27FC236}">
                  <a16:creationId xmlns:a16="http://schemas.microsoft.com/office/drawing/2014/main" id="{37DB72CC-FE35-6919-EA52-01B7FDE8FCA4}"/>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46</a:t>
              </a:r>
              <a:endParaRPr lang="es-EC" sz="2000" dirty="0">
                <a:solidFill>
                  <a:schemeClr val="bg1"/>
                </a:solidFill>
              </a:endParaRPr>
            </a:p>
          </p:txBody>
        </p:sp>
      </p:grpSp>
    </p:spTree>
    <p:extLst>
      <p:ext uri="{BB962C8B-B14F-4D97-AF65-F5344CB8AC3E}">
        <p14:creationId xmlns:p14="http://schemas.microsoft.com/office/powerpoint/2010/main" val="2703950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52239" y="2180492"/>
            <a:ext cx="8176728" cy="3738136"/>
          </a:xfrm>
        </p:spPr>
        <p:txBody>
          <a:bodyPr>
            <a:normAutofit/>
          </a:bodyPr>
          <a:lstStyle/>
          <a:p>
            <a:r>
              <a:rPr lang="es-MX" dirty="0">
                <a:solidFill>
                  <a:schemeClr val="tx1"/>
                </a:solidFill>
              </a:rPr>
              <a:t>Se recomienda renombrar el paquete principal del proyecto ya que esto nos ayuda a tener una mejor organización de nuestro código.</a:t>
            </a:r>
          </a:p>
          <a:p>
            <a:r>
              <a:rPr lang="es-MX" dirty="0">
                <a:solidFill>
                  <a:schemeClr val="tx1"/>
                </a:solidFill>
              </a:rPr>
              <a:t>Utilizar el modelo MVC ya que de esta manera podemos realizar modificaciones de nuestros programas sin la necesidad de cambiar todo el código.</a:t>
            </a:r>
          </a:p>
          <a:p>
            <a:r>
              <a:rPr lang="es-MX" dirty="0">
                <a:solidFill>
                  <a:schemeClr val="tx1"/>
                </a:solidFill>
              </a:rPr>
              <a:t>Se recomienda tener bases solidas del funcionamiento y manejo de hilos en Java.</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36</a:t>
            </a:r>
          </a:p>
        </p:txBody>
      </p:sp>
      <p:sp>
        <p:nvSpPr>
          <p:cNvPr id="7" name="CuadroTexto 6">
            <a:extLst>
              <a:ext uri="{FF2B5EF4-FFF2-40B4-BE49-F238E27FC236}">
                <a16:creationId xmlns:a16="http://schemas.microsoft.com/office/drawing/2014/main" id="{5FA19C3D-49B4-8AC7-56FC-62A2BB03D988}"/>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27</a:t>
            </a:r>
          </a:p>
        </p:txBody>
      </p:sp>
      <p:grpSp>
        <p:nvGrpSpPr>
          <p:cNvPr id="4" name="Grupo 3">
            <a:extLst>
              <a:ext uri="{FF2B5EF4-FFF2-40B4-BE49-F238E27FC236}">
                <a16:creationId xmlns:a16="http://schemas.microsoft.com/office/drawing/2014/main" id="{7C13C989-A494-EEBF-0C34-E549D4B80B3B}"/>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A822BACA-9D41-330C-6D51-FC7A6C59B98C}"/>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b="1" dirty="0">
                  <a:solidFill>
                    <a:srgbClr val="FFFF00"/>
                  </a:solidFill>
                </a:rPr>
                <a:t>5	RECOMENDACIONES</a:t>
              </a:r>
            </a:p>
            <a:p>
              <a:pPr>
                <a:lnSpc>
                  <a:spcPct val="90000"/>
                </a:lnSpc>
              </a:pPr>
              <a:r>
                <a:rPr lang="es-ES" sz="1100" dirty="0">
                  <a:solidFill>
                    <a:schemeClr val="bg1"/>
                  </a:solidFill>
                </a:rPr>
                <a:t>6	BIBLIOGRAFÍA</a:t>
              </a:r>
            </a:p>
          </p:txBody>
        </p:sp>
        <p:sp>
          <p:nvSpPr>
            <p:cNvPr id="8" name="CuadroTexto 7">
              <a:extLst>
                <a:ext uri="{FF2B5EF4-FFF2-40B4-BE49-F238E27FC236}">
                  <a16:creationId xmlns:a16="http://schemas.microsoft.com/office/drawing/2014/main" id="{6FC1F17D-1E35-C0E9-4516-C3EEDB5E48A1}"/>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47</a:t>
              </a:r>
              <a:endParaRPr lang="es-EC" sz="2000" dirty="0">
                <a:solidFill>
                  <a:schemeClr val="bg1"/>
                </a:solidFill>
              </a:endParaRPr>
            </a:p>
          </p:txBody>
        </p:sp>
      </p:grpSp>
    </p:spTree>
    <p:extLst>
      <p:ext uri="{BB962C8B-B14F-4D97-AF65-F5344CB8AC3E}">
        <p14:creationId xmlns:p14="http://schemas.microsoft.com/office/powerpoint/2010/main" val="6445825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6	BIBLIOGRAFÍA</a:t>
            </a:r>
          </a:p>
        </p:txBody>
      </p:sp>
      <p:graphicFrame>
        <p:nvGraphicFramePr>
          <p:cNvPr id="5" name="Marcador de contenido 4">
            <a:extLst>
              <a:ext uri="{FF2B5EF4-FFF2-40B4-BE49-F238E27FC236}">
                <a16:creationId xmlns:a16="http://schemas.microsoft.com/office/drawing/2014/main" id="{5C37D26F-0402-40BA-B832-9C14E0652F7B}"/>
              </a:ext>
            </a:extLst>
          </p:cNvPr>
          <p:cNvGraphicFramePr>
            <a:graphicFrameLocks noGrp="1"/>
          </p:cNvGraphicFramePr>
          <p:nvPr>
            <p:ph idx="1"/>
            <p:extLst>
              <p:ext uri="{D42A27DB-BD31-4B8C-83A1-F6EECF244321}">
                <p14:modId xmlns:p14="http://schemas.microsoft.com/office/powerpoint/2010/main" val="1143290263"/>
              </p:ext>
            </p:extLst>
          </p:nvPr>
        </p:nvGraphicFramePr>
        <p:xfrm>
          <a:off x="274571" y="1988736"/>
          <a:ext cx="8695471" cy="4777452"/>
        </p:xfrm>
        <a:graphic>
          <a:graphicData uri="http://schemas.openxmlformats.org/drawingml/2006/table">
            <a:tbl>
              <a:tblPr firstRow="1" firstCol="1" bandRow="1"/>
              <a:tblGrid>
                <a:gridCol w="86955">
                  <a:extLst>
                    <a:ext uri="{9D8B030D-6E8A-4147-A177-3AD203B41FA5}">
                      <a16:colId xmlns:a16="http://schemas.microsoft.com/office/drawing/2014/main" val="3552387885"/>
                    </a:ext>
                  </a:extLst>
                </a:gridCol>
                <a:gridCol w="8608516">
                  <a:extLst>
                    <a:ext uri="{9D8B030D-6E8A-4147-A177-3AD203B41FA5}">
                      <a16:colId xmlns:a16="http://schemas.microsoft.com/office/drawing/2014/main" val="2211770008"/>
                    </a:ext>
                  </a:extLst>
                </a:gridCol>
              </a:tblGrid>
              <a:tr h="641254">
                <a:tc>
                  <a:txBody>
                    <a:bodyPr/>
                    <a:lstStyle/>
                    <a:p>
                      <a:pPr algn="just">
                        <a:lnSpc>
                          <a:spcPct val="115000"/>
                        </a:lnSpc>
                        <a:spcAft>
                          <a:spcPts val="1000"/>
                        </a:spcAft>
                      </a:pPr>
                      <a:r>
                        <a:rPr lang="es-ES" sz="700">
                          <a:solidFill>
                            <a:srgbClr val="548DD4"/>
                          </a:solidFill>
                          <a:effectLst/>
                          <a:latin typeface="Calibri" panose="020F0502020204030204" pitchFamily="34" charset="0"/>
                          <a:ea typeface="Calibri" panose="020F0502020204030204" pitchFamily="34" charset="0"/>
                          <a:cs typeface="Arial" panose="020B0604020202020204" pitchFamily="34" charset="0"/>
                        </a:rPr>
                        <a:t>[1] </a:t>
                      </a:r>
                      <a:endParaRPr lang="es-EC" sz="7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400" dirty="0">
                          <a:solidFill>
                            <a:schemeClr val="tx1"/>
                          </a:solidFill>
                          <a:effectLst/>
                          <a:latin typeface="+mj-lt"/>
                          <a:ea typeface="Calibri" panose="020F0502020204030204" pitchFamily="34" charset="0"/>
                          <a:cs typeface="Arial" panose="020B0604020202020204" pitchFamily="34" charset="0"/>
                        </a:rPr>
                        <a:t>[1] </a:t>
                      </a:r>
                      <a:r>
                        <a:rPr lang="es-ES" sz="1400" dirty="0">
                          <a:solidFill>
                            <a:schemeClr val="tx1"/>
                          </a:solidFill>
                          <a:effectLst/>
                          <a:latin typeface="+mj-lt"/>
                          <a:ea typeface="Calibri" panose="020F0502020204030204" pitchFamily="34" charset="0"/>
                          <a:cs typeface="Arial" panose="020B0604020202020204" pitchFamily="34" charset="0"/>
                        </a:rPr>
                        <a:t>ORACLE CORPORATION, «JAVA INTRODUCCION,» ORACLE CORPORATION, 2017. [En línea]. </a:t>
                      </a:r>
                      <a:r>
                        <a:rPr lang="es-ES" sz="1400" dirty="0" err="1">
                          <a:solidFill>
                            <a:schemeClr val="tx1"/>
                          </a:solidFill>
                          <a:effectLst/>
                          <a:latin typeface="+mj-lt"/>
                          <a:ea typeface="Calibri" panose="020F0502020204030204" pitchFamily="34" charset="0"/>
                          <a:cs typeface="Arial" panose="020B0604020202020204" pitchFamily="34" charset="0"/>
                        </a:rPr>
                        <a:t>Available</a:t>
                      </a:r>
                      <a:r>
                        <a:rPr lang="es-ES" sz="1400" dirty="0">
                          <a:solidFill>
                            <a:schemeClr val="tx1"/>
                          </a:solidFill>
                          <a:effectLst/>
                          <a:latin typeface="+mj-lt"/>
                          <a:ea typeface="Calibri" panose="020F0502020204030204" pitchFamily="34" charset="0"/>
                          <a:cs typeface="Arial" panose="020B0604020202020204" pitchFamily="34" charset="0"/>
                        </a:rPr>
                        <a:t>: https://aws.amazon.com/es/what-is/java/. [Último acceso: 05 11 2022].</a:t>
                      </a:r>
                      <a:endParaRPr lang="es-EC" sz="14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128933337"/>
                  </a:ext>
                </a:extLst>
              </a:tr>
              <a:tr h="641254">
                <a:tc>
                  <a:txBody>
                    <a:bodyPr/>
                    <a:lstStyle/>
                    <a:p>
                      <a:pPr algn="just">
                        <a:lnSpc>
                          <a:spcPct val="115000"/>
                        </a:lnSpc>
                        <a:spcAft>
                          <a:spcPts val="1000"/>
                        </a:spcAft>
                      </a:pPr>
                      <a:endParaRPr lang="es-EC" sz="7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400" dirty="0">
                          <a:solidFill>
                            <a:schemeClr val="tx1"/>
                          </a:solidFill>
                          <a:effectLst/>
                          <a:latin typeface="+mj-lt"/>
                          <a:ea typeface="Calibri" panose="020F0502020204030204" pitchFamily="34" charset="0"/>
                          <a:cs typeface="Arial" panose="020B0604020202020204" pitchFamily="34" charset="0"/>
                        </a:rPr>
                        <a:t>[2] </a:t>
                      </a:r>
                      <a:r>
                        <a:rPr lang="en-US" sz="1400" dirty="0" err="1">
                          <a:solidFill>
                            <a:schemeClr val="tx1"/>
                          </a:solidFill>
                          <a:effectLst/>
                          <a:latin typeface="+mj-lt"/>
                          <a:ea typeface="Calibri" panose="020F0502020204030204" pitchFamily="34" charset="0"/>
                          <a:cs typeface="Arial" panose="020B0604020202020204" pitchFamily="34" charset="0"/>
                        </a:rPr>
                        <a:t>Netbeans</a:t>
                      </a:r>
                      <a:r>
                        <a:rPr lang="en-US" sz="1400" dirty="0">
                          <a:solidFill>
                            <a:schemeClr val="tx1"/>
                          </a:solidFill>
                          <a:effectLst/>
                          <a:latin typeface="+mj-lt"/>
                          <a:ea typeface="Calibri" panose="020F0502020204030204" pitchFamily="34" charset="0"/>
                          <a:cs typeface="Arial" panose="020B0604020202020204" pitchFamily="34" charset="0"/>
                        </a:rPr>
                        <a:t>, «Welcome to Apache NetBeans,» </a:t>
                      </a:r>
                      <a:r>
                        <a:rPr lang="en-US" sz="1400" dirty="0" err="1">
                          <a:solidFill>
                            <a:schemeClr val="tx1"/>
                          </a:solidFill>
                          <a:effectLst/>
                          <a:latin typeface="+mj-lt"/>
                          <a:ea typeface="Calibri" panose="020F0502020204030204" pitchFamily="34" charset="0"/>
                          <a:cs typeface="Arial" panose="020B0604020202020204" pitchFamily="34" charset="0"/>
                        </a:rPr>
                        <a:t>Netbeans</a:t>
                      </a:r>
                      <a:r>
                        <a:rPr lang="en-US" sz="1400" dirty="0">
                          <a:solidFill>
                            <a:schemeClr val="tx1"/>
                          </a:solidFill>
                          <a:effectLst/>
                          <a:latin typeface="+mj-lt"/>
                          <a:ea typeface="Calibri" panose="020F0502020204030204" pitchFamily="34" charset="0"/>
                          <a:cs typeface="Arial" panose="020B0604020202020204" pitchFamily="34" charset="0"/>
                        </a:rPr>
                        <a:t>, [</a:t>
                      </a:r>
                      <a:r>
                        <a:rPr lang="en-US" sz="1400" dirty="0" err="1">
                          <a:solidFill>
                            <a:schemeClr val="tx1"/>
                          </a:solidFill>
                          <a:effectLst/>
                          <a:latin typeface="+mj-lt"/>
                          <a:ea typeface="Calibri" panose="020F0502020204030204" pitchFamily="34" charset="0"/>
                          <a:cs typeface="Arial" panose="020B0604020202020204" pitchFamily="34" charset="0"/>
                        </a:rPr>
                        <a:t>En</a:t>
                      </a:r>
                      <a:r>
                        <a:rPr lang="en-US" sz="1400" dirty="0">
                          <a:solidFill>
                            <a:schemeClr val="tx1"/>
                          </a:solidFill>
                          <a:effectLst/>
                          <a:latin typeface="+mj-lt"/>
                          <a:ea typeface="Calibri" panose="020F0502020204030204" pitchFamily="34" charset="0"/>
                          <a:cs typeface="Arial" panose="020B0604020202020204" pitchFamily="34" charset="0"/>
                        </a:rPr>
                        <a:t> </a:t>
                      </a:r>
                      <a:r>
                        <a:rPr lang="en-US" sz="1400" dirty="0" err="1">
                          <a:solidFill>
                            <a:schemeClr val="tx1"/>
                          </a:solidFill>
                          <a:effectLst/>
                          <a:latin typeface="+mj-lt"/>
                          <a:ea typeface="Calibri" panose="020F0502020204030204" pitchFamily="34" charset="0"/>
                          <a:cs typeface="Arial" panose="020B0604020202020204" pitchFamily="34" charset="0"/>
                        </a:rPr>
                        <a:t>línea</a:t>
                      </a:r>
                      <a:r>
                        <a:rPr lang="en-US" sz="1400" dirty="0">
                          <a:solidFill>
                            <a:schemeClr val="tx1"/>
                          </a:solidFill>
                          <a:effectLst/>
                          <a:latin typeface="+mj-lt"/>
                          <a:ea typeface="Calibri" panose="020F0502020204030204" pitchFamily="34" charset="0"/>
                          <a:cs typeface="Arial" panose="020B0604020202020204" pitchFamily="34" charset="0"/>
                        </a:rPr>
                        <a:t>]. Available: https://netbeans.apache.org/. </a:t>
                      </a:r>
                      <a:r>
                        <a:rPr lang="es-ES" sz="1400" dirty="0">
                          <a:solidFill>
                            <a:schemeClr val="tx1"/>
                          </a:solidFill>
                          <a:effectLst/>
                          <a:latin typeface="+mj-lt"/>
                          <a:ea typeface="Calibri" panose="020F0502020204030204" pitchFamily="34" charset="0"/>
                          <a:cs typeface="Arial" panose="020B0604020202020204" pitchFamily="34" charset="0"/>
                        </a:rPr>
                        <a:t>[Último acceso: 05 11 2022].</a:t>
                      </a:r>
                      <a:endParaRPr lang="es-EC" sz="14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758646589"/>
                  </a:ext>
                </a:extLst>
              </a:tr>
              <a:tr h="641254">
                <a:tc>
                  <a:txBody>
                    <a:bodyPr/>
                    <a:lstStyle/>
                    <a:p>
                      <a:pPr algn="just">
                        <a:lnSpc>
                          <a:spcPct val="115000"/>
                        </a:lnSpc>
                        <a:spcAft>
                          <a:spcPts val="1000"/>
                        </a:spcAft>
                      </a:pPr>
                      <a:r>
                        <a:rPr lang="es-ES" sz="700" dirty="0">
                          <a:solidFill>
                            <a:srgbClr val="548DD4"/>
                          </a:solidFill>
                          <a:effectLst/>
                          <a:latin typeface="Calibri" panose="020F0502020204030204" pitchFamily="34" charset="0"/>
                          <a:ea typeface="Calibri" panose="020F0502020204030204" pitchFamily="34" charset="0"/>
                          <a:cs typeface="Arial" panose="020B0604020202020204" pitchFamily="34" charset="0"/>
                        </a:rPr>
                        <a:t>] </a:t>
                      </a:r>
                      <a:endParaRPr lang="es-EC" sz="7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400" kern="1200" dirty="0">
                          <a:solidFill>
                            <a:schemeClr val="tx1"/>
                          </a:solidFill>
                          <a:effectLst/>
                          <a:latin typeface="+mn-lt"/>
                          <a:ea typeface="Calibri" panose="020F0502020204030204" pitchFamily="34" charset="0"/>
                          <a:cs typeface="Arial" panose="020B0604020202020204" pitchFamily="34" charset="0"/>
                        </a:rPr>
                        <a:t>[3]</a:t>
                      </a:r>
                      <a:r>
                        <a:rPr lang="en-US" sz="1400" dirty="0" err="1">
                          <a:solidFill>
                            <a:schemeClr val="tx1"/>
                          </a:solidFill>
                          <a:effectLst/>
                          <a:latin typeface="+mj-lt"/>
                          <a:ea typeface="Calibri" panose="020F0502020204030204" pitchFamily="34" charset="0"/>
                          <a:cs typeface="Arial" panose="020B0604020202020204" pitchFamily="34" charset="0"/>
                        </a:rPr>
                        <a:t>theastrology</a:t>
                      </a:r>
                      <a:r>
                        <a:rPr lang="en-US" sz="1400" dirty="0">
                          <a:solidFill>
                            <a:schemeClr val="tx1"/>
                          </a:solidFill>
                          <a:effectLst/>
                          <a:latin typeface="+mj-lt"/>
                          <a:ea typeface="Calibri" panose="020F0502020204030204" pitchFamily="34" charset="0"/>
                          <a:cs typeface="Arial" panose="020B0604020202020204" pitchFamily="34" charset="0"/>
                        </a:rPr>
                        <a:t>, «</a:t>
                      </a:r>
                      <a:r>
                        <a:rPr lang="en-US" sz="1400" dirty="0" err="1">
                          <a:solidFill>
                            <a:schemeClr val="tx1"/>
                          </a:solidFill>
                          <a:effectLst/>
                          <a:latin typeface="+mj-lt"/>
                          <a:ea typeface="Calibri" panose="020F0502020204030204" pitchFamily="34" charset="0"/>
                          <a:cs typeface="Arial" panose="020B0604020202020204" pitchFamily="34" charset="0"/>
                        </a:rPr>
                        <a:t>theastrology</a:t>
                      </a:r>
                      <a:r>
                        <a:rPr lang="en-US" sz="1400" dirty="0">
                          <a:solidFill>
                            <a:schemeClr val="tx1"/>
                          </a:solidFill>
                          <a:effectLst/>
                          <a:latin typeface="+mj-lt"/>
                          <a:ea typeface="Calibri" panose="020F0502020204030204" pitchFamily="34" charset="0"/>
                          <a:cs typeface="Arial" panose="020B0604020202020204" pitchFamily="34" charset="0"/>
                        </a:rPr>
                        <a:t>,» </a:t>
                      </a:r>
                      <a:r>
                        <a:rPr lang="en-US" sz="1400" dirty="0" err="1">
                          <a:solidFill>
                            <a:schemeClr val="tx1"/>
                          </a:solidFill>
                          <a:effectLst/>
                          <a:latin typeface="+mj-lt"/>
                          <a:ea typeface="Calibri" panose="020F0502020204030204" pitchFamily="34" charset="0"/>
                          <a:cs typeface="Arial" panose="020B0604020202020204" pitchFamily="34" charset="0"/>
                        </a:rPr>
                        <a:t>theastrology</a:t>
                      </a:r>
                      <a:r>
                        <a:rPr lang="en-US" sz="1400" dirty="0">
                          <a:solidFill>
                            <a:schemeClr val="tx1"/>
                          </a:solidFill>
                          <a:effectLst/>
                          <a:latin typeface="+mj-lt"/>
                          <a:ea typeface="Calibri" panose="020F0502020204030204" pitchFamily="34" charset="0"/>
                          <a:cs typeface="Arial" panose="020B0604020202020204" pitchFamily="34" charset="0"/>
                        </a:rPr>
                        <a:t>, 2018. [</a:t>
                      </a:r>
                      <a:r>
                        <a:rPr lang="en-US" sz="1400" dirty="0" err="1">
                          <a:solidFill>
                            <a:schemeClr val="tx1"/>
                          </a:solidFill>
                          <a:effectLst/>
                          <a:latin typeface="+mj-lt"/>
                          <a:ea typeface="Calibri" panose="020F0502020204030204" pitchFamily="34" charset="0"/>
                          <a:cs typeface="Arial" panose="020B0604020202020204" pitchFamily="34" charset="0"/>
                        </a:rPr>
                        <a:t>En</a:t>
                      </a:r>
                      <a:r>
                        <a:rPr lang="en-US" sz="1400" dirty="0">
                          <a:solidFill>
                            <a:schemeClr val="tx1"/>
                          </a:solidFill>
                          <a:effectLst/>
                          <a:latin typeface="+mj-lt"/>
                          <a:ea typeface="Calibri" panose="020F0502020204030204" pitchFamily="34" charset="0"/>
                          <a:cs typeface="Arial" panose="020B0604020202020204" pitchFamily="34" charset="0"/>
                        </a:rPr>
                        <a:t> </a:t>
                      </a:r>
                      <a:r>
                        <a:rPr lang="en-US" sz="1400" dirty="0" err="1">
                          <a:solidFill>
                            <a:schemeClr val="tx1"/>
                          </a:solidFill>
                          <a:effectLst/>
                          <a:latin typeface="+mj-lt"/>
                          <a:ea typeface="Calibri" panose="020F0502020204030204" pitchFamily="34" charset="0"/>
                          <a:cs typeface="Arial" panose="020B0604020202020204" pitchFamily="34" charset="0"/>
                        </a:rPr>
                        <a:t>línea</a:t>
                      </a:r>
                      <a:r>
                        <a:rPr lang="en-US" sz="1400" dirty="0">
                          <a:solidFill>
                            <a:schemeClr val="tx1"/>
                          </a:solidFill>
                          <a:effectLst/>
                          <a:latin typeface="+mj-lt"/>
                          <a:ea typeface="Calibri" panose="020F0502020204030204" pitchFamily="34" charset="0"/>
                          <a:cs typeface="Arial" panose="020B0604020202020204" pitchFamily="34" charset="0"/>
                        </a:rPr>
                        <a:t>]. Available: https://es.theastrologypage.com/concurrency. </a:t>
                      </a:r>
                      <a:r>
                        <a:rPr lang="es-ES" sz="1400" dirty="0">
                          <a:solidFill>
                            <a:schemeClr val="tx1"/>
                          </a:solidFill>
                          <a:effectLst/>
                          <a:latin typeface="+mj-lt"/>
                          <a:ea typeface="Calibri" panose="020F0502020204030204" pitchFamily="34" charset="0"/>
                          <a:cs typeface="Arial" panose="020B0604020202020204" pitchFamily="34" charset="0"/>
                        </a:rPr>
                        <a:t>[Último acceso: 26 11 2022].</a:t>
                      </a:r>
                      <a:endParaRPr lang="es-EC" sz="14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50969492"/>
                  </a:ext>
                </a:extLst>
              </a:tr>
              <a:tr h="641254">
                <a:tc>
                  <a:txBody>
                    <a:bodyPr/>
                    <a:lstStyle/>
                    <a:p>
                      <a:pPr algn="just">
                        <a:lnSpc>
                          <a:spcPct val="115000"/>
                        </a:lnSpc>
                        <a:spcAft>
                          <a:spcPts val="1000"/>
                        </a:spcAft>
                      </a:pPr>
                      <a:endParaRPr lang="es-EC" sz="7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400" kern="1200" dirty="0">
                          <a:solidFill>
                            <a:schemeClr val="tx1"/>
                          </a:solidFill>
                          <a:effectLst/>
                          <a:latin typeface="+mn-lt"/>
                          <a:ea typeface="Calibri" panose="020F0502020204030204" pitchFamily="34" charset="0"/>
                          <a:cs typeface="Arial" panose="020B0604020202020204" pitchFamily="34" charset="0"/>
                        </a:rPr>
                        <a:t>[4] </a:t>
                      </a:r>
                      <a:r>
                        <a:rPr lang="es-ES" sz="1400" dirty="0" err="1">
                          <a:solidFill>
                            <a:schemeClr val="tx1"/>
                          </a:solidFill>
                          <a:effectLst/>
                          <a:latin typeface="+mj-lt"/>
                          <a:ea typeface="Calibri" panose="020F0502020204030204" pitchFamily="34" charset="0"/>
                          <a:cs typeface="Arial" panose="020B0604020202020204" pitchFamily="34" charset="0"/>
                        </a:rPr>
                        <a:t>EDTeam</a:t>
                      </a:r>
                      <a:r>
                        <a:rPr lang="es-ES" sz="1400" dirty="0">
                          <a:solidFill>
                            <a:schemeClr val="tx1"/>
                          </a:solidFill>
                          <a:effectLst/>
                          <a:latin typeface="+mj-lt"/>
                          <a:ea typeface="Calibri" panose="020F0502020204030204" pitchFamily="34" charset="0"/>
                          <a:cs typeface="Arial" panose="020B0604020202020204" pitchFamily="34" charset="0"/>
                        </a:rPr>
                        <a:t>, «</a:t>
                      </a:r>
                      <a:r>
                        <a:rPr lang="es-ES" sz="1400" dirty="0" err="1">
                          <a:solidFill>
                            <a:schemeClr val="tx1"/>
                          </a:solidFill>
                          <a:effectLst/>
                          <a:latin typeface="+mj-lt"/>
                          <a:ea typeface="Calibri" panose="020F0502020204030204" pitchFamily="34" charset="0"/>
                          <a:cs typeface="Arial" panose="020B0604020202020204" pitchFamily="34" charset="0"/>
                        </a:rPr>
                        <a:t>EDTeam</a:t>
                      </a:r>
                      <a:r>
                        <a:rPr lang="es-ES" sz="1400" dirty="0">
                          <a:solidFill>
                            <a:schemeClr val="tx1"/>
                          </a:solidFill>
                          <a:effectLst/>
                          <a:latin typeface="+mj-lt"/>
                          <a:ea typeface="Calibri" panose="020F0502020204030204" pitchFamily="34" charset="0"/>
                          <a:cs typeface="Arial" panose="020B0604020202020204" pitchFamily="34" charset="0"/>
                        </a:rPr>
                        <a:t>,» </a:t>
                      </a:r>
                      <a:r>
                        <a:rPr lang="es-ES" sz="1400" dirty="0" err="1">
                          <a:solidFill>
                            <a:schemeClr val="tx1"/>
                          </a:solidFill>
                          <a:effectLst/>
                          <a:latin typeface="+mj-lt"/>
                          <a:ea typeface="Calibri" panose="020F0502020204030204" pitchFamily="34" charset="0"/>
                          <a:cs typeface="Arial" panose="020B0604020202020204" pitchFamily="34" charset="0"/>
                        </a:rPr>
                        <a:t>EDTeam</a:t>
                      </a:r>
                      <a:r>
                        <a:rPr lang="es-ES" sz="1400" dirty="0">
                          <a:solidFill>
                            <a:schemeClr val="tx1"/>
                          </a:solidFill>
                          <a:effectLst/>
                          <a:latin typeface="+mj-lt"/>
                          <a:ea typeface="Calibri" panose="020F0502020204030204" pitchFamily="34" charset="0"/>
                          <a:cs typeface="Arial" panose="020B0604020202020204" pitchFamily="34" charset="0"/>
                        </a:rPr>
                        <a:t>, 2018. [En línea]. </a:t>
                      </a:r>
                      <a:r>
                        <a:rPr lang="en-US" sz="1400" dirty="0">
                          <a:solidFill>
                            <a:schemeClr val="tx1"/>
                          </a:solidFill>
                          <a:effectLst/>
                          <a:latin typeface="+mj-lt"/>
                          <a:ea typeface="Calibri" panose="020F0502020204030204" pitchFamily="34" charset="0"/>
                          <a:cs typeface="Arial" panose="020B0604020202020204" pitchFamily="34" charset="0"/>
                        </a:rPr>
                        <a:t>Available: https://ed.team/blog/como-funcionan-los-hilos-en-programacion. </a:t>
                      </a:r>
                      <a:r>
                        <a:rPr lang="es-ES" sz="1400" dirty="0">
                          <a:solidFill>
                            <a:schemeClr val="tx1"/>
                          </a:solidFill>
                          <a:effectLst/>
                          <a:latin typeface="+mj-lt"/>
                          <a:ea typeface="Calibri" panose="020F0502020204030204" pitchFamily="34" charset="0"/>
                          <a:cs typeface="Arial" panose="020B0604020202020204" pitchFamily="34" charset="0"/>
                        </a:rPr>
                        <a:t>[Último acceso: 26 11 2022].</a:t>
                      </a:r>
                      <a:endParaRPr lang="es-EC" sz="14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03356231"/>
                  </a:ext>
                </a:extLst>
              </a:tr>
              <a:tr h="1289673">
                <a:tc>
                  <a:txBody>
                    <a:bodyPr/>
                    <a:lstStyle/>
                    <a:p>
                      <a:pPr algn="just">
                        <a:lnSpc>
                          <a:spcPct val="115000"/>
                        </a:lnSpc>
                        <a:spcAft>
                          <a:spcPts val="1000"/>
                        </a:spcAft>
                      </a:pPr>
                      <a:r>
                        <a:rPr lang="es-ES" sz="700" dirty="0">
                          <a:solidFill>
                            <a:srgbClr val="548DD4"/>
                          </a:solidFill>
                          <a:effectLst/>
                          <a:latin typeface="Calibri" panose="020F0502020204030204" pitchFamily="34" charset="0"/>
                          <a:ea typeface="Calibri" panose="020F0502020204030204" pitchFamily="34" charset="0"/>
                          <a:cs typeface="Arial" panose="020B0604020202020204" pitchFamily="34" charset="0"/>
                        </a:rPr>
                        <a:t>] </a:t>
                      </a:r>
                      <a:endParaRPr lang="es-EC" sz="7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400" kern="1200" dirty="0">
                          <a:solidFill>
                            <a:schemeClr val="tx1"/>
                          </a:solidFill>
                          <a:effectLst/>
                          <a:latin typeface="+mn-lt"/>
                          <a:ea typeface="Calibri" panose="020F0502020204030204" pitchFamily="34" charset="0"/>
                          <a:cs typeface="Arial" panose="020B0604020202020204" pitchFamily="34" charset="0"/>
                        </a:rPr>
                        <a:t>[5] </a:t>
                      </a:r>
                      <a:r>
                        <a:rPr lang="es-ES" sz="1400" dirty="0">
                          <a:solidFill>
                            <a:schemeClr val="tx1"/>
                          </a:solidFill>
                          <a:effectLst/>
                          <a:latin typeface="+mj-lt"/>
                          <a:ea typeface="Calibri" panose="020F0502020204030204" pitchFamily="34" charset="0"/>
                          <a:cs typeface="Arial" panose="020B0604020202020204" pitchFamily="34" charset="0"/>
                        </a:rPr>
                        <a:t>Universidad de Alicante, «Universidad de Alicante,» Universidad de Alicante, 2012. [En línea]. </a:t>
                      </a:r>
                      <a:r>
                        <a:rPr lang="es-ES" sz="1400" dirty="0" err="1">
                          <a:solidFill>
                            <a:schemeClr val="tx1"/>
                          </a:solidFill>
                          <a:effectLst/>
                          <a:latin typeface="+mj-lt"/>
                          <a:ea typeface="Calibri" panose="020F0502020204030204" pitchFamily="34" charset="0"/>
                          <a:cs typeface="Arial" panose="020B0604020202020204" pitchFamily="34" charset="0"/>
                        </a:rPr>
                        <a:t>Available</a:t>
                      </a:r>
                      <a:r>
                        <a:rPr lang="es-ES" sz="1400" dirty="0">
                          <a:solidFill>
                            <a:schemeClr val="tx1"/>
                          </a:solidFill>
                          <a:effectLst/>
                          <a:latin typeface="+mj-lt"/>
                          <a:ea typeface="Calibri" panose="020F0502020204030204" pitchFamily="34" charset="0"/>
                          <a:cs typeface="Arial" panose="020B0604020202020204" pitchFamily="34" charset="0"/>
                        </a:rPr>
                        <a:t>: http://www.jtech.ua.es/</a:t>
                      </a:r>
                      <a:r>
                        <a:rPr lang="es-ES" sz="1400" dirty="0" err="1">
                          <a:solidFill>
                            <a:schemeClr val="tx1"/>
                          </a:solidFill>
                          <a:effectLst/>
                          <a:latin typeface="+mj-lt"/>
                          <a:ea typeface="Calibri" panose="020F0502020204030204" pitchFamily="34" charset="0"/>
                          <a:cs typeface="Arial" panose="020B0604020202020204" pitchFamily="34" charset="0"/>
                        </a:rPr>
                        <a:t>dadm</a:t>
                      </a:r>
                      <a:r>
                        <a:rPr lang="es-ES" sz="1400" dirty="0">
                          <a:solidFill>
                            <a:schemeClr val="tx1"/>
                          </a:solidFill>
                          <a:effectLst/>
                          <a:latin typeface="+mj-lt"/>
                          <a:ea typeface="Calibri" panose="020F0502020204030204" pitchFamily="34" charset="0"/>
                          <a:cs typeface="Arial" panose="020B0604020202020204" pitchFamily="34" charset="0"/>
                        </a:rPr>
                        <a:t>/restringido/java/sesion05-apuntes.html#:~:</a:t>
                      </a:r>
                      <a:r>
                        <a:rPr lang="es-ES" sz="1400" dirty="0" err="1">
                          <a:solidFill>
                            <a:schemeClr val="tx1"/>
                          </a:solidFill>
                          <a:effectLst/>
                          <a:latin typeface="+mj-lt"/>
                          <a:ea typeface="Calibri" panose="020F0502020204030204" pitchFamily="34" charset="0"/>
                          <a:cs typeface="Arial" panose="020B0604020202020204" pitchFamily="34" charset="0"/>
                        </a:rPr>
                        <a:t>text</a:t>
                      </a:r>
                      <a:r>
                        <a:rPr lang="es-ES" sz="1400" dirty="0">
                          <a:solidFill>
                            <a:schemeClr val="tx1"/>
                          </a:solidFill>
                          <a:effectLst/>
                          <a:latin typeface="+mj-lt"/>
                          <a:ea typeface="Calibri" panose="020F0502020204030204" pitchFamily="34" charset="0"/>
                          <a:cs typeface="Arial" panose="020B0604020202020204" pitchFamily="34" charset="0"/>
                        </a:rPr>
                        <a:t>=En%20Java%20los%20hilos%20est%C3%A1n,definir%20el%20m%C3%A9todo%20run().. [Último acceso: 26 11 2022].</a:t>
                      </a:r>
                    </a:p>
                    <a:p>
                      <a:pPr algn="just">
                        <a:lnSpc>
                          <a:spcPct val="115000"/>
                        </a:lnSpc>
                        <a:spcAft>
                          <a:spcPts val="1000"/>
                        </a:spcAft>
                      </a:pPr>
                      <a:r>
                        <a:rPr lang="es-EC" sz="1400" dirty="0">
                          <a:solidFill>
                            <a:schemeClr val="tx1"/>
                          </a:solidFill>
                          <a:effectLst/>
                          <a:latin typeface="+mj-lt"/>
                          <a:ea typeface="Calibri" panose="020F0502020204030204" pitchFamily="34" charset="0"/>
                          <a:cs typeface="Arial" panose="020B0604020202020204" pitchFamily="34" charset="0"/>
                        </a:rPr>
                        <a:t>[7] 	S. De Luz, «Redes </a:t>
                      </a:r>
                      <a:r>
                        <a:rPr lang="es-EC" sz="1400" dirty="0" err="1">
                          <a:solidFill>
                            <a:schemeClr val="tx1"/>
                          </a:solidFill>
                          <a:effectLst/>
                          <a:latin typeface="+mj-lt"/>
                          <a:ea typeface="Calibri" panose="020F0502020204030204" pitchFamily="34" charset="0"/>
                          <a:cs typeface="Arial" panose="020B0604020202020204" pitchFamily="34" charset="0"/>
                        </a:rPr>
                        <a:t>Zone</a:t>
                      </a:r>
                      <a:r>
                        <a:rPr lang="es-EC" sz="1400" dirty="0">
                          <a:solidFill>
                            <a:schemeClr val="tx1"/>
                          </a:solidFill>
                          <a:effectLst/>
                          <a:latin typeface="+mj-lt"/>
                          <a:ea typeface="Calibri" panose="020F0502020204030204" pitchFamily="34" charset="0"/>
                          <a:cs typeface="Arial" panose="020B0604020202020204" pitchFamily="34" charset="0"/>
                        </a:rPr>
                        <a:t>,» 16 10 2022. [En línea]. </a:t>
                      </a:r>
                      <a:r>
                        <a:rPr lang="es-EC" sz="1400" dirty="0" err="1">
                          <a:solidFill>
                            <a:schemeClr val="tx1"/>
                          </a:solidFill>
                          <a:effectLst/>
                          <a:latin typeface="+mj-lt"/>
                          <a:ea typeface="Calibri" panose="020F0502020204030204" pitchFamily="34" charset="0"/>
                          <a:cs typeface="Arial" panose="020B0604020202020204" pitchFamily="34" charset="0"/>
                        </a:rPr>
                        <a:t>Available</a:t>
                      </a:r>
                      <a:r>
                        <a:rPr lang="es-EC" sz="1400" dirty="0">
                          <a:solidFill>
                            <a:schemeClr val="tx1"/>
                          </a:solidFill>
                          <a:effectLst/>
                          <a:latin typeface="+mj-lt"/>
                          <a:ea typeface="Calibri" panose="020F0502020204030204" pitchFamily="34" charset="0"/>
                          <a:cs typeface="Arial" panose="020B0604020202020204" pitchFamily="34" charset="0"/>
                        </a:rPr>
                        <a:t>: https://www.redeszone.net/tutoriales/configuracion-puertos/que-es-socket-tcp-udp-diferencias-puertos/. [Último acceso: 1 12 2022].</a:t>
                      </a:r>
                    </a:p>
                    <a:p>
                      <a:pPr algn="just">
                        <a:lnSpc>
                          <a:spcPct val="115000"/>
                        </a:lnSpc>
                        <a:spcAft>
                          <a:spcPts val="1000"/>
                        </a:spcAft>
                      </a:pPr>
                      <a:r>
                        <a:rPr lang="es-EC" sz="1400" dirty="0">
                          <a:solidFill>
                            <a:schemeClr val="tx1"/>
                          </a:solidFill>
                          <a:effectLst/>
                          <a:latin typeface="+mj-lt"/>
                          <a:ea typeface="Calibri" panose="020F0502020204030204" pitchFamily="34" charset="0"/>
                          <a:cs typeface="Arial" panose="020B0604020202020204" pitchFamily="34" charset="0"/>
                        </a:rPr>
                        <a:t>[8] 	D. Meza, «Programar ya,» 2021. [En línea]. </a:t>
                      </a:r>
                      <a:r>
                        <a:rPr lang="es-EC" sz="1400" dirty="0" err="1">
                          <a:solidFill>
                            <a:schemeClr val="tx1"/>
                          </a:solidFill>
                          <a:effectLst/>
                          <a:latin typeface="+mj-lt"/>
                          <a:ea typeface="Calibri" panose="020F0502020204030204" pitchFamily="34" charset="0"/>
                          <a:cs typeface="Arial" panose="020B0604020202020204" pitchFamily="34" charset="0"/>
                        </a:rPr>
                        <a:t>Available</a:t>
                      </a:r>
                      <a:r>
                        <a:rPr lang="es-EC" sz="1400" dirty="0">
                          <a:solidFill>
                            <a:schemeClr val="tx1"/>
                          </a:solidFill>
                          <a:effectLst/>
                          <a:latin typeface="+mj-lt"/>
                          <a:ea typeface="Calibri" panose="020F0502020204030204" pitchFamily="34" charset="0"/>
                          <a:cs typeface="Arial" panose="020B0604020202020204" pitchFamily="34" charset="0"/>
                        </a:rPr>
                        <a:t>: https://www.programarya.com/Cursos-Avanzados/Java/Sockets. [Último acceso: 1 12 2022].</a:t>
                      </a:r>
                    </a:p>
                  </a:txBody>
                  <a:tcPr marL="7255" marR="7255" marT="7255" marB="7255">
                    <a:lnL>
                      <a:noFill/>
                    </a:lnL>
                    <a:lnR>
                      <a:noFill/>
                    </a:lnR>
                    <a:lnT>
                      <a:noFill/>
                    </a:lnT>
                    <a:lnB>
                      <a:noFill/>
                    </a:lnB>
                  </a:tcPr>
                </a:tc>
                <a:extLst>
                  <a:ext uri="{0D108BD9-81ED-4DB2-BD59-A6C34878D82A}">
                    <a16:rowId xmlns:a16="http://schemas.microsoft.com/office/drawing/2014/main" val="3707886716"/>
                  </a:ext>
                </a:extLst>
              </a:tr>
            </a:tbl>
          </a:graphicData>
        </a:graphic>
      </p:graphicFrame>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11" name="CuadroTexto 10">
            <a:extLst>
              <a:ext uri="{FF2B5EF4-FFF2-40B4-BE49-F238E27FC236}">
                <a16:creationId xmlns:a16="http://schemas.microsoft.com/office/drawing/2014/main" id="{BE2E4E65-43D8-9832-D5B1-E5B92FA78E6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28</a:t>
            </a:r>
          </a:p>
        </p:txBody>
      </p:sp>
      <p:grpSp>
        <p:nvGrpSpPr>
          <p:cNvPr id="3" name="Grupo 2">
            <a:extLst>
              <a:ext uri="{FF2B5EF4-FFF2-40B4-BE49-F238E27FC236}">
                <a16:creationId xmlns:a16="http://schemas.microsoft.com/office/drawing/2014/main" id="{A4D60ECD-E1AA-F5D6-D3E7-10D8387E6941}"/>
              </a:ext>
            </a:extLst>
          </p:cNvPr>
          <p:cNvGrpSpPr/>
          <p:nvPr/>
        </p:nvGrpSpPr>
        <p:grpSpPr>
          <a:xfrm>
            <a:off x="9127125" y="0"/>
            <a:ext cx="3092950" cy="6858000"/>
            <a:chOff x="9127125" y="0"/>
            <a:chExt cx="3092950" cy="6858000"/>
          </a:xfrm>
        </p:grpSpPr>
        <p:sp>
          <p:nvSpPr>
            <p:cNvPr id="4" name="Marcador de contenido 2">
              <a:extLst>
                <a:ext uri="{FF2B5EF4-FFF2-40B4-BE49-F238E27FC236}">
                  <a16:creationId xmlns:a16="http://schemas.microsoft.com/office/drawing/2014/main" id="{CFB81951-6C01-A385-B531-ED1A18F1C19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b="1" dirty="0">
                  <a:solidFill>
                    <a:srgbClr val="FFFF00"/>
                  </a:solidFill>
                </a:rPr>
                <a:t>6	BIBLIOGRAFÍA</a:t>
              </a:r>
            </a:p>
          </p:txBody>
        </p:sp>
        <p:sp>
          <p:nvSpPr>
            <p:cNvPr id="7" name="CuadroTexto 6">
              <a:extLst>
                <a:ext uri="{FF2B5EF4-FFF2-40B4-BE49-F238E27FC236}">
                  <a16:creationId xmlns:a16="http://schemas.microsoft.com/office/drawing/2014/main" id="{A7CE72E3-063E-BE2B-CA2C-54159691F403}"/>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48</a:t>
              </a:r>
              <a:endParaRPr lang="es-EC" sz="2000" dirty="0">
                <a:solidFill>
                  <a:schemeClr val="bg1"/>
                </a:solidFill>
              </a:endParaRPr>
            </a:p>
          </p:txBody>
        </p:sp>
      </p:grpSp>
    </p:spTree>
    <p:extLst>
      <p:ext uri="{BB962C8B-B14F-4D97-AF65-F5344CB8AC3E}">
        <p14:creationId xmlns:p14="http://schemas.microsoft.com/office/powerpoint/2010/main" val="40496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2.2  APACHE NETBEANS.</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Apache </a:t>
            </a:r>
            <a:r>
              <a:rPr lang="es-MX" dirty="0" err="1">
                <a:solidFill>
                  <a:schemeClr val="tx1"/>
                </a:solidFill>
              </a:rPr>
              <a:t>netbeans</a:t>
            </a:r>
            <a:r>
              <a:rPr lang="es-MX" dirty="0">
                <a:solidFill>
                  <a:schemeClr val="tx1"/>
                </a:solidFill>
              </a:rPr>
              <a:t> es [2] un entorno de desarrollo integrado (IDE) creado para principalmente el lenguaje de programación de Java, anteriormente conocido simplemente como </a:t>
            </a:r>
            <a:r>
              <a:rPr lang="es-MX" dirty="0" err="1">
                <a:solidFill>
                  <a:schemeClr val="tx1"/>
                </a:solidFill>
              </a:rPr>
              <a:t>netbeans</a:t>
            </a:r>
            <a:r>
              <a:rPr lang="es-MX" dirty="0">
                <a:solidFill>
                  <a:schemeClr val="tx1"/>
                </a:solidFill>
              </a:rPr>
              <a:t>, cambio su nombre a apache </a:t>
            </a:r>
            <a:r>
              <a:rPr lang="es-MX" dirty="0" err="1">
                <a:solidFill>
                  <a:schemeClr val="tx1"/>
                </a:solidFill>
              </a:rPr>
              <a:t>netbeans</a:t>
            </a:r>
            <a:r>
              <a:rPr lang="es-MX" dirty="0">
                <a:solidFill>
                  <a:schemeClr val="tx1"/>
                </a:solidFill>
              </a:rPr>
              <a:t> y actualmente se encuentra en la versión 15.</a:t>
            </a:r>
          </a:p>
          <a:p>
            <a:pPr marL="305435" indent="-305435"/>
            <a:r>
              <a:rPr lang="es-MX" dirty="0">
                <a:solidFill>
                  <a:schemeClr val="tx1"/>
                </a:solidFill>
              </a:rPr>
              <a:t>Este IDE ofrece una serie de </a:t>
            </a:r>
            <a:r>
              <a:rPr lang="es-MX" dirty="0" err="1">
                <a:solidFill>
                  <a:schemeClr val="tx1"/>
                </a:solidFill>
              </a:rPr>
              <a:t>plugins</a:t>
            </a:r>
            <a:r>
              <a:rPr lang="es-MX" dirty="0">
                <a:solidFill>
                  <a:schemeClr val="tx1"/>
                </a:solidFill>
              </a:rPr>
              <a:t> que pueden ser instalados para facilitar el trabajo al momento de desarrollar aplicaciones y ejecutarlas, como por ejemplo poder instalar de manera rápida y fácil el servidor de payara o </a:t>
            </a:r>
            <a:r>
              <a:rPr lang="es-MX" dirty="0" err="1">
                <a:solidFill>
                  <a:schemeClr val="tx1"/>
                </a:solidFill>
              </a:rPr>
              <a:t>glassfish</a:t>
            </a:r>
            <a:r>
              <a:rPr lang="es-MX" dirty="0">
                <a:solidFill>
                  <a:schemeClr val="tx1"/>
                </a:solidFill>
              </a:rPr>
              <a:t>.</a:t>
            </a:r>
          </a:p>
          <a:p>
            <a:pPr marL="305435" indent="-305435"/>
            <a:r>
              <a:rPr lang="es-MX" dirty="0">
                <a:solidFill>
                  <a:schemeClr val="tx1"/>
                </a:solidFill>
              </a:rPr>
              <a:t>Cabe recalcar que apache </a:t>
            </a:r>
            <a:r>
              <a:rPr lang="es-MX" dirty="0" err="1">
                <a:solidFill>
                  <a:schemeClr val="tx1"/>
                </a:solidFill>
              </a:rPr>
              <a:t>netbeans</a:t>
            </a:r>
            <a:r>
              <a:rPr lang="es-MX" dirty="0">
                <a:solidFill>
                  <a:schemeClr val="tx1"/>
                </a:solidFill>
              </a:rPr>
              <a:t> es completamente gratis para su uso tanto para fines empresariales como educativos, y que se puede encontrar fácilmente para su descarga en el sitio oficial, teniendo versiones para los sistemas operativos Windows, Mac, Linux y Solaris. </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6" name="CuadroTexto 5">
            <a:extLst>
              <a:ext uri="{FF2B5EF4-FFF2-40B4-BE49-F238E27FC236}">
                <a16:creationId xmlns:a16="http://schemas.microsoft.com/office/drawing/2014/main" id="{69981996-7458-BD71-0BFC-6CAA7D252B9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5</a:t>
            </a:r>
          </a:p>
        </p:txBody>
      </p:sp>
      <p:grpSp>
        <p:nvGrpSpPr>
          <p:cNvPr id="3" name="Grupo 2">
            <a:extLst>
              <a:ext uri="{FF2B5EF4-FFF2-40B4-BE49-F238E27FC236}">
                <a16:creationId xmlns:a16="http://schemas.microsoft.com/office/drawing/2014/main" id="{89191BB3-4027-5A16-B640-339DAF46645F}"/>
              </a:ext>
            </a:extLst>
          </p:cNvPr>
          <p:cNvGrpSpPr/>
          <p:nvPr/>
        </p:nvGrpSpPr>
        <p:grpSpPr>
          <a:xfrm>
            <a:off x="9127125" y="0"/>
            <a:ext cx="3092950" cy="6858000"/>
            <a:chOff x="9127125" y="0"/>
            <a:chExt cx="3092950" cy="6858000"/>
          </a:xfrm>
        </p:grpSpPr>
        <p:sp>
          <p:nvSpPr>
            <p:cNvPr id="4" name="Marcador de contenido 2">
              <a:extLst>
                <a:ext uri="{FF2B5EF4-FFF2-40B4-BE49-F238E27FC236}">
                  <a16:creationId xmlns:a16="http://schemas.microsoft.com/office/drawing/2014/main" id="{66852698-0F0A-9970-E5B2-20908C25EF7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JAVA </a:t>
              </a:r>
            </a:p>
            <a:p>
              <a:pPr lvl="1">
                <a:lnSpc>
                  <a:spcPct val="90000"/>
                </a:lnSpc>
              </a:pPr>
              <a:r>
                <a:rPr lang="es-ES" sz="1100" b="1" dirty="0">
                  <a:solidFill>
                    <a:srgbClr val="FFFF00"/>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5" name="CuadroTexto 4">
              <a:extLst>
                <a:ext uri="{FF2B5EF4-FFF2-40B4-BE49-F238E27FC236}">
                  <a16:creationId xmlns:a16="http://schemas.microsoft.com/office/drawing/2014/main" id="{4E071F1E-3746-B2E4-7541-8F1DE522A8DC}"/>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5</a:t>
              </a:r>
              <a:endParaRPr lang="es-EC" sz="2000" dirty="0">
                <a:solidFill>
                  <a:schemeClr val="bg1"/>
                </a:solidFill>
              </a:endParaRPr>
            </a:p>
          </p:txBody>
        </p:sp>
      </p:grpSp>
    </p:spTree>
    <p:extLst>
      <p:ext uri="{BB962C8B-B14F-4D97-AF65-F5344CB8AC3E}">
        <p14:creationId xmlns:p14="http://schemas.microsoft.com/office/powerpoint/2010/main" val="309659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2.3 CONCURRENCIA</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La concurrencia es [3] la ejecución de varios procesos a la vez, es decir, es la ejecución simultánea de múltiples tareas interactivamente. Estas tareas pueden ser un conjunto de procesos o hilos de ejecución creados por un único programa. Las tareas se pueden ejecutar en una sola CPU (multiprogramación), en varios procesadores, o en una red de computadores distribuidos. </a:t>
            </a:r>
            <a:endParaRPr lang="es-ES" dirty="0">
              <a:solidFill>
                <a:schemeClr val="tx1"/>
              </a:solidFill>
            </a:endParaRP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4" name="CuadroTexto 3">
            <a:extLst>
              <a:ext uri="{FF2B5EF4-FFF2-40B4-BE49-F238E27FC236}">
                <a16:creationId xmlns:a16="http://schemas.microsoft.com/office/drawing/2014/main" id="{C29AAE83-64AC-A01E-E635-A70154A4462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4139B354-8A57-32E8-C0CC-0789F2EEAD6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6</a:t>
            </a:r>
          </a:p>
        </p:txBody>
      </p:sp>
      <p:grpSp>
        <p:nvGrpSpPr>
          <p:cNvPr id="3" name="Grupo 2">
            <a:extLst>
              <a:ext uri="{FF2B5EF4-FFF2-40B4-BE49-F238E27FC236}">
                <a16:creationId xmlns:a16="http://schemas.microsoft.com/office/drawing/2014/main" id="{F00CA270-19AA-B0C1-5745-354786A1A776}"/>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A87CCE48-E43F-FFCF-87D0-E3818CEE6C8E}"/>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b="1" dirty="0">
                  <a:solidFill>
                    <a:srgbClr val="FFFF00"/>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A97B576B-46F1-CA1E-7F97-4D3D25011E5C}"/>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6</a:t>
              </a:r>
              <a:endParaRPr lang="es-EC" sz="2000" dirty="0">
                <a:solidFill>
                  <a:schemeClr val="bg1"/>
                </a:solidFill>
              </a:endParaRPr>
            </a:p>
          </p:txBody>
        </p:sp>
      </p:grpSp>
    </p:spTree>
    <p:extLst>
      <p:ext uri="{BB962C8B-B14F-4D97-AF65-F5344CB8AC3E}">
        <p14:creationId xmlns:p14="http://schemas.microsoft.com/office/powerpoint/2010/main" val="412423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2.4	 HILOS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lnSpcReduction="10000"/>
          </a:bodyPr>
          <a:lstStyle/>
          <a:p>
            <a:pPr marL="305435" indent="-305435">
              <a:spcBef>
                <a:spcPts val="20"/>
              </a:spcBef>
            </a:pPr>
            <a:r>
              <a:rPr lang="es-MX" dirty="0">
                <a:solidFill>
                  <a:schemeClr val="tx1"/>
                </a:solidFill>
              </a:rPr>
              <a:t>Un hilo es [3]  un flujo de control dentro de un programa. Creando varios hilos podremos realizar varias tareas simultáneamente. Cada hilo tendrá sólo un contexto de ejecución (contador de programa, pila de ejecución). Es decir, a diferencia de los procesos UNIX, no tienen su propio espacio de memoria, sino que acceden todos al mismo espacio de memoria común, por lo que será importante su sincronización cuando tengamos varios hilos accediendo a los mismos objetos.</a:t>
            </a:r>
          </a:p>
          <a:p>
            <a:pPr marL="305435" indent="-305435">
              <a:spcBef>
                <a:spcPts val="20"/>
              </a:spcBef>
            </a:pPr>
            <a:r>
              <a:rPr lang="es-MX" dirty="0">
                <a:solidFill>
                  <a:schemeClr val="tx1"/>
                </a:solidFill>
              </a:rPr>
              <a:t>Los hilos son útiles porque permiten que el flujo del programa sea divido en dos o más partes, cada una ocupándose de alguna tarea de forma independiente. Por ejemplo un hilo puede encargarse de la comunicación con el usuario, mientras que otros actúan en segundo plano, realizando la transmisión de un fichero, accediendo a recursos del sistema (cargar sonidos, leer ficheros ...), etc.</a:t>
            </a:r>
          </a:p>
          <a:p>
            <a:pPr marL="0" indent="0">
              <a:buNone/>
            </a:pPr>
            <a:endParaRPr lang="es-ES" dirty="0">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grpSp>
        <p:nvGrpSpPr>
          <p:cNvPr id="4" name="Grupo 3">
            <a:extLst>
              <a:ext uri="{FF2B5EF4-FFF2-40B4-BE49-F238E27FC236}">
                <a16:creationId xmlns:a16="http://schemas.microsoft.com/office/drawing/2014/main" id="{31672705-669E-BE26-1B03-E43D60C1E904}"/>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8AE1DC0B-89F6-9A48-3B2B-A8FEDAFE0A3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b="1" dirty="0">
                  <a:solidFill>
                    <a:srgbClr val="FFFF00"/>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8" name="CuadroTexto 7">
              <a:extLst>
                <a:ext uri="{FF2B5EF4-FFF2-40B4-BE49-F238E27FC236}">
                  <a16:creationId xmlns:a16="http://schemas.microsoft.com/office/drawing/2014/main" id="{7F02C769-0B7B-3064-BCC0-60AC2CFC572D}"/>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7</a:t>
              </a:r>
              <a:endParaRPr lang="es-EC" sz="2000" dirty="0">
                <a:solidFill>
                  <a:schemeClr val="bg1"/>
                </a:solidFill>
              </a:endParaRPr>
            </a:p>
          </p:txBody>
        </p:sp>
      </p:grpSp>
    </p:spTree>
    <p:extLst>
      <p:ext uri="{BB962C8B-B14F-4D97-AF65-F5344CB8AC3E}">
        <p14:creationId xmlns:p14="http://schemas.microsoft.com/office/powerpoint/2010/main" val="384487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2.5 </a:t>
            </a:r>
            <a:r>
              <a:rPr lang="es-MX" dirty="0"/>
              <a:t>HILOS PARALELOS Y CONCURRENTES</a:t>
            </a:r>
            <a:r>
              <a:rPr lang="es-ES" dirty="0"/>
              <a:t>.</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lstStyle/>
          <a:p>
            <a:pPr marL="305435" indent="-305435">
              <a:spcBef>
                <a:spcPts val="20"/>
              </a:spcBef>
            </a:pPr>
            <a:r>
              <a:rPr lang="es-EC" dirty="0">
                <a:solidFill>
                  <a:schemeClr val="tx1"/>
                </a:solidFill>
              </a:rPr>
              <a:t>Un JavaBean es [6] una clase destinada a almacenar una cantidad de datos e información de nuestro programa y cuyo principal fin es la de encapsular información para ser utilizada cuando se la llame o necesite, por lo general esta práctica se realiza con el fin de reutilizar código fuente o estructurar el código en unidades lo más sencillas posibles para ser consumidas.</a:t>
            </a:r>
            <a:r>
              <a:rPr lang="es-ES" dirty="0">
                <a:solidFill>
                  <a:schemeClr val="tx1"/>
                </a:solidFill>
              </a:rPr>
              <a:t>.</a:t>
            </a:r>
          </a:p>
          <a:p>
            <a:pPr marL="0" indent="0">
              <a:buNone/>
            </a:pPr>
            <a:endParaRPr lang="es-ES" dirty="0">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grpSp>
        <p:nvGrpSpPr>
          <p:cNvPr id="4" name="Grupo 3">
            <a:extLst>
              <a:ext uri="{FF2B5EF4-FFF2-40B4-BE49-F238E27FC236}">
                <a16:creationId xmlns:a16="http://schemas.microsoft.com/office/drawing/2014/main" id="{5E075E09-B0C2-F87F-F2E0-3C6F68ECBCEB}"/>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DBD5796-6100-D700-8381-02617FDC371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b="1" dirty="0">
                  <a:solidFill>
                    <a:srgbClr val="FFFF00"/>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8" name="CuadroTexto 7">
              <a:extLst>
                <a:ext uri="{FF2B5EF4-FFF2-40B4-BE49-F238E27FC236}">
                  <a16:creationId xmlns:a16="http://schemas.microsoft.com/office/drawing/2014/main" id="{17B7E071-D8B5-F87E-C3AA-62526E824C1A}"/>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8</a:t>
              </a:r>
              <a:endParaRPr lang="es-EC" sz="2000" dirty="0">
                <a:solidFill>
                  <a:schemeClr val="bg1"/>
                </a:solidFill>
              </a:endParaRPr>
            </a:p>
          </p:txBody>
        </p:sp>
      </p:grpSp>
    </p:spTree>
    <p:extLst>
      <p:ext uri="{BB962C8B-B14F-4D97-AF65-F5344CB8AC3E}">
        <p14:creationId xmlns:p14="http://schemas.microsoft.com/office/powerpoint/2010/main" val="385789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2.6 </a:t>
            </a:r>
            <a:r>
              <a:rPr lang="es-MX" dirty="0"/>
              <a:t>TERMINOLOGÍA Y METODOS DE HILOS EN JAVA.</a:t>
            </a:r>
            <a:endParaRPr lang="es-ES" dirty="0"/>
          </a:p>
        </p:txBody>
      </p:sp>
      <p:pic>
        <p:nvPicPr>
          <p:cNvPr id="5" name="Marcador de contenido 4">
            <a:extLst>
              <a:ext uri="{FF2B5EF4-FFF2-40B4-BE49-F238E27FC236}">
                <a16:creationId xmlns:a16="http://schemas.microsoft.com/office/drawing/2014/main" id="{A7402F61-8237-4405-A6A0-7DF529D38860}"/>
              </a:ext>
            </a:extLst>
          </p:cNvPr>
          <p:cNvPicPr>
            <a:picLocks noGrp="1" noChangeAspect="1"/>
          </p:cNvPicPr>
          <p:nvPr>
            <p:ph idx="1"/>
          </p:nvPr>
        </p:nvPicPr>
        <p:blipFill>
          <a:blip r:embed="rId2"/>
          <a:stretch>
            <a:fillRect/>
          </a:stretch>
        </p:blipFill>
        <p:spPr>
          <a:xfrm>
            <a:off x="685849" y="2224585"/>
            <a:ext cx="7756872" cy="3657600"/>
          </a:xfrm>
        </p:spPr>
      </p:pic>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grpSp>
        <p:nvGrpSpPr>
          <p:cNvPr id="3" name="Grupo 2">
            <a:extLst>
              <a:ext uri="{FF2B5EF4-FFF2-40B4-BE49-F238E27FC236}">
                <a16:creationId xmlns:a16="http://schemas.microsoft.com/office/drawing/2014/main" id="{A05748B4-B6B8-F3E0-6BCE-B9A326B179B8}"/>
              </a:ext>
            </a:extLst>
          </p:cNvPr>
          <p:cNvGrpSpPr/>
          <p:nvPr/>
        </p:nvGrpSpPr>
        <p:grpSpPr>
          <a:xfrm>
            <a:off x="9127125" y="0"/>
            <a:ext cx="3092950" cy="6858000"/>
            <a:chOff x="9127125" y="0"/>
            <a:chExt cx="3092950" cy="6858000"/>
          </a:xfrm>
        </p:grpSpPr>
        <p:sp>
          <p:nvSpPr>
            <p:cNvPr id="4" name="Marcador de contenido 2">
              <a:extLst>
                <a:ext uri="{FF2B5EF4-FFF2-40B4-BE49-F238E27FC236}">
                  <a16:creationId xmlns:a16="http://schemas.microsoft.com/office/drawing/2014/main" id="{55E1A261-F0D3-FE64-A625-F99C00133F2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b="1" dirty="0">
                  <a:solidFill>
                    <a:srgbClr val="FFFF00"/>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8" name="CuadroTexto 7">
              <a:extLst>
                <a:ext uri="{FF2B5EF4-FFF2-40B4-BE49-F238E27FC236}">
                  <a16:creationId xmlns:a16="http://schemas.microsoft.com/office/drawing/2014/main" id="{23B7E63C-C004-F889-6EA8-F3428445A5D4}"/>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9</a:t>
              </a:r>
              <a:endParaRPr lang="es-EC" sz="2000" dirty="0">
                <a:solidFill>
                  <a:schemeClr val="bg1"/>
                </a:solidFill>
              </a:endParaRPr>
            </a:p>
          </p:txBody>
        </p:sp>
      </p:grpSp>
    </p:spTree>
    <p:extLst>
      <p:ext uri="{BB962C8B-B14F-4D97-AF65-F5344CB8AC3E}">
        <p14:creationId xmlns:p14="http://schemas.microsoft.com/office/powerpoint/2010/main" val="3379204558"/>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C854A3B6139C2F4CA267C833574EC0B2" ma:contentTypeVersion="7" ma:contentTypeDescription="Crear nuevo documento." ma:contentTypeScope="" ma:versionID="7eff8e76f9b73fd43022abad00f5e571">
  <xsd:schema xmlns:xsd="http://www.w3.org/2001/XMLSchema" xmlns:xs="http://www.w3.org/2001/XMLSchema" xmlns:p="http://schemas.microsoft.com/office/2006/metadata/properties" xmlns:ns3="757c851f-a54b-415f-9d4a-84ace0105453" xmlns:ns4="fabca9b8-e3d4-4b8b-aadf-8632b399ac5a" targetNamespace="http://schemas.microsoft.com/office/2006/metadata/properties" ma:root="true" ma:fieldsID="bd593ea182a9448b443016ba10a5b4bf" ns3:_="" ns4:_="">
    <xsd:import namespace="757c851f-a54b-415f-9d4a-84ace0105453"/>
    <xsd:import namespace="fabca9b8-e3d4-4b8b-aadf-8632b399ac5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7c851f-a54b-415f-9d4a-84ace01054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bca9b8-e3d4-4b8b-aadf-8632b399ac5a"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DCAEA0-94B1-4E6A-AD26-F5EDE5307CAC}">
  <ds:schemaRefs>
    <ds:schemaRef ds:uri="http://schemas.microsoft.com/sharepoint/v3/contenttype/forms"/>
  </ds:schemaRefs>
</ds:datastoreItem>
</file>

<file path=customXml/itemProps2.xml><?xml version="1.0" encoding="utf-8"?>
<ds:datastoreItem xmlns:ds="http://schemas.openxmlformats.org/officeDocument/2006/customXml" ds:itemID="{181294FA-BF06-4978-9A7F-A70E0F9AD214}">
  <ds:schemaRefs>
    <ds:schemaRef ds:uri="757c851f-a54b-415f-9d4a-84ace0105453"/>
    <ds:schemaRef ds:uri="fabca9b8-e3d4-4b8b-aadf-8632b399ac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476FF2B-C098-40B2-8C02-A6808430CAFA}">
  <ds:schemaRefs>
    <ds:schemaRef ds:uri="757c851f-a54b-415f-9d4a-84ace0105453"/>
    <ds:schemaRef ds:uri="fabca9b8-e3d4-4b8b-aadf-8632b399ac5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619</TotalTime>
  <Words>6134</Words>
  <Application>Microsoft Office PowerPoint</Application>
  <PresentationFormat>Panorámica</PresentationFormat>
  <Paragraphs>1086</Paragraphs>
  <Slides>48</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48</vt:i4>
      </vt:variant>
    </vt:vector>
  </HeadingPairs>
  <TitlesOfParts>
    <vt:vector size="52" baseType="lpstr">
      <vt:lpstr>Calibri</vt:lpstr>
      <vt:lpstr>Gill Sans MT</vt:lpstr>
      <vt:lpstr>Wingdings 2</vt:lpstr>
      <vt:lpstr>Dividendo</vt:lpstr>
      <vt:lpstr>sockets</vt:lpstr>
      <vt:lpstr>Presentación de PowerPoint</vt:lpstr>
      <vt:lpstr>1 OBJETIVOS</vt:lpstr>
      <vt:lpstr>2 Marco teórico</vt:lpstr>
      <vt:lpstr>2.2  APACHE NETBEANS.</vt:lpstr>
      <vt:lpstr>2.3 CONCURRENCIA</vt:lpstr>
      <vt:lpstr>2.4  HILOS</vt:lpstr>
      <vt:lpstr>2.5 HILOS PARALELOS Y CONCURRENTES.</vt:lpstr>
      <vt:lpstr>2.6 TERMINOLOGÍA Y METODOS DE HILOS EN JAVA.</vt:lpstr>
      <vt:lpstr>2.7 PROTOCOLOS TCP/UDP</vt:lpstr>
      <vt:lpstr>2.8 SOCKETS</vt:lpstr>
      <vt:lpstr>3 DESARROLLO</vt:lpstr>
      <vt:lpstr>3. 1 CREACIÓN DEL PROYECTO</vt:lpstr>
      <vt:lpstr>Presentación de PowerPoint</vt:lpstr>
      <vt:lpstr>3.2   CREACIÓN DE LOS PAQUETES PARA MVC. </vt:lpstr>
      <vt:lpstr>3.2   CREACIÓN DE LOS PAQUETES PARA MVC. </vt:lpstr>
      <vt:lpstr>3.3  SOCKET SERVIDOR 3.3.1  CODIFICACIÓN DE LOS ARCHIVOS DE LA VISTA</vt:lpstr>
      <vt:lpstr>3.3.1  CODIFICACIÓN DE LOS ARCHIVOS DE LA VISTA</vt:lpstr>
      <vt:lpstr>3.3.1  CODIFICACIÓN DE LOS ARCHIVOS DE LA VISTA</vt:lpstr>
      <vt:lpstr>3.3.2  CODIFICACIÓN DE LOS ARCHIVOS DEL MODELO</vt:lpstr>
      <vt:lpstr>3.3.2  CODIFICACIÓN DE LOS ARCHIVOS DEL MODELO</vt:lpstr>
      <vt:lpstr>3.3.3  CODIFICACIÓN DE LOS ARCHIVOS DEL Controlador</vt:lpstr>
      <vt:lpstr> 3.3.3  CODIFICACIÓN DE LOS ARCHIVOS DEL Controlador</vt:lpstr>
      <vt:lpstr> 3.3.3  CODIFICACIÓN DE LOS ARCHIVOS DEL Controlador</vt:lpstr>
      <vt:lpstr>3.3.4  EJECUCIÓN DEL PROYECTO.</vt:lpstr>
      <vt:lpstr>3.3.4  EJECUCIÓN DEL PROYECTO.</vt:lpstr>
      <vt:lpstr>3.4   SOCKET CLIENTE 3.4.1 CREACIÓN DE CARPETAS PARA IMÁGENES Y AUDIO</vt:lpstr>
      <vt:lpstr>3.4.2  CODIFICACIÓN DE LOS ARCHIVOS DE LA VISTA</vt:lpstr>
      <vt:lpstr>3.4.2  CODIFICACIÓN DE LOS ARCHIVOS DE LA VISTA</vt:lpstr>
      <vt:lpstr>3.4.2  CODIFICACIÓN DE LOS ARCHIVOS DE LA VISTA</vt:lpstr>
      <vt:lpstr>3.4.2  CODIFICACIÓN DE LOS ARCHIVOS DE LA VISTA</vt:lpstr>
      <vt:lpstr>3.4.2  CODIFICACIÓN DE LOS ARCHIVOS DE LA VISTA</vt:lpstr>
      <vt:lpstr>3.4.2  CODIFICACIÓN DE LOS ARCHIVOS DE LA VISTA</vt:lpstr>
      <vt:lpstr>3.4.3  CODIFICACIÓN DE LOS ARCHIVOS DEL MODELO</vt:lpstr>
      <vt:lpstr>3.4.3  CODIFICACIÓN DE LOS ARCHIVOS DEL MODELO</vt:lpstr>
      <vt:lpstr>3.4.4  CODIFICACIÓN DE LOS ARCHIVOS DEL Controlador</vt:lpstr>
      <vt:lpstr> 3.4.4  CODIFICACIÓN DE LOS ARCHIVOS DEL Controlador</vt:lpstr>
      <vt:lpstr> 3.4.4  CODIFICACIÓN DE LOS ARCHIVOS DEL Controlador</vt:lpstr>
      <vt:lpstr> 3.4.4  CODIFICACIÓN DE LOS ARCHIVOS DEL Controlador</vt:lpstr>
      <vt:lpstr>3.4.5  EJECUCIÓN DEL PROYECTO.</vt:lpstr>
      <vt:lpstr>3.4.5  EJECUCIÓN DEL PROYECTO.</vt:lpstr>
      <vt:lpstr>3.4.5  EJECUCIÓN DEL PROYECTO.</vt:lpstr>
      <vt:lpstr>3.4.5  EJECUCIÓN DEL PROYECTO.</vt:lpstr>
      <vt:lpstr>3.4.5  EJECUCIÓN DEL PROYECTO.</vt:lpstr>
      <vt:lpstr>3.4.5  EJECUCIÓN DEL PROYECTO.</vt:lpstr>
      <vt:lpstr>4 CONCLUSIONES</vt:lpstr>
      <vt:lpstr>5 RECOMENDACIONES</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ANDRES VINICIO PALLANGO TAPIA</cp:lastModifiedBy>
  <cp:revision>30</cp:revision>
  <dcterms:created xsi:type="dcterms:W3CDTF">2020-07-10T23:33:49Z</dcterms:created>
  <dcterms:modified xsi:type="dcterms:W3CDTF">2023-07-19T20:37:40Z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0x010100C854A3B6139C2F4CA267C833574EC0B2</vt:lpwstr>
  </property>
</Properties>
</file>