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sldIdLst>
    <p:sldId id="344" r:id="rId5"/>
    <p:sldId id="259" r:id="rId6"/>
    <p:sldId id="260" r:id="rId7"/>
    <p:sldId id="261" r:id="rId8"/>
    <p:sldId id="335" r:id="rId9"/>
    <p:sldId id="303" r:id="rId10"/>
    <p:sldId id="262" r:id="rId11"/>
    <p:sldId id="263" r:id="rId12"/>
    <p:sldId id="304" r:id="rId13"/>
    <p:sldId id="307" r:id="rId14"/>
    <p:sldId id="336" r:id="rId15"/>
    <p:sldId id="337" r:id="rId16"/>
    <p:sldId id="338" r:id="rId17"/>
    <p:sldId id="339" r:id="rId18"/>
    <p:sldId id="340" r:id="rId19"/>
    <p:sldId id="264" r:id="rId20"/>
    <p:sldId id="308" r:id="rId21"/>
    <p:sldId id="266" r:id="rId22"/>
    <p:sldId id="313" r:id="rId23"/>
    <p:sldId id="342" r:id="rId24"/>
    <p:sldId id="319" r:id="rId25"/>
    <p:sldId id="320" r:id="rId26"/>
    <p:sldId id="321" r:id="rId27"/>
    <p:sldId id="322" r:id="rId28"/>
    <p:sldId id="323" r:id="rId29"/>
    <p:sldId id="324" r:id="rId30"/>
    <p:sldId id="333" r:id="rId31"/>
    <p:sldId id="343" r:id="rId32"/>
    <p:sldId id="279" r:id="rId33"/>
    <p:sldId id="280" r:id="rId34"/>
    <p:sldId id="281" r:id="rId35"/>
    <p:sldId id="341"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82" autoAdjust="0"/>
  </p:normalViewPr>
  <p:slideViewPr>
    <p:cSldViewPr snapToGrid="0">
      <p:cViewPr varScale="1">
        <p:scale>
          <a:sx n="67" d="100"/>
          <a:sy n="67" d="100"/>
        </p:scale>
        <p:origin x="8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MX" dirty="0"/>
            <a:t>Comprender la funcionalidad de los hilos en DOTNET para ejecutar múltiples tareas al mismo así como también ver la manera en la que un programa realizado con hilos actúa de manera diferente a uno que no los utiliza.</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711200" rtl="0">
            <a:lnSpc>
              <a:spcPct val="100000"/>
            </a:lnSpc>
            <a:spcBef>
              <a:spcPct val="0"/>
            </a:spcBef>
            <a:spcAft>
              <a:spcPct val="35000"/>
            </a:spcAft>
            <a:buNone/>
          </a:pPr>
          <a:r>
            <a:rPr lang="es-MX" sz="1600" kern="1200" dirty="0"/>
            <a:t>Comprender la funcionalidad de los hilos en DOTNET para ejecutar múltiples tareas al mismo así como también ver la manera en la que un programa realizado con hilos actúa de manera diferente a uno que no los utiliza.</a:t>
          </a:r>
          <a:endParaRPr lang="en-US" sz="16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14/08/2023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8/14/2023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8/14/2023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8/14/2023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8/14/2023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8/14/2023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a:solidFill>
                  <a:schemeClr val="bg1"/>
                </a:solidFill>
              </a:rPr>
              <a:t>HILOS PELOTAS </a:t>
            </a:r>
            <a:r>
              <a:rPr lang="es-EC" dirty="0">
                <a:solidFill>
                  <a:schemeClr val="bg1"/>
                </a:solidFill>
              </a:rPr>
              <a:t>DOTNET</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MOSQUERA ADRIAN</a:t>
            </a:r>
          </a:p>
          <a:p>
            <a:r>
              <a:rPr lang="es-EC" b="1" dirty="0">
                <a:solidFill>
                  <a:schemeClr val="bg1"/>
                </a:solidFill>
              </a:rPr>
              <a:t>PALLANGO ANDRES</a:t>
            </a:r>
          </a:p>
          <a:p>
            <a:r>
              <a:rPr lang="es-EC" b="1" dirty="0">
                <a:solidFill>
                  <a:schemeClr val="bg1"/>
                </a:solidFill>
              </a:rPr>
              <a:t>SANCHZ PAUL</a:t>
            </a:r>
            <a:endParaRPr lang="es-EC" dirty="0">
              <a:solidFill>
                <a:schemeClr val="bg1"/>
              </a:solidFill>
            </a:endParaRP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9877</a:t>
            </a:r>
          </a:p>
          <a:p>
            <a:r>
              <a:rPr lang="es-EC" b="1" dirty="0">
                <a:solidFill>
                  <a:schemeClr val="bg1"/>
                </a:solidFill>
              </a:rPr>
              <a:t>FECHA: </a:t>
            </a:r>
            <a:r>
              <a:rPr lang="es-EC" dirty="0">
                <a:solidFill>
                  <a:schemeClr val="bg1"/>
                </a:solidFill>
              </a:rPr>
              <a:t>14/08/2023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2414727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2.6		CONCURRENCIA</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1" name="Marcador de contenido 10">
            <a:extLst>
              <a:ext uri="{FF2B5EF4-FFF2-40B4-BE49-F238E27FC236}">
                <a16:creationId xmlns:a16="http://schemas.microsoft.com/office/drawing/2014/main" id="{7E4AA931-D9E0-CDDD-D1E2-C2789EB579B1}"/>
              </a:ext>
            </a:extLst>
          </p:cNvPr>
          <p:cNvSpPr>
            <a:spLocks noGrp="1"/>
          </p:cNvSpPr>
          <p:nvPr>
            <p:ph idx="1"/>
          </p:nvPr>
        </p:nvSpPr>
        <p:spPr>
          <a:xfrm>
            <a:off x="581192" y="2180496"/>
            <a:ext cx="8545933" cy="3678303"/>
          </a:xfrm>
        </p:spPr>
        <p:txBody>
          <a:bodyPr/>
          <a:lstStyle/>
          <a:p>
            <a:r>
              <a:rPr lang="es-EC" dirty="0"/>
              <a:t>La concurrencia es [6] la ejecución de varios procesos a la vez, es decir, es la ejecución simultánea de múltiples tareas interactivamente. Estas tareas pueden ser un conjunto de procesos o hilos de ejecución creados por un único programa. Las tareas se pueden ejecutar en una sola CPU (multiprogramación), en varios procesadores, o en una red de computadores distribuidos. </a:t>
            </a:r>
          </a:p>
          <a:p>
            <a:r>
              <a:rPr lang="es-EC" dirty="0"/>
              <a:t>El ejemplo común de una aplicación que utiliza concurrencia suelen ser los chats en tiempo real, donde varios usuarios pueden conectarse al mismo tiempo y enviar y recibir mensajes de manera independiente, cada conexión es manejada por un hilo independiente y cada uno trabaja de manera independiente, pero al mismo tiempo compartiendo los recursos del sistema.</a:t>
            </a:r>
          </a:p>
          <a:p>
            <a:endParaRPr lang="es-EC" dirty="0"/>
          </a:p>
        </p:txBody>
      </p:sp>
      <p:grpSp>
        <p:nvGrpSpPr>
          <p:cNvPr id="14" name="Grupo 13">
            <a:extLst>
              <a:ext uri="{FF2B5EF4-FFF2-40B4-BE49-F238E27FC236}">
                <a16:creationId xmlns:a16="http://schemas.microsoft.com/office/drawing/2014/main" id="{D74E20E9-88CE-A754-7E2D-D25B954993BB}"/>
              </a:ext>
            </a:extLst>
          </p:cNvPr>
          <p:cNvGrpSpPr/>
          <p:nvPr/>
        </p:nvGrpSpPr>
        <p:grpSpPr>
          <a:xfrm>
            <a:off x="9127125" y="0"/>
            <a:ext cx="3092950" cy="6858000"/>
            <a:chOff x="9127125" y="0"/>
            <a:chExt cx="3092950" cy="6858000"/>
          </a:xfrm>
        </p:grpSpPr>
        <p:sp>
          <p:nvSpPr>
            <p:cNvPr id="15" name="Marcador de contenido 2">
              <a:extLst>
                <a:ext uri="{FF2B5EF4-FFF2-40B4-BE49-F238E27FC236}">
                  <a16:creationId xmlns:a16="http://schemas.microsoft.com/office/drawing/2014/main" id="{050BA8BE-872C-F682-65CF-7EF6EF576F1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b="1" dirty="0">
                  <a:solidFill>
                    <a:srgbClr val="FFFF00"/>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6" name="CuadroTexto 15">
              <a:extLst>
                <a:ext uri="{FF2B5EF4-FFF2-40B4-BE49-F238E27FC236}">
                  <a16:creationId xmlns:a16="http://schemas.microsoft.com/office/drawing/2014/main" id="{9ADE39E1-E5C4-5BFE-A593-55D362164DD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10</a:t>
              </a:r>
            </a:p>
          </p:txBody>
        </p:sp>
      </p:grpSp>
    </p:spTree>
    <p:extLst>
      <p:ext uri="{BB962C8B-B14F-4D97-AF65-F5344CB8AC3E}">
        <p14:creationId xmlns:p14="http://schemas.microsoft.com/office/powerpoint/2010/main" val="337920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2.7		PARALELISMO</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1" name="Marcador de contenido 10">
            <a:extLst>
              <a:ext uri="{FF2B5EF4-FFF2-40B4-BE49-F238E27FC236}">
                <a16:creationId xmlns:a16="http://schemas.microsoft.com/office/drawing/2014/main" id="{7E4AA931-D9E0-CDDD-D1E2-C2789EB579B1}"/>
              </a:ext>
            </a:extLst>
          </p:cNvPr>
          <p:cNvSpPr>
            <a:spLocks noGrp="1"/>
          </p:cNvSpPr>
          <p:nvPr>
            <p:ph idx="1"/>
          </p:nvPr>
        </p:nvSpPr>
        <p:spPr>
          <a:xfrm>
            <a:off x="581192" y="2180496"/>
            <a:ext cx="8545933" cy="3678303"/>
          </a:xfrm>
        </p:spPr>
        <p:txBody>
          <a:bodyPr/>
          <a:lstStyle/>
          <a:p>
            <a:r>
              <a:rPr lang="es-EC" dirty="0"/>
              <a:t>El paralelismo es [7] la capacidad de un sistema para realizar varias tareas al mismo tiempo. Esto se logra mediante la división de una tarea en varias partes que se ejecutan simultáneamente en diferentes núcleos o procesadores. El objetivo del paralelismo es aprovechar al máximo el potencial de los sistemas con múltiples núcleos o procesadores para mejorar el rendimiento de las aplicaciones. </a:t>
            </a:r>
          </a:p>
          <a:p>
            <a:r>
              <a:rPr lang="es-EC" dirty="0"/>
              <a:t>En resumen, el paralelismo es la capacidad de un sistema para realizar varias tareas al mismo tiempo. Esto se logra mediante la división de una tarea en varias partes que se ejecutan simultáneamente en diferentes núcleos o procesadores.</a:t>
            </a:r>
          </a:p>
        </p:txBody>
      </p:sp>
      <p:grpSp>
        <p:nvGrpSpPr>
          <p:cNvPr id="5" name="Grupo 4">
            <a:extLst>
              <a:ext uri="{FF2B5EF4-FFF2-40B4-BE49-F238E27FC236}">
                <a16:creationId xmlns:a16="http://schemas.microsoft.com/office/drawing/2014/main" id="{B07F6278-B4C1-1A5E-06A3-D08E87E043A5}"/>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9F829686-2186-E8F7-204C-78BD4DE7FB8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b="1" dirty="0">
                  <a:solidFill>
                    <a:srgbClr val="FFFF00"/>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2" name="CuadroTexto 11">
              <a:extLst>
                <a:ext uri="{FF2B5EF4-FFF2-40B4-BE49-F238E27FC236}">
                  <a16:creationId xmlns:a16="http://schemas.microsoft.com/office/drawing/2014/main" id="{19EB46DB-E117-99A9-0757-25AB55303C7A}"/>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11</a:t>
              </a:r>
            </a:p>
          </p:txBody>
        </p:sp>
      </p:grpSp>
    </p:spTree>
    <p:extLst>
      <p:ext uri="{BB962C8B-B14F-4D97-AF65-F5344CB8AC3E}">
        <p14:creationId xmlns:p14="http://schemas.microsoft.com/office/powerpoint/2010/main" val="201857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2.8		</a:t>
            </a:r>
            <a:r>
              <a:rPr lang="es-EC" dirty="0"/>
              <a:t>HILOS PARALELOS Y CONCURRENTES</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1" name="Marcador de contenido 10">
            <a:extLst>
              <a:ext uri="{FF2B5EF4-FFF2-40B4-BE49-F238E27FC236}">
                <a16:creationId xmlns:a16="http://schemas.microsoft.com/office/drawing/2014/main" id="{7E4AA931-D9E0-CDDD-D1E2-C2789EB579B1}"/>
              </a:ext>
            </a:extLst>
          </p:cNvPr>
          <p:cNvSpPr>
            <a:spLocks noGrp="1"/>
          </p:cNvSpPr>
          <p:nvPr>
            <p:ph idx="1"/>
          </p:nvPr>
        </p:nvSpPr>
        <p:spPr>
          <a:xfrm>
            <a:off x="581192" y="2180496"/>
            <a:ext cx="8545933" cy="3678303"/>
          </a:xfrm>
        </p:spPr>
        <p:txBody>
          <a:bodyPr/>
          <a:lstStyle/>
          <a:p>
            <a:r>
              <a:rPr lang="es-EC" dirty="0"/>
              <a:t>Un hilo como se indicó con anterioridad se utiliza sobre todo para dividir tareas y hacerla de manera más eficiente, además como indica [8] permitiendo que estas se ejecuten de manera simultánea en vez de terminar una para continuar otra.</a:t>
            </a:r>
          </a:p>
          <a:p>
            <a:r>
              <a:rPr lang="es-EC" dirty="0"/>
              <a:t>De manera más formal “cada hilo progresa de forma independiente al resto. Esto provoca que cada uno de los hilos pueda potencialmente viajar a una velocidad distinta, ejecutándose "concurrentemente" con el resto. Esto provoca que la ejecución de un programa sea diferente en cada da pasada y que sea independiente.”</a:t>
            </a:r>
          </a:p>
          <a:p>
            <a:endParaRPr lang="es-EC" dirty="0"/>
          </a:p>
        </p:txBody>
      </p:sp>
      <p:grpSp>
        <p:nvGrpSpPr>
          <p:cNvPr id="5" name="Grupo 4">
            <a:extLst>
              <a:ext uri="{FF2B5EF4-FFF2-40B4-BE49-F238E27FC236}">
                <a16:creationId xmlns:a16="http://schemas.microsoft.com/office/drawing/2014/main" id="{FF59A32A-B199-0976-A9B4-12434B9C058D}"/>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F18A26B5-5CC0-16F0-8E70-050663591B6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b="1" dirty="0">
                  <a:solidFill>
                    <a:srgbClr val="FFFF00"/>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2" name="CuadroTexto 11">
              <a:extLst>
                <a:ext uri="{FF2B5EF4-FFF2-40B4-BE49-F238E27FC236}">
                  <a16:creationId xmlns:a16="http://schemas.microsoft.com/office/drawing/2014/main" id="{58713893-B0A3-1B3B-E3C6-2DFF1E820D20}"/>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12</a:t>
              </a:r>
            </a:p>
          </p:txBody>
        </p:sp>
      </p:grpSp>
    </p:spTree>
    <p:extLst>
      <p:ext uri="{BB962C8B-B14F-4D97-AF65-F5344CB8AC3E}">
        <p14:creationId xmlns:p14="http://schemas.microsoft.com/office/powerpoint/2010/main" val="344811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2.9		</a:t>
            </a:r>
            <a:r>
              <a:rPr lang="es-EC" dirty="0"/>
              <a:t>CLASE MONITOR EN C#</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1" name="Marcador de contenido 10">
            <a:extLst>
              <a:ext uri="{FF2B5EF4-FFF2-40B4-BE49-F238E27FC236}">
                <a16:creationId xmlns:a16="http://schemas.microsoft.com/office/drawing/2014/main" id="{7E4AA931-D9E0-CDDD-D1E2-C2789EB579B1}"/>
              </a:ext>
            </a:extLst>
          </p:cNvPr>
          <p:cNvSpPr>
            <a:spLocks noGrp="1"/>
          </p:cNvSpPr>
          <p:nvPr>
            <p:ph idx="1"/>
          </p:nvPr>
        </p:nvSpPr>
        <p:spPr>
          <a:xfrm>
            <a:off x="581192" y="2180496"/>
            <a:ext cx="8545933" cy="3678303"/>
          </a:xfrm>
        </p:spPr>
        <p:txBody>
          <a:bodyPr>
            <a:normAutofit fontScale="85000" lnSpcReduction="10000"/>
          </a:bodyPr>
          <a:lstStyle/>
          <a:p>
            <a:pPr marL="0" indent="0">
              <a:buNone/>
            </a:pPr>
            <a:r>
              <a:rPr lang="es-EC" dirty="0"/>
              <a:t>La clase Monitor en C# es [9] una clase de sincronización que proporciona un mecanismo de bloqueo para proteger el acceso a secciones críticas de código. Una sección crítica es un fragmento de código que no puede ser ejecutado por varios hilos al mismo tiempo.</a:t>
            </a:r>
          </a:p>
          <a:p>
            <a:pPr marL="0" indent="0">
              <a:buNone/>
            </a:pPr>
            <a:r>
              <a:rPr lang="es-EC" dirty="0"/>
              <a:t>La clase Monitor proporciona los siguientes métodos para controlar el acceso a una sección crítica:</a:t>
            </a:r>
          </a:p>
          <a:p>
            <a:pPr lvl="1"/>
            <a:r>
              <a:rPr lang="es-EC" b="1" dirty="0" err="1"/>
              <a:t>Enter</a:t>
            </a:r>
            <a:r>
              <a:rPr lang="es-EC" b="1" dirty="0"/>
              <a:t>: </a:t>
            </a:r>
            <a:r>
              <a:rPr lang="es-EC" dirty="0"/>
              <a:t>Este método adquiere el bloqueo del objeto especificado. Si el bloqueo ya está adquirido por otro hilo, el hilo actual se bloquea hasta que el bloqueo sea liberado.</a:t>
            </a:r>
          </a:p>
          <a:p>
            <a:pPr lvl="1"/>
            <a:r>
              <a:rPr lang="es-EC" b="1" dirty="0" err="1"/>
              <a:t>TryEnter</a:t>
            </a:r>
            <a:r>
              <a:rPr lang="es-EC" dirty="0"/>
              <a:t>: Este método intenta adquirir el bloqueo del objeto especificado. Si el bloqueo ya está adquirido por otro hilo, el método devuelve false inmediatamente en lugar de bloquear el hilo.</a:t>
            </a:r>
          </a:p>
          <a:p>
            <a:pPr lvl="1"/>
            <a:r>
              <a:rPr lang="es-EC" b="1" dirty="0" err="1"/>
              <a:t>Exit</a:t>
            </a:r>
            <a:r>
              <a:rPr lang="es-EC" b="1" dirty="0"/>
              <a:t>: </a:t>
            </a:r>
            <a:r>
              <a:rPr lang="es-EC" dirty="0"/>
              <a:t>Este método libera el bloqueo del objeto especificado.</a:t>
            </a:r>
          </a:p>
          <a:p>
            <a:pPr lvl="1"/>
            <a:r>
              <a:rPr lang="es-EC" b="1" dirty="0" err="1"/>
              <a:t>Wait</a:t>
            </a:r>
            <a:r>
              <a:rPr lang="es-EC" b="1" dirty="0"/>
              <a:t>: </a:t>
            </a:r>
            <a:r>
              <a:rPr lang="es-EC" dirty="0"/>
              <a:t>es utilizado para hacer que el hilo actual espere hasta que el bloqueo sea liberado y </a:t>
            </a:r>
            <a:r>
              <a:rPr lang="es-EC" dirty="0" err="1"/>
              <a:t>re-adquirido</a:t>
            </a:r>
            <a:r>
              <a:rPr lang="es-EC" dirty="0"/>
              <a:t>. Esto es útil cuando se quiere sincronizar varios hilos para que uno espere a que otro termine.</a:t>
            </a:r>
          </a:p>
          <a:p>
            <a:pPr lvl="1"/>
            <a:r>
              <a:rPr lang="es-EC" b="1" dirty="0"/>
              <a:t>Pulse: </a:t>
            </a:r>
            <a:r>
              <a:rPr lang="es-EC" dirty="0"/>
              <a:t>Este método libera el bloqueo y despierta un hilo que está esperando en el objeto.</a:t>
            </a:r>
          </a:p>
          <a:p>
            <a:pPr lvl="1"/>
            <a:r>
              <a:rPr lang="es-EC" b="1" dirty="0" err="1"/>
              <a:t>PulseAll</a:t>
            </a:r>
            <a:r>
              <a:rPr lang="es-EC" dirty="0"/>
              <a:t>: Este método libera el bloqueo y despierta todos los hilos que están esperando en el objeto.</a:t>
            </a:r>
          </a:p>
          <a:p>
            <a:endParaRPr lang="es-EC" dirty="0"/>
          </a:p>
        </p:txBody>
      </p:sp>
      <p:grpSp>
        <p:nvGrpSpPr>
          <p:cNvPr id="5" name="Grupo 4">
            <a:extLst>
              <a:ext uri="{FF2B5EF4-FFF2-40B4-BE49-F238E27FC236}">
                <a16:creationId xmlns:a16="http://schemas.microsoft.com/office/drawing/2014/main" id="{94AAF6C9-FB5F-620C-CF0D-2AED3AC3188A}"/>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1E422A69-A116-A652-8437-00E69F65E85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b="1" dirty="0">
                  <a:solidFill>
                    <a:srgbClr val="FFFF00"/>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2" name="CuadroTexto 11">
              <a:extLst>
                <a:ext uri="{FF2B5EF4-FFF2-40B4-BE49-F238E27FC236}">
                  <a16:creationId xmlns:a16="http://schemas.microsoft.com/office/drawing/2014/main" id="{8E5484F9-011C-78B1-1948-9F6002B3F070}"/>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13</a:t>
              </a:r>
            </a:p>
          </p:txBody>
        </p:sp>
      </p:grpSp>
    </p:spTree>
    <p:extLst>
      <p:ext uri="{BB962C8B-B14F-4D97-AF65-F5344CB8AC3E}">
        <p14:creationId xmlns:p14="http://schemas.microsoft.com/office/powerpoint/2010/main" val="86885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2.10	</a:t>
            </a:r>
            <a:r>
              <a:rPr lang="es-EC" dirty="0"/>
              <a:t>METODOS DE HILOS</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1" name="Marcador de contenido 10">
            <a:extLst>
              <a:ext uri="{FF2B5EF4-FFF2-40B4-BE49-F238E27FC236}">
                <a16:creationId xmlns:a16="http://schemas.microsoft.com/office/drawing/2014/main" id="{7E4AA931-D9E0-CDDD-D1E2-C2789EB579B1}"/>
              </a:ext>
            </a:extLst>
          </p:cNvPr>
          <p:cNvSpPr>
            <a:spLocks noGrp="1"/>
          </p:cNvSpPr>
          <p:nvPr>
            <p:ph idx="1"/>
          </p:nvPr>
        </p:nvSpPr>
        <p:spPr>
          <a:xfrm>
            <a:off x="581192" y="1802545"/>
            <a:ext cx="8545933" cy="867504"/>
          </a:xfrm>
        </p:spPr>
        <p:txBody>
          <a:bodyPr>
            <a:normAutofit lnSpcReduction="10000"/>
          </a:bodyPr>
          <a:lstStyle/>
          <a:p>
            <a:pPr marL="0" indent="0">
              <a:buNone/>
            </a:pPr>
            <a:r>
              <a:rPr lang="es-EC" dirty="0"/>
              <a:t>Antes de realizar la practica presente es necesario conocer algunos términos que son necesarios para entender los códigos y algunas definiciones que se utilizaran durante la práctica.</a:t>
            </a:r>
          </a:p>
        </p:txBody>
      </p:sp>
      <p:graphicFrame>
        <p:nvGraphicFramePr>
          <p:cNvPr id="5" name="Tabla 4">
            <a:extLst>
              <a:ext uri="{FF2B5EF4-FFF2-40B4-BE49-F238E27FC236}">
                <a16:creationId xmlns:a16="http://schemas.microsoft.com/office/drawing/2014/main" id="{8FA2053D-C7E4-30EE-AE49-4F9CB5B09A8B}"/>
              </a:ext>
            </a:extLst>
          </p:cNvPr>
          <p:cNvGraphicFramePr>
            <a:graphicFrameLocks noGrp="1"/>
          </p:cNvGraphicFramePr>
          <p:nvPr>
            <p:extLst>
              <p:ext uri="{D42A27DB-BD31-4B8C-83A1-F6EECF244321}">
                <p14:modId xmlns:p14="http://schemas.microsoft.com/office/powerpoint/2010/main" val="2522402056"/>
              </p:ext>
            </p:extLst>
          </p:nvPr>
        </p:nvGraphicFramePr>
        <p:xfrm>
          <a:off x="581192" y="2616486"/>
          <a:ext cx="8517858" cy="4156171"/>
        </p:xfrm>
        <a:graphic>
          <a:graphicData uri="http://schemas.openxmlformats.org/drawingml/2006/table">
            <a:tbl>
              <a:tblPr firstRow="1" firstCol="1" bandRow="1">
                <a:tableStyleId>{5C22544A-7EE6-4342-B048-85BDC9FD1C3A}</a:tableStyleId>
              </a:tblPr>
              <a:tblGrid>
                <a:gridCol w="2110912">
                  <a:extLst>
                    <a:ext uri="{9D8B030D-6E8A-4147-A177-3AD203B41FA5}">
                      <a16:colId xmlns:a16="http://schemas.microsoft.com/office/drawing/2014/main" val="2565267619"/>
                    </a:ext>
                  </a:extLst>
                </a:gridCol>
                <a:gridCol w="6406946">
                  <a:extLst>
                    <a:ext uri="{9D8B030D-6E8A-4147-A177-3AD203B41FA5}">
                      <a16:colId xmlns:a16="http://schemas.microsoft.com/office/drawing/2014/main" val="422586666"/>
                    </a:ext>
                  </a:extLst>
                </a:gridCol>
              </a:tblGrid>
              <a:tr h="179338">
                <a:tc>
                  <a:txBody>
                    <a:bodyPr/>
                    <a:lstStyle/>
                    <a:p>
                      <a:pPr algn="just">
                        <a:lnSpc>
                          <a:spcPct val="115000"/>
                        </a:lnSpc>
                        <a:spcAft>
                          <a:spcPts val="1000"/>
                        </a:spcAft>
                      </a:pPr>
                      <a:r>
                        <a:rPr lang="es-MX" sz="1200">
                          <a:effectLst/>
                        </a:rPr>
                        <a:t>METODO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MX" sz="1200">
                          <a:effectLst/>
                        </a:rPr>
                        <a:t>DESCRIPCIÓN </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1051668673"/>
                  </a:ext>
                </a:extLst>
              </a:tr>
              <a:tr h="179338">
                <a:tc>
                  <a:txBody>
                    <a:bodyPr/>
                    <a:lstStyle/>
                    <a:p>
                      <a:pPr algn="just">
                        <a:lnSpc>
                          <a:spcPct val="115000"/>
                        </a:lnSpc>
                        <a:spcAft>
                          <a:spcPts val="1000"/>
                        </a:spcAft>
                      </a:pPr>
                      <a:r>
                        <a:rPr lang="es-ES" sz="1200">
                          <a:effectLst/>
                        </a:rPr>
                        <a:t>Thread.Start()</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Inicia la ejecución del hilo.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693503835"/>
                  </a:ext>
                </a:extLst>
              </a:tr>
              <a:tr h="179338">
                <a:tc>
                  <a:txBody>
                    <a:bodyPr/>
                    <a:lstStyle/>
                    <a:p>
                      <a:pPr algn="just">
                        <a:lnSpc>
                          <a:spcPct val="115000"/>
                        </a:lnSpc>
                        <a:spcAft>
                          <a:spcPts val="1000"/>
                        </a:spcAft>
                      </a:pPr>
                      <a:r>
                        <a:rPr lang="es-ES" sz="1200">
                          <a:effectLst/>
                        </a:rPr>
                        <a:t>Thread.Join()</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Bloquea el hilo actual hasta que el hilo especificado se ha detenido.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311829791"/>
                  </a:ext>
                </a:extLst>
              </a:tr>
              <a:tr h="370631">
                <a:tc>
                  <a:txBody>
                    <a:bodyPr/>
                    <a:lstStyle/>
                    <a:p>
                      <a:pPr algn="just">
                        <a:lnSpc>
                          <a:spcPct val="115000"/>
                        </a:lnSpc>
                        <a:spcAft>
                          <a:spcPts val="1000"/>
                        </a:spcAft>
                      </a:pPr>
                      <a:r>
                        <a:rPr lang="es-ES" sz="1200">
                          <a:effectLst/>
                        </a:rPr>
                        <a:t>Thread.Join(int milliseconds)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Bloquea el hilo actual durante el tiempo especificado en milisegundos o hasta que el hilo especificado se ha detenido.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1073672102"/>
                  </a:ext>
                </a:extLst>
              </a:tr>
              <a:tr h="370631">
                <a:tc>
                  <a:txBody>
                    <a:bodyPr/>
                    <a:lstStyle/>
                    <a:p>
                      <a:pPr algn="just">
                        <a:lnSpc>
                          <a:spcPct val="115000"/>
                        </a:lnSpc>
                        <a:spcAft>
                          <a:spcPts val="1000"/>
                        </a:spcAft>
                      </a:pPr>
                      <a:r>
                        <a:rPr lang="es-ES" sz="1200">
                          <a:effectLst/>
                        </a:rPr>
                        <a:t>Thread.Sleep(int milliseconds)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Suspende la ejecución del hilo actual durante el número especificado de milisegundos.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2816300166"/>
                  </a:ext>
                </a:extLst>
              </a:tr>
              <a:tr h="370631">
                <a:tc>
                  <a:txBody>
                    <a:bodyPr/>
                    <a:lstStyle/>
                    <a:p>
                      <a:pPr algn="just">
                        <a:lnSpc>
                          <a:spcPct val="115000"/>
                        </a:lnSpc>
                        <a:spcAft>
                          <a:spcPts val="1000"/>
                        </a:spcAft>
                      </a:pPr>
                      <a:r>
                        <a:rPr lang="es-ES" sz="1200">
                          <a:effectLst/>
                        </a:rPr>
                        <a:t>Thread.Yield()</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Indica al sistema operativo que el hilo actual está dispuesto a ceder su tiempo de procesador a otros hilos.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296326684"/>
                  </a:ext>
                </a:extLst>
              </a:tr>
              <a:tr h="179338">
                <a:tc>
                  <a:txBody>
                    <a:bodyPr/>
                    <a:lstStyle/>
                    <a:p>
                      <a:pPr algn="just">
                        <a:lnSpc>
                          <a:spcPct val="115000"/>
                        </a:lnSpc>
                        <a:spcAft>
                          <a:spcPts val="1000"/>
                        </a:spcAft>
                      </a:pPr>
                      <a:r>
                        <a:rPr lang="es-ES" sz="1200">
                          <a:effectLst/>
                        </a:rPr>
                        <a:t>Thread.Interrupt()</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Interrumpe el hilo especificado.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258474003"/>
                  </a:ext>
                </a:extLst>
              </a:tr>
              <a:tr h="179338">
                <a:tc>
                  <a:txBody>
                    <a:bodyPr/>
                    <a:lstStyle/>
                    <a:p>
                      <a:pPr algn="just">
                        <a:lnSpc>
                          <a:spcPct val="115000"/>
                        </a:lnSpc>
                        <a:spcAft>
                          <a:spcPts val="1000"/>
                        </a:spcAft>
                      </a:pPr>
                      <a:r>
                        <a:rPr lang="es-ES" sz="1200">
                          <a:effectLst/>
                        </a:rPr>
                        <a:t>Thread.Abort()</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Termina de manera abrupta el hilo especificado.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4286203476"/>
                  </a:ext>
                </a:extLst>
              </a:tr>
              <a:tr h="326973">
                <a:tc>
                  <a:txBody>
                    <a:bodyPr/>
                    <a:lstStyle/>
                    <a:p>
                      <a:pPr algn="just">
                        <a:lnSpc>
                          <a:spcPct val="115000"/>
                        </a:lnSpc>
                        <a:spcAft>
                          <a:spcPts val="1000"/>
                        </a:spcAft>
                      </a:pPr>
                      <a:r>
                        <a:rPr lang="es-ES" sz="1200">
                          <a:effectLst/>
                        </a:rPr>
                        <a:t>Thread.IsAlive</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Obtiene un valor que indica si el hilo se está ejecutando actualmente.</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1506165078"/>
                  </a:ext>
                </a:extLst>
              </a:tr>
              <a:tr h="179338">
                <a:tc>
                  <a:txBody>
                    <a:bodyPr/>
                    <a:lstStyle/>
                    <a:p>
                      <a:pPr algn="just">
                        <a:lnSpc>
                          <a:spcPct val="115000"/>
                        </a:lnSpc>
                        <a:spcAft>
                          <a:spcPts val="1000"/>
                        </a:spcAft>
                      </a:pPr>
                      <a:r>
                        <a:rPr lang="es-ES" sz="1200">
                          <a:effectLst/>
                        </a:rPr>
                        <a:t>Thread.IsBackground</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Obtiene o establece un valor que indica si el</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775989891"/>
                  </a:ext>
                </a:extLst>
              </a:tr>
              <a:tr h="179338">
                <a:tc>
                  <a:txBody>
                    <a:bodyPr/>
                    <a:lstStyle/>
                    <a:p>
                      <a:pPr algn="just">
                        <a:lnSpc>
                          <a:spcPct val="115000"/>
                        </a:lnSpc>
                        <a:spcAft>
                          <a:spcPts val="1000"/>
                        </a:spcAft>
                      </a:pPr>
                      <a:r>
                        <a:rPr lang="es-ES" sz="1200">
                          <a:effectLst/>
                        </a:rPr>
                        <a:t>Thread.Start()</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Inicia la ejecución del hilo.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06783812"/>
                  </a:ext>
                </a:extLst>
              </a:tr>
              <a:tr h="179338">
                <a:tc>
                  <a:txBody>
                    <a:bodyPr/>
                    <a:lstStyle/>
                    <a:p>
                      <a:pPr algn="just">
                        <a:lnSpc>
                          <a:spcPct val="115000"/>
                        </a:lnSpc>
                        <a:spcAft>
                          <a:spcPts val="1000"/>
                        </a:spcAft>
                      </a:pPr>
                      <a:r>
                        <a:rPr lang="es-ES" sz="1200">
                          <a:effectLst/>
                        </a:rPr>
                        <a:t>Thread.Join()</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Bloquea el hilo actual hasta que el hilo especificado se ha detenido.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1766098025"/>
                  </a:ext>
                </a:extLst>
              </a:tr>
              <a:tr h="179338">
                <a:tc>
                  <a:txBody>
                    <a:bodyPr/>
                    <a:lstStyle/>
                    <a:p>
                      <a:pPr algn="just">
                        <a:lnSpc>
                          <a:spcPct val="115000"/>
                        </a:lnSpc>
                        <a:spcAft>
                          <a:spcPts val="1000"/>
                        </a:spcAft>
                      </a:pPr>
                      <a:r>
                        <a:rPr lang="es-ES" sz="1200">
                          <a:effectLst/>
                        </a:rPr>
                        <a:t>ThreadState</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Define los diferentes estados en los que un hilo puede encontrarse.</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1951475120"/>
                  </a:ext>
                </a:extLst>
              </a:tr>
              <a:tr h="832246">
                <a:tc>
                  <a:txBody>
                    <a:bodyPr/>
                    <a:lstStyle/>
                    <a:p>
                      <a:pPr algn="just">
                        <a:lnSpc>
                          <a:spcPct val="115000"/>
                        </a:lnSpc>
                        <a:spcAft>
                          <a:spcPts val="1000"/>
                        </a:spcAft>
                      </a:pPr>
                      <a:r>
                        <a:rPr lang="es-ES" sz="1200">
                          <a:effectLst/>
                        </a:rPr>
                        <a:t>async</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dirty="0">
                          <a:effectLst/>
                        </a:rPr>
                        <a:t>se utiliza para indicar que un método o función es asíncrona. Un método asíncrono es un método que puede ejecutarse de manera independiente a la ejecución principal del programa, permitiendo que el programa continúe con otras tareas mientras el método asíncrono se está ejecutando.</a:t>
                      </a:r>
                      <a:endParaRPr lang="es-EC" sz="12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115217282"/>
                  </a:ext>
                </a:extLst>
              </a:tr>
            </a:tbl>
          </a:graphicData>
        </a:graphic>
      </p:graphicFrame>
      <p:grpSp>
        <p:nvGrpSpPr>
          <p:cNvPr id="10" name="Grupo 9">
            <a:extLst>
              <a:ext uri="{FF2B5EF4-FFF2-40B4-BE49-F238E27FC236}">
                <a16:creationId xmlns:a16="http://schemas.microsoft.com/office/drawing/2014/main" id="{485EE1EE-2507-A687-5921-4C5F7AFB8626}"/>
              </a:ext>
            </a:extLst>
          </p:cNvPr>
          <p:cNvGrpSpPr/>
          <p:nvPr/>
        </p:nvGrpSpPr>
        <p:grpSpPr>
          <a:xfrm>
            <a:off x="9127125" y="0"/>
            <a:ext cx="3092950" cy="6858000"/>
            <a:chOff x="9127125" y="0"/>
            <a:chExt cx="3092950" cy="6858000"/>
          </a:xfrm>
        </p:grpSpPr>
        <p:sp>
          <p:nvSpPr>
            <p:cNvPr id="12" name="Marcador de contenido 2">
              <a:extLst>
                <a:ext uri="{FF2B5EF4-FFF2-40B4-BE49-F238E27FC236}">
                  <a16:creationId xmlns:a16="http://schemas.microsoft.com/office/drawing/2014/main" id="{F36AD416-4B24-B4D7-34AE-507BC6367DD0}"/>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b="1" dirty="0">
                  <a:solidFill>
                    <a:srgbClr val="FFFF00"/>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3" name="CuadroTexto 12">
              <a:extLst>
                <a:ext uri="{FF2B5EF4-FFF2-40B4-BE49-F238E27FC236}">
                  <a16:creationId xmlns:a16="http://schemas.microsoft.com/office/drawing/2014/main" id="{230B91C3-4A81-58BF-9C97-54A704E648AD}"/>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14</a:t>
              </a:r>
            </a:p>
          </p:txBody>
        </p:sp>
      </p:grpSp>
    </p:spTree>
    <p:extLst>
      <p:ext uri="{BB962C8B-B14F-4D97-AF65-F5344CB8AC3E}">
        <p14:creationId xmlns:p14="http://schemas.microsoft.com/office/powerpoint/2010/main" val="2394722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616687"/>
            <a:ext cx="11029616" cy="504852"/>
          </a:xfrm>
        </p:spPr>
        <p:txBody>
          <a:bodyPr>
            <a:normAutofit fontScale="90000"/>
          </a:bodyPr>
          <a:lstStyle/>
          <a:p>
            <a:r>
              <a:rPr lang="es-ES" dirty="0"/>
              <a:t>2.11	</a:t>
            </a:r>
            <a:r>
              <a:rPr lang="es-EC" dirty="0"/>
              <a:t>TÉRMINOS</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aphicFrame>
        <p:nvGraphicFramePr>
          <p:cNvPr id="15" name="Tabla 14">
            <a:extLst>
              <a:ext uri="{FF2B5EF4-FFF2-40B4-BE49-F238E27FC236}">
                <a16:creationId xmlns:a16="http://schemas.microsoft.com/office/drawing/2014/main" id="{4B894FF2-8620-D3EF-B5F7-78976F521435}"/>
              </a:ext>
            </a:extLst>
          </p:cNvPr>
          <p:cNvGraphicFramePr>
            <a:graphicFrameLocks noGrp="1"/>
          </p:cNvGraphicFramePr>
          <p:nvPr>
            <p:extLst>
              <p:ext uri="{D42A27DB-BD31-4B8C-83A1-F6EECF244321}">
                <p14:modId xmlns:p14="http://schemas.microsoft.com/office/powerpoint/2010/main" val="2308506848"/>
              </p:ext>
            </p:extLst>
          </p:nvPr>
        </p:nvGraphicFramePr>
        <p:xfrm>
          <a:off x="426721" y="1126627"/>
          <a:ext cx="8672329" cy="5726285"/>
        </p:xfrm>
        <a:graphic>
          <a:graphicData uri="http://schemas.openxmlformats.org/drawingml/2006/table">
            <a:tbl>
              <a:tblPr firstRow="1" firstCol="1" bandRow="1">
                <a:tableStyleId>{5C22544A-7EE6-4342-B048-85BDC9FD1C3A}</a:tableStyleId>
              </a:tblPr>
              <a:tblGrid>
                <a:gridCol w="2149194">
                  <a:extLst>
                    <a:ext uri="{9D8B030D-6E8A-4147-A177-3AD203B41FA5}">
                      <a16:colId xmlns:a16="http://schemas.microsoft.com/office/drawing/2014/main" val="3218776100"/>
                    </a:ext>
                  </a:extLst>
                </a:gridCol>
                <a:gridCol w="6523135">
                  <a:extLst>
                    <a:ext uri="{9D8B030D-6E8A-4147-A177-3AD203B41FA5}">
                      <a16:colId xmlns:a16="http://schemas.microsoft.com/office/drawing/2014/main" val="1791935062"/>
                    </a:ext>
                  </a:extLst>
                </a:gridCol>
              </a:tblGrid>
              <a:tr h="196370">
                <a:tc>
                  <a:txBody>
                    <a:bodyPr/>
                    <a:lstStyle/>
                    <a:p>
                      <a:pPr algn="just">
                        <a:lnSpc>
                          <a:spcPct val="115000"/>
                        </a:lnSpc>
                        <a:spcAft>
                          <a:spcPts val="1000"/>
                        </a:spcAft>
                      </a:pPr>
                      <a:r>
                        <a:rPr lang="es-ES" sz="1200" dirty="0">
                          <a:effectLst/>
                        </a:rPr>
                        <a:t>TÉRMINOS</a:t>
                      </a:r>
                      <a:endParaRPr lang="es-EC" sz="12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200" dirty="0">
                          <a:effectLst/>
                        </a:rPr>
                        <a:t>DESCRIPCIÓN</a:t>
                      </a:r>
                      <a:endParaRPr lang="es-EC" sz="12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2402681189"/>
                  </a:ext>
                </a:extLst>
              </a:tr>
              <a:tr h="508850">
                <a:tc>
                  <a:txBody>
                    <a:bodyPr/>
                    <a:lstStyle/>
                    <a:p>
                      <a:pPr algn="just">
                        <a:lnSpc>
                          <a:spcPct val="115000"/>
                        </a:lnSpc>
                        <a:spcAft>
                          <a:spcPts val="1000"/>
                        </a:spcAft>
                      </a:pPr>
                      <a:r>
                        <a:rPr lang="es-ES" sz="1200" dirty="0">
                          <a:effectLst/>
                        </a:rPr>
                        <a:t>IDE</a:t>
                      </a:r>
                      <a:endParaRPr lang="es-EC" sz="12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dirty="0">
                          <a:effectLst/>
                        </a:rPr>
                        <a:t>Entorno de desarrollo integrado (IDE), es un software que permite desarrollar aplicaciones con herramientas que ayudan al programador a organizar su flujo de trabajo y agilizando todo el proceso de diseño de software, a través de una interfaz gráfica. </a:t>
                      </a:r>
                      <a:endParaRPr lang="es-EC" sz="105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3056428326"/>
                  </a:ext>
                </a:extLst>
              </a:tr>
              <a:tr h="407354">
                <a:tc>
                  <a:txBody>
                    <a:bodyPr/>
                    <a:lstStyle/>
                    <a:p>
                      <a:pPr algn="just">
                        <a:lnSpc>
                          <a:spcPct val="115000"/>
                        </a:lnSpc>
                        <a:spcAft>
                          <a:spcPts val="1000"/>
                        </a:spcAft>
                      </a:pPr>
                      <a:r>
                        <a:rPr lang="es-ES" sz="1200">
                          <a:effectLst/>
                        </a:rPr>
                        <a:t>Frameworks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dirty="0">
                          <a:effectLst/>
                        </a:rPr>
                        <a:t>Estructura principal para el punto de partida de un proyecto de software, ayudan al programador a tener un formato o diseño predeterminado para no perder tiempo en la repetición de inicio de proyectos que mantiene un mismo diseño</a:t>
                      </a:r>
                      <a:endParaRPr lang="es-EC" sz="105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2040742932"/>
                  </a:ext>
                </a:extLst>
              </a:tr>
              <a:tr h="200647">
                <a:tc>
                  <a:txBody>
                    <a:bodyPr/>
                    <a:lstStyle/>
                    <a:p>
                      <a:pPr algn="just">
                        <a:lnSpc>
                          <a:spcPct val="115000"/>
                        </a:lnSpc>
                        <a:spcAft>
                          <a:spcPts val="1000"/>
                        </a:spcAft>
                      </a:pPr>
                      <a:r>
                        <a:rPr lang="es-ES" sz="1200">
                          <a:effectLst/>
                        </a:rPr>
                        <a:t>Compilado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Traducir un código de programación a un código ejecutable o entendible por la máquina.</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1426397055"/>
                  </a:ext>
                </a:extLst>
              </a:tr>
              <a:tr h="335627">
                <a:tc>
                  <a:txBody>
                    <a:bodyPr/>
                    <a:lstStyle/>
                    <a:p>
                      <a:pPr algn="just">
                        <a:lnSpc>
                          <a:spcPct val="115000"/>
                        </a:lnSpc>
                        <a:spcAft>
                          <a:spcPts val="1000"/>
                        </a:spcAft>
                      </a:pPr>
                      <a:r>
                        <a:rPr lang="es-ES" sz="1200">
                          <a:effectLst/>
                        </a:rPr>
                        <a:t>Plugins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Son complementos que añaden nuevas funcionalidades o mejoras, con características específicas que amplían el campo de aplicación en el desarrollo.</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2364344542"/>
                  </a:ext>
                </a:extLst>
              </a:tr>
              <a:tr h="335627">
                <a:tc>
                  <a:txBody>
                    <a:bodyPr/>
                    <a:lstStyle/>
                    <a:p>
                      <a:pPr algn="just">
                        <a:lnSpc>
                          <a:spcPct val="115000"/>
                        </a:lnSpc>
                        <a:spcAft>
                          <a:spcPts val="1000"/>
                        </a:spcAft>
                      </a:pPr>
                      <a:r>
                        <a:rPr lang="es-ES" sz="1200">
                          <a:effectLst/>
                        </a:rPr>
                        <a:t>canva</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dirty="0" err="1">
                          <a:effectLst/>
                        </a:rPr>
                        <a:t>Canva</a:t>
                      </a:r>
                      <a:r>
                        <a:rPr lang="es-ES" sz="1050" dirty="0">
                          <a:effectLst/>
                        </a:rPr>
                        <a:t> es un componente de Windows </a:t>
                      </a:r>
                      <a:r>
                        <a:rPr lang="es-ES" sz="1050" dirty="0" err="1">
                          <a:effectLst/>
                        </a:rPr>
                        <a:t>forms</a:t>
                      </a:r>
                      <a:r>
                        <a:rPr lang="es-ES" sz="1050" dirty="0">
                          <a:effectLst/>
                        </a:rPr>
                        <a:t> que sirve para dibujar elementos provenientes del código de la aplicación, podría decirse que es el lienzo en el cual el programa pinta las figuras.</a:t>
                      </a:r>
                      <a:endParaRPr lang="es-EC" sz="105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4055767573"/>
                  </a:ext>
                </a:extLst>
              </a:tr>
              <a:tr h="682073">
                <a:tc>
                  <a:txBody>
                    <a:bodyPr/>
                    <a:lstStyle/>
                    <a:p>
                      <a:pPr algn="just">
                        <a:lnSpc>
                          <a:spcPct val="115000"/>
                        </a:lnSpc>
                        <a:spcAft>
                          <a:spcPts val="1000"/>
                        </a:spcAft>
                      </a:pPr>
                      <a:r>
                        <a:rPr lang="es-ES" sz="1200">
                          <a:effectLst/>
                        </a:rPr>
                        <a:t>Modelo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que contiene una representación de los datos que maneja el sistema, su lógica de negocio, y sus mecanismos de persistencia. Accede a la capa de almacenamiento de datos. Lo ideal es que el modelo sea independiente del sistema de almacenamiento. Define las reglas de negocio (la funcionalidad del sistema) y lleva un registro de las vistas y controladores del sistema.</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616024033"/>
                  </a:ext>
                </a:extLst>
              </a:tr>
              <a:tr h="335627">
                <a:tc>
                  <a:txBody>
                    <a:bodyPr/>
                    <a:lstStyle/>
                    <a:p>
                      <a:pPr algn="just">
                        <a:lnSpc>
                          <a:spcPct val="115000"/>
                        </a:lnSpc>
                        <a:spcAft>
                          <a:spcPts val="1000"/>
                        </a:spcAft>
                      </a:pPr>
                      <a:r>
                        <a:rPr lang="es-ES" sz="1200">
                          <a:effectLst/>
                        </a:rPr>
                        <a:t>Vista</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Es la interfaz de usuario que compone la información que se envía al cliente y los mecanismos interacción con éste. Se encarga de recibir datos del modelo y los muestra al usuario.</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3102729221"/>
                  </a:ext>
                </a:extLst>
              </a:tr>
              <a:tr h="682073">
                <a:tc>
                  <a:txBody>
                    <a:bodyPr/>
                    <a:lstStyle/>
                    <a:p>
                      <a:pPr algn="just">
                        <a:lnSpc>
                          <a:spcPct val="115000"/>
                        </a:lnSpc>
                        <a:spcAft>
                          <a:spcPts val="1000"/>
                        </a:spcAft>
                      </a:pPr>
                      <a:r>
                        <a:rPr lang="es-ES" sz="1200">
                          <a:effectLst/>
                        </a:rPr>
                        <a:t>Controlador</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Es el que actúa como intermediario entre el Modelo y la Vista, gestionando el flujo de información entre ellos y las transformaciones para adaptar los datos a las necesidades de cada uno. Este recibe los eventos de entrada y contiene reglas de gestión de eventos, del tipo "SI Evento Z, entonces Acción W". Estas acciones pueden suponer peticiones al modelo o a las vistas. </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3867724309"/>
                  </a:ext>
                </a:extLst>
              </a:tr>
              <a:tr h="510706">
                <a:tc>
                  <a:txBody>
                    <a:bodyPr/>
                    <a:lstStyle/>
                    <a:p>
                      <a:pPr algn="just">
                        <a:lnSpc>
                          <a:spcPct val="115000"/>
                        </a:lnSpc>
                        <a:spcAft>
                          <a:spcPts val="1000"/>
                        </a:spcAft>
                      </a:pPr>
                      <a:r>
                        <a:rPr lang="es-ES" sz="1200">
                          <a:effectLst/>
                        </a:rPr>
                        <a:t>Procesador</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La unidad central de procesamiento o procesador es un componente del hardware dentro de un ordenador, teléfonos inteligentes, y otros dispositivos programables. Su función es interpretar las instrucciones de un programa informático mediante la realización de las operaciones básicas aritméticas, lógicas, y externas.</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206398942"/>
                  </a:ext>
                </a:extLst>
              </a:tr>
              <a:tr h="335627">
                <a:tc>
                  <a:txBody>
                    <a:bodyPr/>
                    <a:lstStyle/>
                    <a:p>
                      <a:pPr algn="just">
                        <a:lnSpc>
                          <a:spcPct val="115000"/>
                        </a:lnSpc>
                        <a:spcAft>
                          <a:spcPts val="1000"/>
                        </a:spcAft>
                      </a:pPr>
                      <a:r>
                        <a:rPr lang="es-ES" sz="1200">
                          <a:effectLst/>
                        </a:rPr>
                        <a:t>Núcleo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dirty="0">
                          <a:effectLst/>
                        </a:rPr>
                        <a:t>Es una unidad de procesamiento que realiza determinadas acciones. Cada acción que ejecutas en tu ordenador es procesada por tu CPU, sin importar lo pequeña o grande que sea la tarea.</a:t>
                      </a:r>
                      <a:endParaRPr lang="es-EC" sz="105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3672019111"/>
                  </a:ext>
                </a:extLst>
              </a:tr>
              <a:tr h="335627">
                <a:tc>
                  <a:txBody>
                    <a:bodyPr/>
                    <a:lstStyle/>
                    <a:p>
                      <a:pPr algn="just">
                        <a:lnSpc>
                          <a:spcPct val="115000"/>
                        </a:lnSpc>
                        <a:spcAft>
                          <a:spcPts val="1000"/>
                        </a:spcAft>
                      </a:pPr>
                      <a:r>
                        <a:rPr lang="es-ES" sz="1200">
                          <a:effectLst/>
                        </a:rPr>
                        <a:t>Clase</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Es una plantilla para la creación de objetos de datos según un modelo predefinido. Las clases se utilizan para representar entidades o conceptos, como los sustantivos en el lenguaje.</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884209819"/>
                  </a:ext>
                </a:extLst>
              </a:tr>
              <a:tr h="200647">
                <a:tc>
                  <a:txBody>
                    <a:bodyPr/>
                    <a:lstStyle/>
                    <a:p>
                      <a:pPr algn="just">
                        <a:lnSpc>
                          <a:spcPct val="115000"/>
                        </a:lnSpc>
                        <a:spcAft>
                          <a:spcPts val="1000"/>
                        </a:spcAft>
                      </a:pPr>
                      <a:r>
                        <a:rPr lang="es-ES" sz="1200">
                          <a:effectLst/>
                        </a:rPr>
                        <a:t>Ejecución</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Hace referencia a la acción de ejecutar un proyecto, es decir ponerlo a funcionar.</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3339606330"/>
                  </a:ext>
                </a:extLst>
              </a:tr>
              <a:tr h="407354">
                <a:tc>
                  <a:txBody>
                    <a:bodyPr/>
                    <a:lstStyle/>
                    <a:p>
                      <a:pPr algn="just">
                        <a:lnSpc>
                          <a:spcPct val="115000"/>
                        </a:lnSpc>
                        <a:spcAft>
                          <a:spcPts val="1000"/>
                        </a:spcAft>
                      </a:pPr>
                      <a:r>
                        <a:rPr lang="es-ES" sz="1200" dirty="0">
                          <a:effectLst/>
                        </a:rPr>
                        <a:t>Método</a:t>
                      </a:r>
                      <a:endParaRPr lang="es-EC" sz="12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dirty="0">
                          <a:effectLst/>
                        </a:rPr>
                        <a:t>un método es una subrutina cuyo código es definido en una clase y puede pertenecer tanto a una clase, como es el caso de los métodos de clase o estáticos, como a un objeto, como es el caso de los métodos de instancia.</a:t>
                      </a:r>
                      <a:endParaRPr lang="es-EC" sz="105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1340534517"/>
                  </a:ext>
                </a:extLst>
              </a:tr>
            </a:tbl>
          </a:graphicData>
        </a:graphic>
      </p:graphicFrame>
      <p:grpSp>
        <p:nvGrpSpPr>
          <p:cNvPr id="16" name="Grupo 15">
            <a:extLst>
              <a:ext uri="{FF2B5EF4-FFF2-40B4-BE49-F238E27FC236}">
                <a16:creationId xmlns:a16="http://schemas.microsoft.com/office/drawing/2014/main" id="{C2D4C92C-1000-84F5-FBA3-6D45AFCCF263}"/>
              </a:ext>
            </a:extLst>
          </p:cNvPr>
          <p:cNvGrpSpPr/>
          <p:nvPr/>
        </p:nvGrpSpPr>
        <p:grpSpPr>
          <a:xfrm>
            <a:off x="9127125" y="0"/>
            <a:ext cx="3092950" cy="6858000"/>
            <a:chOff x="9127125" y="0"/>
            <a:chExt cx="3092950" cy="6858000"/>
          </a:xfrm>
        </p:grpSpPr>
        <p:sp>
          <p:nvSpPr>
            <p:cNvPr id="17" name="Marcador de contenido 2">
              <a:extLst>
                <a:ext uri="{FF2B5EF4-FFF2-40B4-BE49-F238E27FC236}">
                  <a16:creationId xmlns:a16="http://schemas.microsoft.com/office/drawing/2014/main" id="{08C388C0-443A-EE27-7C71-11758D8DB2E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b="1" dirty="0">
                  <a:solidFill>
                    <a:srgbClr val="FFFF00"/>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8" name="CuadroTexto 17">
              <a:extLst>
                <a:ext uri="{FF2B5EF4-FFF2-40B4-BE49-F238E27FC236}">
                  <a16:creationId xmlns:a16="http://schemas.microsoft.com/office/drawing/2014/main" id="{1CF5EAED-A0C0-173A-5F62-378A888ED5FE}"/>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15</a:t>
              </a:r>
            </a:p>
          </p:txBody>
        </p:sp>
      </p:grpSp>
    </p:spTree>
    <p:extLst>
      <p:ext uri="{BB962C8B-B14F-4D97-AF65-F5344CB8AC3E}">
        <p14:creationId xmlns:p14="http://schemas.microsoft.com/office/powerpoint/2010/main" val="692393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continuará trabajando en el proyecto </a:t>
            </a:r>
            <a:r>
              <a:rPr lang="en-US" dirty="0"/>
              <a:t>para la </a:t>
            </a:r>
            <a:r>
              <a:rPr lang="en-US" dirty="0" err="1"/>
              <a:t>creaci</a:t>
            </a:r>
            <a:r>
              <a:rPr lang="en-US" dirty="0"/>
              <a:t>[on de un </a:t>
            </a:r>
            <a:r>
              <a:rPr lang="en-US" dirty="0" err="1"/>
              <a:t>programa</a:t>
            </a:r>
            <a:r>
              <a:rPr lang="en-US" dirty="0"/>
              <a:t> que </a:t>
            </a:r>
            <a:r>
              <a:rPr lang="en-US" dirty="0" err="1"/>
              <a:t>muestre</a:t>
            </a:r>
            <a:r>
              <a:rPr lang="en-US" dirty="0"/>
              <a:t> </a:t>
            </a:r>
            <a:r>
              <a:rPr lang="en-US" dirty="0" err="1"/>
              <a:t>pelotas</a:t>
            </a:r>
            <a:r>
              <a:rPr lang="en-US" dirty="0"/>
              <a:t> </a:t>
            </a:r>
            <a:r>
              <a:rPr lang="en-US" dirty="0" err="1"/>
              <a:t>en</a:t>
            </a:r>
            <a:r>
              <a:rPr lang="en-US" dirty="0"/>
              <a:t> </a:t>
            </a:r>
            <a:r>
              <a:rPr lang="en-US" dirty="0" err="1"/>
              <a:t>movimiento</a:t>
            </a:r>
            <a:r>
              <a:rPr lang="en-US" dirty="0"/>
              <a:t> </a:t>
            </a:r>
            <a:r>
              <a:rPr lang="en-US" dirty="0" err="1"/>
              <a:t>utilizando</a:t>
            </a:r>
            <a:r>
              <a:rPr lang="en-US" dirty="0"/>
              <a:t> </a:t>
            </a:r>
            <a:r>
              <a:rPr lang="en-US" dirty="0" err="1"/>
              <a:t>hilos</a:t>
            </a:r>
            <a:r>
              <a:rPr lang="en-US" dirty="0"/>
              <a:t>.</a:t>
            </a:r>
            <a:endParaRPr lang="es-ES" dirty="0"/>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735133" y="6457890"/>
            <a:ext cx="456867" cy="400110"/>
          </a:xfrm>
          <a:prstGeom prst="rect">
            <a:avLst/>
          </a:prstGeom>
          <a:noFill/>
        </p:spPr>
        <p:txBody>
          <a:bodyPr wrap="square" rtlCol="0">
            <a:spAutoFit/>
          </a:bodyPr>
          <a:lstStyle/>
          <a:p>
            <a:r>
              <a:rPr lang="es-EC" sz="2000" dirty="0"/>
              <a:t>16</a:t>
            </a:r>
          </a:p>
        </p:txBody>
      </p:sp>
    </p:spTree>
    <p:extLst>
      <p:ext uri="{BB962C8B-B14F-4D97-AF65-F5344CB8AC3E}">
        <p14:creationId xmlns:p14="http://schemas.microsoft.com/office/powerpoint/2010/main" val="3092708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a:t>3. 1	CREACIÓN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a:bodyPr>
          <a:lstStyle/>
          <a:p>
            <a:r>
              <a:rPr lang="es-MX" dirty="0">
                <a:solidFill>
                  <a:schemeClr val="tx1"/>
                </a:solidFill>
              </a:rPr>
              <a:t>Abra Visual </a:t>
            </a:r>
            <a:r>
              <a:rPr lang="es-MX" dirty="0" err="1">
                <a:solidFill>
                  <a:schemeClr val="tx1"/>
                </a:solidFill>
              </a:rPr>
              <a:t>studio</a:t>
            </a:r>
            <a:r>
              <a:rPr lang="es-MX" dirty="0">
                <a:solidFill>
                  <a:schemeClr val="tx1"/>
                </a:solidFill>
              </a:rPr>
              <a:t> 2022 y seleccionar crear nuevo proyecto, en el tipo de aplicación busca Aplicación de Windows </a:t>
            </a:r>
            <a:r>
              <a:rPr lang="es-MX" dirty="0" err="1">
                <a:solidFill>
                  <a:schemeClr val="tx1"/>
                </a:solidFill>
              </a:rPr>
              <a:t>Forms</a:t>
            </a:r>
            <a:r>
              <a:rPr lang="es-MX" dirty="0">
                <a:solidFill>
                  <a:schemeClr val="tx1"/>
                </a:solidFill>
              </a:rPr>
              <a:t> (.NET Framework).</a:t>
            </a:r>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12" name="CuadroTexto 11">
            <a:extLst>
              <a:ext uri="{FF2B5EF4-FFF2-40B4-BE49-F238E27FC236}">
                <a16:creationId xmlns:a16="http://schemas.microsoft.com/office/drawing/2014/main" id="{AA0FE1EE-437B-F9FE-E6D6-8504679FFC8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11</a:t>
            </a:r>
          </a:p>
        </p:txBody>
      </p:sp>
      <p:grpSp>
        <p:nvGrpSpPr>
          <p:cNvPr id="13" name="Grupo 12">
            <a:extLst>
              <a:ext uri="{FF2B5EF4-FFF2-40B4-BE49-F238E27FC236}">
                <a16:creationId xmlns:a16="http://schemas.microsoft.com/office/drawing/2014/main" id="{FC3D446B-CF7B-7A89-DCFF-A1AEB4690CB6}"/>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7015F5C4-F68E-F17E-679A-DB491421A3D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4FB1D0C8-72E0-538C-097B-BAD49998621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3AC14CEE-A8BD-43F4-A194-E2D628D0648F}"/>
              </a:ext>
            </a:extLst>
          </p:cNvPr>
          <p:cNvPicPr>
            <a:picLocks noChangeAspect="1"/>
          </p:cNvPicPr>
          <p:nvPr/>
        </p:nvPicPr>
        <p:blipFill>
          <a:blip r:embed="rId2"/>
          <a:stretch>
            <a:fillRect/>
          </a:stretch>
        </p:blipFill>
        <p:spPr>
          <a:xfrm>
            <a:off x="3419624" y="2943180"/>
            <a:ext cx="5352752" cy="3017782"/>
          </a:xfrm>
          <a:prstGeom prst="rect">
            <a:avLst/>
          </a:prstGeom>
        </p:spPr>
      </p:pic>
    </p:spTree>
    <p:extLst>
      <p:ext uri="{BB962C8B-B14F-4D97-AF65-F5344CB8AC3E}">
        <p14:creationId xmlns:p14="http://schemas.microsoft.com/office/powerpoint/2010/main" val="211909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MX" dirty="0">
                <a:solidFill>
                  <a:schemeClr val="bg1"/>
                </a:solidFill>
              </a:rPr>
              <a:t>Le da el siguiente nombre PELOTA_HILOS_DOTNET_GRUPO#, y en la opción que dice localización del proyecto presiona buscar y selecciona la carpeta “aplicativo” que fue creada con anterioridad.</a:t>
            </a:r>
            <a:endParaRPr lang="es-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pic>
        <p:nvPicPr>
          <p:cNvPr id="2" name="Imagen 1" descr="Interfaz de usuario gráfica, Texto, Aplicación&#10;&#10;Descripción generada automáticamente">
            <a:extLst>
              <a:ext uri="{FF2B5EF4-FFF2-40B4-BE49-F238E27FC236}">
                <a16:creationId xmlns:a16="http://schemas.microsoft.com/office/drawing/2014/main" id="{C681FA9C-D869-5B3C-4F13-935BE298E143}"/>
              </a:ext>
            </a:extLst>
          </p:cNvPr>
          <p:cNvPicPr>
            <a:picLocks noChangeAspect="1"/>
          </p:cNvPicPr>
          <p:nvPr/>
        </p:nvPicPr>
        <p:blipFill>
          <a:blip r:embed="rId2"/>
          <a:stretch>
            <a:fillRect/>
          </a:stretch>
        </p:blipFill>
        <p:spPr>
          <a:xfrm>
            <a:off x="4371618" y="1652969"/>
            <a:ext cx="4533742" cy="3162872"/>
          </a:xfrm>
          <a:prstGeom prst="rect">
            <a:avLst/>
          </a:prstGeom>
          <a:ln w="88900" cap="sq" cmpd="thickThin">
            <a:solidFill>
              <a:srgbClr val="000000"/>
            </a:solidFill>
            <a:prstDash val="solid"/>
            <a:miter lim="800000"/>
          </a:ln>
          <a:effectLst>
            <a:innerShdw blurRad="76200">
              <a:srgbClr val="000000"/>
            </a:innerShdw>
          </a:effectLst>
        </p:spPr>
      </p:pic>
      <p:grpSp>
        <p:nvGrpSpPr>
          <p:cNvPr id="13" name="Grupo 12">
            <a:extLst>
              <a:ext uri="{FF2B5EF4-FFF2-40B4-BE49-F238E27FC236}">
                <a16:creationId xmlns:a16="http://schemas.microsoft.com/office/drawing/2014/main" id="{4414BAE5-8B24-B725-2AFC-FBF4BE3D9A6C}"/>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3D931EAC-04FB-381C-1E96-AC2835732A3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DD1D6E17-F41F-EB9B-5E8D-507FC19E4E15}"/>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11" name="Imagen 10">
            <a:extLst>
              <a:ext uri="{FF2B5EF4-FFF2-40B4-BE49-F238E27FC236}">
                <a16:creationId xmlns:a16="http://schemas.microsoft.com/office/drawing/2014/main" id="{5C0AAE0E-242B-44B0-BB70-BAEE982798BC}"/>
              </a:ext>
            </a:extLst>
          </p:cNvPr>
          <p:cNvPicPr/>
          <p:nvPr/>
        </p:nvPicPr>
        <p:blipFill>
          <a:blip r:embed="rId3"/>
          <a:stretch>
            <a:fillRect/>
          </a:stretch>
        </p:blipFill>
        <p:spPr>
          <a:xfrm>
            <a:off x="4308733" y="1528763"/>
            <a:ext cx="4596628" cy="328707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50019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CREACIÓN DE ESTRUCTURA MVC.</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796292" cy="1649824"/>
          </a:xfrm>
        </p:spPr>
        <p:txBody>
          <a:bodyPr/>
          <a:lstStyle/>
          <a:p>
            <a:r>
              <a:rPr lang="es-MX" dirty="0">
                <a:solidFill>
                  <a:schemeClr val="tx1"/>
                </a:solidFill>
              </a:rPr>
              <a:t>de clic derecho sobre el proyecto, selecciona agregar y elije nueva carpeta.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6" name="Grupo 15">
            <a:extLst>
              <a:ext uri="{FF2B5EF4-FFF2-40B4-BE49-F238E27FC236}">
                <a16:creationId xmlns:a16="http://schemas.microsoft.com/office/drawing/2014/main" id="{4B00ECC8-3818-DCC5-4E6D-C0C607D66245}"/>
              </a:ext>
            </a:extLst>
          </p:cNvPr>
          <p:cNvGrpSpPr/>
          <p:nvPr/>
        </p:nvGrpSpPr>
        <p:grpSpPr>
          <a:xfrm>
            <a:off x="9127125" y="0"/>
            <a:ext cx="3092950" cy="6858000"/>
            <a:chOff x="9127125" y="0"/>
            <a:chExt cx="3092950" cy="6858000"/>
          </a:xfrm>
        </p:grpSpPr>
        <p:sp>
          <p:nvSpPr>
            <p:cNvPr id="17" name="Marcador de contenido 2">
              <a:extLst>
                <a:ext uri="{FF2B5EF4-FFF2-40B4-BE49-F238E27FC236}">
                  <a16:creationId xmlns:a16="http://schemas.microsoft.com/office/drawing/2014/main" id="{7922A911-D0BC-FA0F-5A28-0D60BEC3DAF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8" name="CuadroTexto 17">
              <a:extLst>
                <a:ext uri="{FF2B5EF4-FFF2-40B4-BE49-F238E27FC236}">
                  <a16:creationId xmlns:a16="http://schemas.microsoft.com/office/drawing/2014/main" id="{5E193EEF-0A46-5172-B530-ED8E631A779F}"/>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10" name="Imagen 9">
            <a:extLst>
              <a:ext uri="{FF2B5EF4-FFF2-40B4-BE49-F238E27FC236}">
                <a16:creationId xmlns:a16="http://schemas.microsoft.com/office/drawing/2014/main" id="{6C5B9FC9-03CA-4364-BD29-425DE99F362B}"/>
              </a:ext>
            </a:extLst>
          </p:cNvPr>
          <p:cNvPicPr/>
          <p:nvPr/>
        </p:nvPicPr>
        <p:blipFill>
          <a:blip r:embed="rId2"/>
          <a:stretch>
            <a:fillRect/>
          </a:stretch>
        </p:blipFill>
        <p:spPr>
          <a:xfrm>
            <a:off x="2268121" y="2914015"/>
            <a:ext cx="5172075" cy="308737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30940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grpSp>
        <p:nvGrpSpPr>
          <p:cNvPr id="13" name="Grupo 12">
            <a:extLst>
              <a:ext uri="{FF2B5EF4-FFF2-40B4-BE49-F238E27FC236}">
                <a16:creationId xmlns:a16="http://schemas.microsoft.com/office/drawing/2014/main" id="{67495FA7-7278-3259-FDD5-F06A71C65DF8}"/>
              </a:ext>
            </a:extLst>
          </p:cNvPr>
          <p:cNvGrpSpPr/>
          <p:nvPr/>
        </p:nvGrpSpPr>
        <p:grpSpPr>
          <a:xfrm>
            <a:off x="442377" y="631821"/>
            <a:ext cx="3815724" cy="6232262"/>
            <a:chOff x="9127125" y="0"/>
            <a:chExt cx="3092950" cy="6864701"/>
          </a:xfrm>
        </p:grpSpPr>
        <p:sp>
          <p:nvSpPr>
            <p:cNvPr id="14" name="Marcador de contenido 2">
              <a:extLst>
                <a:ext uri="{FF2B5EF4-FFF2-40B4-BE49-F238E27FC236}">
                  <a16:creationId xmlns:a16="http://schemas.microsoft.com/office/drawing/2014/main" id="{DECA9EFC-48C0-E1EE-3869-916ADEAF5EA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lvl="1">
                <a:lnSpc>
                  <a:spcPct val="90000"/>
                </a:lnSpc>
              </a:pPr>
              <a:r>
                <a:rPr lang="es-ES" sz="1050" dirty="0">
                  <a:solidFill>
                    <a:schemeClr val="bg2"/>
                  </a:solidFill>
                </a:rPr>
                <a:t>1.1	OBJETIVO GENERAL</a:t>
              </a:r>
            </a:p>
            <a:p>
              <a:pPr lvl="1">
                <a:lnSpc>
                  <a:spcPct val="90000"/>
                </a:lnSpc>
              </a:pPr>
              <a:r>
                <a:rPr lang="es-ES" sz="1050" dirty="0">
                  <a:solidFill>
                    <a:schemeClr val="bg2"/>
                  </a:solidFill>
                </a:rPr>
                <a:t>1.2	OBJETIVOS ESPECÍFICOS </a:t>
              </a:r>
              <a:endParaRPr lang="es-ES" sz="800" b="1" dirty="0">
                <a:solidFill>
                  <a:srgbClr val="FFFF00"/>
                </a:solidFill>
              </a:endParaRP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DOTNET </a:t>
              </a:r>
            </a:p>
            <a:p>
              <a:pPr lvl="1">
                <a:lnSpc>
                  <a:spcPct val="90000"/>
                </a:lnSpc>
              </a:pPr>
              <a:r>
                <a:rPr lang="es-ES" sz="1050" dirty="0">
                  <a:solidFill>
                    <a:schemeClr val="bg1"/>
                  </a:solidFill>
                </a:rPr>
                <a:t>2.2	VISUAL STUDIO</a:t>
              </a:r>
            </a:p>
            <a:p>
              <a:pPr lvl="1">
                <a:lnSpc>
                  <a:spcPct val="90000"/>
                </a:lnSpc>
              </a:pPr>
              <a:r>
                <a:rPr lang="es-ES" sz="1050" dirty="0">
                  <a:solidFill>
                    <a:schemeClr val="bg1"/>
                  </a:solidFill>
                </a:rPr>
                <a:t>2.3	PATRÓN MVC</a:t>
              </a:r>
            </a:p>
            <a:p>
              <a:pPr lvl="1">
                <a:lnSpc>
                  <a:spcPct val="90000"/>
                </a:lnSpc>
              </a:pPr>
              <a:r>
                <a:rPr lang="es-ES" sz="1050" dirty="0">
                  <a:solidFill>
                    <a:schemeClr val="bg1"/>
                  </a:solidFill>
                </a:rPr>
                <a:t>2.4	HILOS</a:t>
              </a:r>
            </a:p>
            <a:p>
              <a:pPr lvl="1">
                <a:lnSpc>
                  <a:spcPct val="90000"/>
                </a:lnSpc>
              </a:pPr>
              <a:r>
                <a:rPr lang="es-ES" sz="1050" dirty="0">
                  <a:solidFill>
                    <a:schemeClr val="bg1"/>
                  </a:solidFill>
                </a:rPr>
                <a:t>2.5	ESTADOS DE HILOS</a:t>
              </a:r>
            </a:p>
            <a:p>
              <a:pPr lvl="1">
                <a:lnSpc>
                  <a:spcPct val="90000"/>
                </a:lnSpc>
              </a:pPr>
              <a:r>
                <a:rPr lang="es-ES" sz="1050" dirty="0">
                  <a:solidFill>
                    <a:schemeClr val="bg1"/>
                  </a:solidFill>
                </a:rPr>
                <a:t>2.6	CONCURRENCIA</a:t>
              </a:r>
            </a:p>
            <a:p>
              <a:pPr lvl="1">
                <a:lnSpc>
                  <a:spcPct val="90000"/>
                </a:lnSpc>
              </a:pPr>
              <a:r>
                <a:rPr lang="es-ES" sz="1050" dirty="0">
                  <a:solidFill>
                    <a:schemeClr val="bg1"/>
                  </a:solidFill>
                </a:rPr>
                <a:t>2.7	PARALELISMO</a:t>
              </a:r>
            </a:p>
            <a:p>
              <a:pPr lvl="1">
                <a:lnSpc>
                  <a:spcPct val="90000"/>
                </a:lnSpc>
              </a:pPr>
              <a:r>
                <a:rPr lang="es-ES" sz="1050" dirty="0">
                  <a:solidFill>
                    <a:schemeClr val="bg1"/>
                  </a:solidFill>
                </a:rPr>
                <a:t>2.8	HILOS PARALELOS Y CONCURRENTES</a:t>
              </a:r>
            </a:p>
            <a:p>
              <a:pPr lvl="1">
                <a:lnSpc>
                  <a:spcPct val="90000"/>
                </a:lnSpc>
              </a:pPr>
              <a:r>
                <a:rPr lang="es-ES" sz="1050" dirty="0">
                  <a:solidFill>
                    <a:schemeClr val="bg1"/>
                  </a:solidFill>
                </a:rPr>
                <a:t>2.9	CLASE MONITOR EN C#</a:t>
              </a:r>
            </a:p>
            <a:p>
              <a:pPr lvl="1">
                <a:lnSpc>
                  <a:spcPct val="90000"/>
                </a:lnSpc>
              </a:pPr>
              <a:r>
                <a:rPr lang="es-ES" sz="1050" dirty="0">
                  <a:solidFill>
                    <a:schemeClr val="bg1"/>
                  </a:solidFill>
                </a:rPr>
                <a:t>2.10	METODOS DE HILOS</a:t>
              </a:r>
            </a:p>
            <a:p>
              <a:pPr lvl="1">
                <a:lnSpc>
                  <a:spcPct val="90000"/>
                </a:lnSpc>
              </a:pPr>
              <a:r>
                <a:rPr lang="es-ES" sz="1050" dirty="0">
                  <a:solidFill>
                    <a:schemeClr val="bg1"/>
                  </a:solidFill>
                </a:rPr>
                <a:t>2.11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CREACIÓN DEL PROYECTO</a:t>
              </a:r>
            </a:p>
            <a:p>
              <a:pPr lvl="1">
                <a:lnSpc>
                  <a:spcPct val="90000"/>
                </a:lnSpc>
              </a:pPr>
              <a:r>
                <a:rPr lang="es-ES" sz="1050" dirty="0">
                  <a:solidFill>
                    <a:schemeClr val="bg1"/>
                  </a:solidFill>
                </a:rPr>
                <a:t>3.2	</a:t>
              </a:r>
              <a:r>
                <a:rPr lang="es-MX" sz="1050" dirty="0">
                  <a:solidFill>
                    <a:schemeClr val="bg1"/>
                  </a:solidFill>
                </a:rPr>
                <a:t>CREACIÓN DE VISTAS DEL PROYECTO</a:t>
              </a:r>
            </a:p>
            <a:p>
              <a:pPr lvl="1">
                <a:lnSpc>
                  <a:spcPct val="90000"/>
                </a:lnSpc>
              </a:pPr>
              <a:r>
                <a:rPr lang="es-MX" sz="1050" dirty="0">
                  <a:solidFill>
                    <a:schemeClr val="bg1"/>
                  </a:solidFill>
                </a:rPr>
                <a:t>3.3 	CREACION DE MODELOS DEL PROYECTO</a:t>
              </a:r>
              <a:endParaRPr lang="es-MX" sz="1050" dirty="0">
                <a:solidFill>
                  <a:srgbClr val="FFFF00"/>
                </a:solidFill>
              </a:endParaRPr>
            </a:p>
            <a:p>
              <a:pPr lvl="1">
                <a:lnSpc>
                  <a:spcPct val="90000"/>
                </a:lnSpc>
              </a:pPr>
              <a:r>
                <a:rPr lang="es-MX" sz="1050" dirty="0">
                  <a:solidFill>
                    <a:schemeClr val="bg1"/>
                  </a:solidFill>
                </a:rPr>
                <a:t>3.4 	CREACION DE CONTROLADORES DEL PROYECTO</a:t>
              </a:r>
            </a:p>
            <a:p>
              <a:pPr>
                <a:lnSpc>
                  <a:spcPct val="90000"/>
                </a:lnSpc>
              </a:pPr>
              <a:r>
                <a:rPr lang="es-ES" sz="1050" dirty="0">
                  <a:solidFill>
                    <a:schemeClr val="bg1"/>
                  </a:solidFill>
                </a:rPr>
                <a:t>4	EJECUCIÓN DEL PROYECTO	</a:t>
              </a: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5" name="CuadroTexto 14">
              <a:extLst>
                <a:ext uri="{FF2B5EF4-FFF2-40B4-BE49-F238E27FC236}">
                  <a16:creationId xmlns:a16="http://schemas.microsoft.com/office/drawing/2014/main" id="{5F821BCD-A99E-03F1-275F-F34DE9664AAF}"/>
                </a:ext>
              </a:extLst>
            </p:cNvPr>
            <p:cNvSpPr txBox="1"/>
            <p:nvPr/>
          </p:nvSpPr>
          <p:spPr>
            <a:xfrm>
              <a:off x="11741655" y="6457890"/>
              <a:ext cx="478420" cy="406811"/>
            </a:xfrm>
            <a:prstGeom prst="rect">
              <a:avLst/>
            </a:prstGeom>
            <a:noFill/>
          </p:spPr>
          <p:txBody>
            <a:bodyPr wrap="square" rtlCol="0">
              <a:spAutoFit/>
            </a:bodyPr>
            <a:lstStyle/>
            <a:p>
              <a:pPr algn="ctr"/>
              <a:endParaRPr lang="es-EC" dirty="0">
                <a:solidFill>
                  <a:schemeClr val="bg1"/>
                </a:solidFill>
              </a:endParaRPr>
            </a:p>
          </p:txBody>
        </p:sp>
      </p:gr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10481-D1F2-4FC3-8FE5-23AA79883F35}"/>
              </a:ext>
            </a:extLst>
          </p:cNvPr>
          <p:cNvSpPr>
            <a:spLocks noGrp="1"/>
          </p:cNvSpPr>
          <p:nvPr>
            <p:ph type="title"/>
          </p:nvPr>
        </p:nvSpPr>
        <p:spPr/>
        <p:txBody>
          <a:bodyPr>
            <a:normAutofit/>
          </a:bodyPr>
          <a:lstStyle/>
          <a:p>
            <a:r>
              <a:rPr lang="es-MX" sz="1200" dirty="0"/>
              <a:t>Deberá crear 3 carpetas, con los nombres: modelo, vista y controlador. De preferencia nombre a las carpetas con la primera letra en mayúscula. Al final la estructura resultante deberá ser la siguiente.</a:t>
            </a:r>
            <a:endParaRPr lang="es-EC" sz="1200" dirty="0"/>
          </a:p>
        </p:txBody>
      </p:sp>
      <p:pic>
        <p:nvPicPr>
          <p:cNvPr id="4" name="Marcador de contenido 3">
            <a:extLst>
              <a:ext uri="{FF2B5EF4-FFF2-40B4-BE49-F238E27FC236}">
                <a16:creationId xmlns:a16="http://schemas.microsoft.com/office/drawing/2014/main" id="{F9789411-E68D-4B05-82B6-A060B8E40135}"/>
              </a:ext>
            </a:extLst>
          </p:cNvPr>
          <p:cNvPicPr>
            <a:picLocks noGrp="1"/>
          </p:cNvPicPr>
          <p:nvPr>
            <p:ph idx="1"/>
          </p:nvPr>
        </p:nvPicPr>
        <p:blipFill>
          <a:blip r:embed="rId2"/>
          <a:stretch>
            <a:fillRect/>
          </a:stretch>
        </p:blipFill>
        <p:spPr>
          <a:xfrm>
            <a:off x="2909887" y="2029618"/>
            <a:ext cx="5805487" cy="364252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68566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MX" dirty="0"/>
              <a:t>3.2 CREACIÓN DE VISTAS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517858" cy="1587433"/>
          </a:xfrm>
        </p:spPr>
        <p:txBody>
          <a:bodyPr/>
          <a:lstStyle/>
          <a:p>
            <a:r>
              <a:rPr lang="es-MX" dirty="0">
                <a:solidFill>
                  <a:schemeClr val="tx1"/>
                </a:solidFill>
              </a:rPr>
              <a:t>CREACIÓN DEL ARCHIVO PELOTAVISTA.</a:t>
            </a:r>
          </a:p>
          <a:p>
            <a:r>
              <a:rPr lang="es-MX" dirty="0">
                <a:solidFill>
                  <a:schemeClr val="tx1"/>
                </a:solidFill>
              </a:rPr>
              <a:t>Diríjase al archivo Form1 que fue creado inicialmente en el proyecto, de clic derecho sobre el mismo y seleccione cambiar nombre.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0" name="Grupo 9">
            <a:extLst>
              <a:ext uri="{FF2B5EF4-FFF2-40B4-BE49-F238E27FC236}">
                <a16:creationId xmlns:a16="http://schemas.microsoft.com/office/drawing/2014/main" id="{65048A35-D76F-B0ED-1445-3CFDDD797F83}"/>
              </a:ext>
            </a:extLst>
          </p:cNvPr>
          <p:cNvGrpSpPr/>
          <p:nvPr/>
        </p:nvGrpSpPr>
        <p:grpSpPr>
          <a:xfrm>
            <a:off x="9127125" y="0"/>
            <a:ext cx="3092950" cy="6858000"/>
            <a:chOff x="9127125" y="0"/>
            <a:chExt cx="3092950" cy="6858000"/>
          </a:xfrm>
        </p:grpSpPr>
        <p:sp>
          <p:nvSpPr>
            <p:cNvPr id="13" name="Marcador de contenido 2">
              <a:extLst>
                <a:ext uri="{FF2B5EF4-FFF2-40B4-BE49-F238E27FC236}">
                  <a16:creationId xmlns:a16="http://schemas.microsoft.com/office/drawing/2014/main" id="{EDCB6062-E1ED-0544-9169-46293FB7FD15}"/>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rgbClr val="FFFF00"/>
                  </a:solidFill>
                </a:rPr>
                <a:t>3.2	</a:t>
              </a:r>
              <a:r>
                <a:rPr lang="es-MX" sz="1100" dirty="0">
                  <a:solidFill>
                    <a:srgbClr val="FFFF00"/>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BDE58428-00B6-4FB9-7D41-A0EA337FFE40}"/>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11" name="Imagen 10">
            <a:extLst>
              <a:ext uri="{FF2B5EF4-FFF2-40B4-BE49-F238E27FC236}">
                <a16:creationId xmlns:a16="http://schemas.microsoft.com/office/drawing/2014/main" id="{459EE14E-192B-4E51-BA30-C77F8235D22A}"/>
              </a:ext>
            </a:extLst>
          </p:cNvPr>
          <p:cNvPicPr/>
          <p:nvPr/>
        </p:nvPicPr>
        <p:blipFill>
          <a:blip r:embed="rId2"/>
          <a:stretch>
            <a:fillRect/>
          </a:stretch>
        </p:blipFill>
        <p:spPr>
          <a:xfrm>
            <a:off x="821739" y="2960310"/>
            <a:ext cx="3409950" cy="3467100"/>
          </a:xfrm>
          <a:prstGeom prst="rect">
            <a:avLst/>
          </a:prstGeom>
          <a:ln w="88900" cap="sq" cmpd="thickThin">
            <a:solidFill>
              <a:srgbClr val="000000"/>
            </a:solidFill>
            <a:prstDash val="solid"/>
            <a:miter lim="800000"/>
          </a:ln>
          <a:effectLst>
            <a:innerShdw blurRad="76200">
              <a:srgbClr val="000000"/>
            </a:innerShdw>
          </a:effectLst>
        </p:spPr>
      </p:pic>
      <p:pic>
        <p:nvPicPr>
          <p:cNvPr id="12" name="Imagen 11">
            <a:extLst>
              <a:ext uri="{FF2B5EF4-FFF2-40B4-BE49-F238E27FC236}">
                <a16:creationId xmlns:a16="http://schemas.microsoft.com/office/drawing/2014/main" id="{8076B721-6720-482E-972D-104FA2AC5C93}"/>
              </a:ext>
            </a:extLst>
          </p:cNvPr>
          <p:cNvPicPr/>
          <p:nvPr/>
        </p:nvPicPr>
        <p:blipFill>
          <a:blip r:embed="rId3"/>
          <a:stretch>
            <a:fillRect/>
          </a:stretch>
        </p:blipFill>
        <p:spPr>
          <a:xfrm>
            <a:off x="4750670" y="3438590"/>
            <a:ext cx="3305175" cy="184785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10688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br>
              <a:rPr lang="es-EC" dirty="0"/>
            </a:br>
            <a:r>
              <a:rPr lang="es-EC" dirty="0"/>
              <a:t>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9" y="2048256"/>
            <a:ext cx="3696218" cy="3756344"/>
          </a:xfrm>
        </p:spPr>
        <p:txBody>
          <a:bodyPr>
            <a:normAutofit fontScale="70000" lnSpcReduction="20000"/>
          </a:bodyPr>
          <a:lstStyle/>
          <a:p>
            <a:r>
              <a:rPr lang="es-MX" dirty="0">
                <a:solidFill>
                  <a:schemeClr val="tx1"/>
                </a:solidFill>
              </a:rPr>
              <a:t>Proceda a ingresar los siguientes componentes en la pantalla de Pelota vista.</a:t>
            </a:r>
          </a:p>
          <a:p>
            <a:r>
              <a:rPr lang="es-MX" dirty="0">
                <a:solidFill>
                  <a:schemeClr val="tx1"/>
                </a:solidFill>
              </a:rPr>
              <a:t>•	Una lámina o </a:t>
            </a:r>
            <a:r>
              <a:rPr lang="es-MX" dirty="0" err="1">
                <a:solidFill>
                  <a:schemeClr val="tx1"/>
                </a:solidFill>
              </a:rPr>
              <a:t>canva</a:t>
            </a:r>
            <a:r>
              <a:rPr lang="es-MX" dirty="0">
                <a:solidFill>
                  <a:schemeClr val="tx1"/>
                </a:solidFill>
              </a:rPr>
              <a:t> con el nombre “lamina”.</a:t>
            </a:r>
          </a:p>
          <a:p>
            <a:r>
              <a:rPr lang="es-MX" dirty="0">
                <a:solidFill>
                  <a:schemeClr val="tx1"/>
                </a:solidFill>
              </a:rPr>
              <a:t>•	3 botones con el mensaje Lanzar Pelota con la terminación 1, 2 y 3 de manera respectiva en cuanto al nombre es igual manera </a:t>
            </a:r>
            <a:r>
              <a:rPr lang="es-MX" dirty="0" err="1">
                <a:solidFill>
                  <a:schemeClr val="tx1"/>
                </a:solidFill>
              </a:rPr>
              <a:t>btnPelota</a:t>
            </a:r>
            <a:r>
              <a:rPr lang="es-MX" dirty="0">
                <a:solidFill>
                  <a:schemeClr val="tx1"/>
                </a:solidFill>
              </a:rPr>
              <a:t> 1, 2 y 3.</a:t>
            </a:r>
          </a:p>
          <a:p>
            <a:r>
              <a:rPr lang="es-MX" dirty="0">
                <a:solidFill>
                  <a:schemeClr val="tx1"/>
                </a:solidFill>
              </a:rPr>
              <a:t>•	 3 botones con el mensaje Detener con la terminación 1, 2 y 3 de manera respectiva en cuanto al nombre es igual manera </a:t>
            </a:r>
            <a:r>
              <a:rPr lang="es-MX" dirty="0" err="1">
                <a:solidFill>
                  <a:schemeClr val="tx1"/>
                </a:solidFill>
              </a:rPr>
              <a:t>btnDetener</a:t>
            </a:r>
            <a:r>
              <a:rPr lang="es-MX" dirty="0">
                <a:solidFill>
                  <a:schemeClr val="tx1"/>
                </a:solidFill>
              </a:rPr>
              <a:t> 1, 2 y 3.</a:t>
            </a:r>
          </a:p>
          <a:p>
            <a:r>
              <a:rPr lang="es-MX" dirty="0">
                <a:solidFill>
                  <a:schemeClr val="tx1"/>
                </a:solidFill>
              </a:rPr>
              <a:t>•	Un botón con el mensaje de Salir, para detener el programa.</a:t>
            </a:r>
          </a:p>
          <a:p>
            <a:r>
              <a:rPr lang="es-MX" dirty="0">
                <a:solidFill>
                  <a:schemeClr val="tx1"/>
                </a:solidFill>
              </a:rPr>
              <a:t>Para colocar componentes deberá primero desplegar el menú de componentes de formulario, para ello de clic en la opción del menú superior llamada “ver” y busque la opción cuadro de herramientas. Deberá desplegarse en la parte izquierda un menú de componentes.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609494D8-8B24-6BF9-3D24-AFB1D4E23D74}"/>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EE0A228F-ABD2-7C4D-4D79-0A78CC5241F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rgbClr val="FFFF00"/>
                  </a:solidFill>
                </a:rPr>
                <a:t>3.2	</a:t>
              </a:r>
              <a:r>
                <a:rPr lang="es-MX" sz="1100" dirty="0">
                  <a:solidFill>
                    <a:srgbClr val="FFFF00"/>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3843A62D-6C10-96C5-FCD8-65255B80F655}"/>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10" name="Imagen 9">
            <a:extLst>
              <a:ext uri="{FF2B5EF4-FFF2-40B4-BE49-F238E27FC236}">
                <a16:creationId xmlns:a16="http://schemas.microsoft.com/office/drawing/2014/main" id="{ED2BBAED-746C-4F19-B823-F80F2C6108FE}"/>
              </a:ext>
            </a:extLst>
          </p:cNvPr>
          <p:cNvPicPr/>
          <p:nvPr/>
        </p:nvPicPr>
        <p:blipFill>
          <a:blip r:embed="rId2"/>
          <a:stretch>
            <a:fillRect/>
          </a:stretch>
        </p:blipFill>
        <p:spPr>
          <a:xfrm>
            <a:off x="4233863" y="2786062"/>
            <a:ext cx="4681538" cy="212470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41369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MX" dirty="0"/>
              <a:t>3.3 	CREACION DE MODELOS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MX" dirty="0">
                <a:solidFill>
                  <a:schemeClr val="tx1"/>
                </a:solidFill>
              </a:rPr>
              <a:t>De clic derecho sobre la carpeta Modelo, escoja “Agregar” y seleccione “Clase”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71269C9C-7066-AAC9-5F9A-53333CA3000B}"/>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3D01847B-ECA9-F018-1923-0341F29FEB8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C0C1B591-A498-351D-B661-34A88D1CE26E}"/>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10" name="Imagen 9">
            <a:extLst>
              <a:ext uri="{FF2B5EF4-FFF2-40B4-BE49-F238E27FC236}">
                <a16:creationId xmlns:a16="http://schemas.microsoft.com/office/drawing/2014/main" id="{E4FB3D1E-D08F-480D-B5C9-D3F856FA553E}"/>
              </a:ext>
            </a:extLst>
          </p:cNvPr>
          <p:cNvPicPr/>
          <p:nvPr/>
        </p:nvPicPr>
        <p:blipFill>
          <a:blip r:embed="rId2"/>
          <a:stretch>
            <a:fillRect/>
          </a:stretch>
        </p:blipFill>
        <p:spPr>
          <a:xfrm>
            <a:off x="1288669" y="2845332"/>
            <a:ext cx="6405396" cy="33105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91253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br>
              <a:rPr lang="es-EC" dirty="0"/>
            </a:br>
            <a:r>
              <a:rPr lang="es-EC" dirty="0"/>
              <a:t>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259895" y="1971610"/>
            <a:ext cx="8691117" cy="1649824"/>
          </a:xfrm>
        </p:spPr>
        <p:txBody>
          <a:bodyPr>
            <a:normAutofit fontScale="77500" lnSpcReduction="20000"/>
          </a:bodyPr>
          <a:lstStyle/>
          <a:p>
            <a:r>
              <a:rPr lang="es-MX" dirty="0">
                <a:solidFill>
                  <a:schemeClr val="tx1"/>
                </a:solidFill>
              </a:rPr>
              <a:t>Le da el nombre de </a:t>
            </a:r>
            <a:r>
              <a:rPr lang="es-MX" dirty="0" err="1">
                <a:solidFill>
                  <a:schemeClr val="tx1"/>
                </a:solidFill>
              </a:rPr>
              <a:t>ModeloPelota</a:t>
            </a:r>
            <a:r>
              <a:rPr lang="es-MX" dirty="0">
                <a:solidFill>
                  <a:schemeClr val="tx1"/>
                </a:solidFill>
              </a:rPr>
              <a:t>, en esta clase al ser el modelo del archivo representara una pelota, por lo cual se encargará de todas las acciones que se ejecutaran en la pelota, primero tendrá los atributos generales de una pelota:  tales como el tamaño, donde inicia, si esta pausada, etc. También tendrá funciones tales como el constructor de la clase, una función que dibuje la pelota, para mover la pelota, para iniciar la pelota y para parar la pelota. Cabe recalcar que es en esta clase en donde se utilizara hilos, puesto que el lanzamiento de cada pelota será ejecutado en un hilo diferente, es decir que cada pelota se encontrara siendo ejecutado en un hilo propio, por lo cual, en este caso al querer lanzar 3 pelotas, se ejecutaran 3 hilos de manera paralela, la función de manera más especifica que utiliza hilos en esta clase es la de </a:t>
            </a:r>
            <a:r>
              <a:rPr lang="es-MX" dirty="0" err="1">
                <a:solidFill>
                  <a:schemeClr val="tx1"/>
                </a:solidFill>
              </a:rPr>
              <a:t>lanzar_pelota</a:t>
            </a:r>
            <a:r>
              <a:rPr lang="es-MX" dirty="0">
                <a:solidFill>
                  <a:schemeClr val="tx1"/>
                </a:solidFill>
              </a:rPr>
              <a:t>, puesto que ella es la que ejecuta los hilos que accionan la pelota.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4" name="Grupo 13">
            <a:extLst>
              <a:ext uri="{FF2B5EF4-FFF2-40B4-BE49-F238E27FC236}">
                <a16:creationId xmlns:a16="http://schemas.microsoft.com/office/drawing/2014/main" id="{1976EC28-BBBC-B794-474E-F4CF24EEB849}"/>
              </a:ext>
            </a:extLst>
          </p:cNvPr>
          <p:cNvGrpSpPr/>
          <p:nvPr/>
        </p:nvGrpSpPr>
        <p:grpSpPr>
          <a:xfrm>
            <a:off x="9127125" y="0"/>
            <a:ext cx="3092950" cy="6858000"/>
            <a:chOff x="9127125" y="0"/>
            <a:chExt cx="3092950" cy="6858000"/>
          </a:xfrm>
        </p:grpSpPr>
        <p:sp>
          <p:nvSpPr>
            <p:cNvPr id="15" name="Marcador de contenido 2">
              <a:extLst>
                <a:ext uri="{FF2B5EF4-FFF2-40B4-BE49-F238E27FC236}">
                  <a16:creationId xmlns:a16="http://schemas.microsoft.com/office/drawing/2014/main" id="{0D925248-AEE0-3E28-579C-8CFCD9D33B0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rgbClr val="FFFF00"/>
                  </a:solidFill>
                </a:rPr>
                <a:t>3.3 	CREACION DE MODELOS DEL PROYECTO</a:t>
              </a: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6" name="CuadroTexto 15">
              <a:extLst>
                <a:ext uri="{FF2B5EF4-FFF2-40B4-BE49-F238E27FC236}">
                  <a16:creationId xmlns:a16="http://schemas.microsoft.com/office/drawing/2014/main" id="{07CCC527-4E61-935D-6C5D-80D7645737B4}"/>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13" name="Imagen 12">
            <a:extLst>
              <a:ext uri="{FF2B5EF4-FFF2-40B4-BE49-F238E27FC236}">
                <a16:creationId xmlns:a16="http://schemas.microsoft.com/office/drawing/2014/main" id="{CADBF53D-2094-4FD1-B1F3-F167333E8710}"/>
              </a:ext>
            </a:extLst>
          </p:cNvPr>
          <p:cNvPicPr/>
          <p:nvPr/>
        </p:nvPicPr>
        <p:blipFill>
          <a:blip r:embed="rId2"/>
          <a:stretch>
            <a:fillRect/>
          </a:stretch>
        </p:blipFill>
        <p:spPr>
          <a:xfrm>
            <a:off x="2001670" y="3621434"/>
            <a:ext cx="5676901" cy="271907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15464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MX" dirty="0"/>
              <a:t>3.4 	CREACION DE CONTROLADORES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MX" dirty="0">
                <a:solidFill>
                  <a:schemeClr val="tx1"/>
                </a:solidFill>
              </a:rPr>
              <a:t>De clic derecho sobre la carpeta controlador, escoja “Agregar” y seleccione “clase”.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pic>
        <p:nvPicPr>
          <p:cNvPr id="7" name="Imagen 6">
            <a:extLst>
              <a:ext uri="{FF2B5EF4-FFF2-40B4-BE49-F238E27FC236}">
                <a16:creationId xmlns:a16="http://schemas.microsoft.com/office/drawing/2014/main" id="{2A3801B5-FCC9-5B83-B496-24AE97F4D46E}"/>
              </a:ext>
            </a:extLst>
          </p:cNvPr>
          <p:cNvPicPr>
            <a:picLocks noChangeAspect="1"/>
          </p:cNvPicPr>
          <p:nvPr/>
        </p:nvPicPr>
        <p:blipFill>
          <a:blip r:embed="rId2"/>
          <a:stretch>
            <a:fillRect/>
          </a:stretch>
        </p:blipFill>
        <p:spPr>
          <a:xfrm>
            <a:off x="1774338" y="3102165"/>
            <a:ext cx="6113886" cy="3168253"/>
          </a:xfrm>
          <a:prstGeom prst="rect">
            <a:avLst/>
          </a:prstGeom>
          <a:ln w="88900" cap="sq" cmpd="thickThin">
            <a:solidFill>
              <a:srgbClr val="000000"/>
            </a:solidFill>
            <a:prstDash val="solid"/>
            <a:miter lim="800000"/>
          </a:ln>
          <a:effectLst>
            <a:innerShdw blurRad="76200">
              <a:srgbClr val="000000"/>
            </a:innerShdw>
          </a:effectLst>
        </p:spPr>
      </p:pic>
      <p:grpSp>
        <p:nvGrpSpPr>
          <p:cNvPr id="13" name="Grupo 12">
            <a:extLst>
              <a:ext uri="{FF2B5EF4-FFF2-40B4-BE49-F238E27FC236}">
                <a16:creationId xmlns:a16="http://schemas.microsoft.com/office/drawing/2014/main" id="{0FCA5E42-DC09-7273-97C1-651693FA3E28}"/>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AA0DB4D9-548C-0CA0-3674-C181FEEDC23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rgbClr val="FFFF00"/>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3C0B665A-91D3-BA5D-82A7-A9A63E83E42F}"/>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12" name="Imagen 11">
            <a:extLst>
              <a:ext uri="{FF2B5EF4-FFF2-40B4-BE49-F238E27FC236}">
                <a16:creationId xmlns:a16="http://schemas.microsoft.com/office/drawing/2014/main" id="{8CDCBB89-EBAA-4AFF-8674-B74E5727FC67}"/>
              </a:ext>
            </a:extLst>
          </p:cNvPr>
          <p:cNvPicPr/>
          <p:nvPr/>
        </p:nvPicPr>
        <p:blipFill>
          <a:blip r:embed="rId3"/>
          <a:stretch>
            <a:fillRect/>
          </a:stretch>
        </p:blipFill>
        <p:spPr>
          <a:xfrm>
            <a:off x="1125460" y="2887662"/>
            <a:ext cx="7232727" cy="353974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13679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C" dirty="0"/>
              <a:t>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3476762" cy="4317176"/>
          </a:xfrm>
        </p:spPr>
        <p:txBody>
          <a:bodyPr/>
          <a:lstStyle/>
          <a:p>
            <a:r>
              <a:rPr lang="es-MX" dirty="0">
                <a:solidFill>
                  <a:schemeClr val="tx1"/>
                </a:solidFill>
              </a:rPr>
              <a:t>Se creará una clase, en esa clase será necesario importar las clases de la vista y el modelo para poder utilizar métodos y manda ordenes además en esta clase al ser un controlador recibirá los eventos que reciba de la vista y le solicitará al modelo que los realice, por ejemplo, la creación de pelotas, o que lance y pare pelotas.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8473B022-9E29-7413-7776-D04FBCA90EB9}"/>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9B4F7D3E-5C30-DB48-C78F-08B6A69C8E66}"/>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rgbClr val="FFFF00"/>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9825BC26-C40A-05DB-97E3-ACA2645B4C9E}"/>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10" name="Imagen 9">
            <a:extLst>
              <a:ext uri="{FF2B5EF4-FFF2-40B4-BE49-F238E27FC236}">
                <a16:creationId xmlns:a16="http://schemas.microsoft.com/office/drawing/2014/main" id="{5F6603E8-2DB1-40EF-97B8-E622B7E690D0}"/>
              </a:ext>
            </a:extLst>
          </p:cNvPr>
          <p:cNvPicPr/>
          <p:nvPr/>
        </p:nvPicPr>
        <p:blipFill>
          <a:blip r:embed="rId2"/>
          <a:stretch>
            <a:fillRect/>
          </a:stretch>
        </p:blipFill>
        <p:spPr>
          <a:xfrm>
            <a:off x="4086360" y="2528067"/>
            <a:ext cx="4733925" cy="261397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6233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4	EJECUCIÓN DEL PROYECTO	</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MX" dirty="0">
                <a:solidFill>
                  <a:schemeClr val="tx1"/>
                </a:solidFill>
              </a:rPr>
              <a:t>Le da clic al botón de correr para compilar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4DD744F9-EF89-F12F-147F-9031139EC3AD}"/>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5E58E033-16AD-B69B-8809-0CB67918219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rgbClr val="FFFF00"/>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1282BF41-5F44-32E0-AFCD-91D17D3D4A33}"/>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10" name="Imagen 9">
            <a:extLst>
              <a:ext uri="{FF2B5EF4-FFF2-40B4-BE49-F238E27FC236}">
                <a16:creationId xmlns:a16="http://schemas.microsoft.com/office/drawing/2014/main" id="{B44D7988-F4AD-4679-96B7-539B2640C951}"/>
              </a:ext>
            </a:extLst>
          </p:cNvPr>
          <p:cNvPicPr/>
          <p:nvPr/>
        </p:nvPicPr>
        <p:blipFill>
          <a:blip r:embed="rId2"/>
          <a:stretch>
            <a:fillRect/>
          </a:stretch>
        </p:blipFill>
        <p:spPr>
          <a:xfrm>
            <a:off x="1657556" y="2686055"/>
            <a:ext cx="6472238" cy="377183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63549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MX" dirty="0"/>
              <a:t>Al compilar el proyecto dará la siguiente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MX" dirty="0">
                <a:solidFill>
                  <a:schemeClr val="tx1"/>
                </a:solidFill>
              </a:rPr>
              <a:t>Con los botones podrá lanzar y parar pelotas.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4DD744F9-EF89-F12F-147F-9031139EC3AD}"/>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5E58E033-16AD-B69B-8809-0CB67918219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rgbClr val="FFFF00"/>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1282BF41-5F44-32E0-AFCD-91D17D3D4A33}"/>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11" name="Imagen 10">
            <a:extLst>
              <a:ext uri="{FF2B5EF4-FFF2-40B4-BE49-F238E27FC236}">
                <a16:creationId xmlns:a16="http://schemas.microsoft.com/office/drawing/2014/main" id="{65D03922-3C23-4EB2-8089-80E302FF4538}"/>
              </a:ext>
            </a:extLst>
          </p:cNvPr>
          <p:cNvPicPr/>
          <p:nvPr/>
        </p:nvPicPr>
        <p:blipFill>
          <a:blip r:embed="rId2"/>
          <a:stretch>
            <a:fillRect/>
          </a:stretch>
        </p:blipFill>
        <p:spPr>
          <a:xfrm>
            <a:off x="761999" y="2751138"/>
            <a:ext cx="7667626" cy="367627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85409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445156"/>
          </a:xfrm>
        </p:spPr>
        <p:txBody>
          <a:bodyPr>
            <a:normAutofit/>
          </a:bodyPr>
          <a:lstStyle/>
          <a:p>
            <a:r>
              <a:rPr lang="es-MX" dirty="0">
                <a:solidFill>
                  <a:schemeClr val="tx1"/>
                </a:solidFill>
              </a:rPr>
              <a:t>El uso de DOTNET y visual </a:t>
            </a:r>
            <a:r>
              <a:rPr lang="es-MX" dirty="0" err="1">
                <a:solidFill>
                  <a:schemeClr val="tx1"/>
                </a:solidFill>
              </a:rPr>
              <a:t>studio</a:t>
            </a:r>
            <a:r>
              <a:rPr lang="es-MX" dirty="0">
                <a:solidFill>
                  <a:schemeClr val="tx1"/>
                </a:solidFill>
              </a:rPr>
              <a:t> para la creación de aplicaciones con una interfaz grafica reduce el tiempo de desarrollo, ya que estos nos ofrecen una serie de elementos que se pueden utilizar sin la necesidad codificarlos.</a:t>
            </a:r>
          </a:p>
          <a:p>
            <a:r>
              <a:rPr lang="es-MX" dirty="0">
                <a:solidFill>
                  <a:schemeClr val="tx1"/>
                </a:solidFill>
              </a:rPr>
              <a:t>El uso de hilos permite que un programa realice varias tareas al mismo tiempo, mejorando la eficiencia y el rendimiento. Los hilos también son útiles para manejar tareas que requieren tiempo, como la entrada/salida de disco o la comunicación de red, de manera que no bloqueen la ejecución del resto del programa.</a:t>
            </a:r>
          </a:p>
          <a:p>
            <a:r>
              <a:rPr lang="es-MX" dirty="0">
                <a:solidFill>
                  <a:schemeClr val="tx1"/>
                </a:solidFill>
              </a:rPr>
              <a:t>Sin embargo, el uso de hilos también puede tener algunos desafíos, como la sincronización de acceso a recursos compartidos y el manejo de excepciones. Es importante utilizar buenas prácticas de programación y manejar correctamente los hilos para evitar problemas de concurrencia y garantizar una correcta ejecución del programa.</a:t>
            </a:r>
          </a:p>
          <a:p>
            <a:endParaRPr lang="es-EC" dirty="0">
              <a:solidFill>
                <a:schemeClr val="tx1"/>
              </a:solidFill>
            </a:endParaRPr>
          </a:p>
          <a:p>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grpSp>
        <p:nvGrpSpPr>
          <p:cNvPr id="9" name="Grupo 8">
            <a:extLst>
              <a:ext uri="{FF2B5EF4-FFF2-40B4-BE49-F238E27FC236}">
                <a16:creationId xmlns:a16="http://schemas.microsoft.com/office/drawing/2014/main" id="{32372332-5DD8-C04A-CB88-F41F608DA7F5}"/>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DFD4A309-8E3F-F262-E2EC-C7D835056C7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b="1" dirty="0">
                  <a:solidFill>
                    <a:srgbClr val="FFFF00"/>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C7C64204-C896-CDC3-476A-5F89FDDF783F}"/>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spTree>
    <p:extLst>
      <p:ext uri="{BB962C8B-B14F-4D97-AF65-F5344CB8AC3E}">
        <p14:creationId xmlns:p14="http://schemas.microsoft.com/office/powerpoint/2010/main" val="2703950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OBJETIVOS</a:t>
            </a:r>
            <a:br>
              <a:rPr lang="es-ES" dirty="0"/>
            </a:br>
            <a:r>
              <a:rPr lang="es-ES" dirty="0"/>
              <a:t>	1.1		Objetivo General</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3070888295"/>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grpSp>
        <p:nvGrpSpPr>
          <p:cNvPr id="11" name="Grupo 10">
            <a:extLst>
              <a:ext uri="{FF2B5EF4-FFF2-40B4-BE49-F238E27FC236}">
                <a16:creationId xmlns:a16="http://schemas.microsoft.com/office/drawing/2014/main" id="{5620B762-17BA-F67D-348C-967A7445956A}"/>
              </a:ext>
            </a:extLst>
          </p:cNvPr>
          <p:cNvGrpSpPr/>
          <p:nvPr/>
        </p:nvGrpSpPr>
        <p:grpSpPr>
          <a:xfrm>
            <a:off x="9127125" y="0"/>
            <a:ext cx="3092950" cy="6858000"/>
            <a:chOff x="9127125" y="0"/>
            <a:chExt cx="3092950" cy="6858000"/>
          </a:xfrm>
        </p:grpSpPr>
        <p:sp>
          <p:nvSpPr>
            <p:cNvPr id="12" name="Marcador de contenido 2">
              <a:extLst>
                <a:ext uri="{FF2B5EF4-FFF2-40B4-BE49-F238E27FC236}">
                  <a16:creationId xmlns:a16="http://schemas.microsoft.com/office/drawing/2014/main" id="{6670A8D5-DB98-CEAC-6DD8-E0DC5118E17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b="1" dirty="0">
                  <a:solidFill>
                    <a:srgbClr val="FFFF00"/>
                  </a:solidFill>
                </a:rPr>
                <a:t>1	OBJETIVOS</a:t>
              </a:r>
            </a:p>
            <a:p>
              <a:pPr lvl="1">
                <a:lnSpc>
                  <a:spcPct val="90000"/>
                </a:lnSpc>
              </a:pPr>
              <a:r>
                <a:rPr lang="es-ES" sz="1100" b="1" dirty="0">
                  <a:solidFill>
                    <a:srgbClr val="FFFF00"/>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3" name="CuadroTexto 12">
              <a:extLst>
                <a:ext uri="{FF2B5EF4-FFF2-40B4-BE49-F238E27FC236}">
                  <a16:creationId xmlns:a16="http://schemas.microsoft.com/office/drawing/2014/main" id="{DCCBA1A9-129F-0B9E-84C2-15194A821670}"/>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a:t>
              </a:r>
            </a:p>
          </p:txBody>
        </p:sp>
      </p:gr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77394"/>
          </a:xfrm>
        </p:spPr>
        <p:txBody>
          <a:bodyPr>
            <a:normAutofit/>
          </a:bodyPr>
          <a:lstStyle/>
          <a:p>
            <a:r>
              <a:rPr lang="es-MX" dirty="0">
                <a:solidFill>
                  <a:schemeClr val="tx1"/>
                </a:solidFill>
              </a:rPr>
              <a:t>Se recomienda tener bien claro los conceptos de hilos antes de desarrollar un proyecto con los mismos, puesto que se pueden utilizar métodos innecesarios o funciones que pueden ocasionar problemas a futuro inclusive teniendo la posibilidad de bloquear el programa. </a:t>
            </a:r>
          </a:p>
          <a:p>
            <a:r>
              <a:rPr lang="es-MX">
                <a:solidFill>
                  <a:schemeClr val="tx1"/>
                </a:solidFill>
              </a:rPr>
              <a:t>Se </a:t>
            </a:r>
            <a:r>
              <a:rPr lang="es-MX" dirty="0">
                <a:solidFill>
                  <a:schemeClr val="tx1"/>
                </a:solidFill>
              </a:rPr>
              <a:t>recomienda tener cuidado al momento de realizar el cambio de nombre de alguna función sobre todo en el controlador ya que un cambio en el controlador puede tener la capacidad de afectar a todo el proyecto, así como al momento de realizar la configuración de las rutas de inicio del proyecto.</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grpSp>
        <p:nvGrpSpPr>
          <p:cNvPr id="9" name="Grupo 8">
            <a:extLst>
              <a:ext uri="{FF2B5EF4-FFF2-40B4-BE49-F238E27FC236}">
                <a16:creationId xmlns:a16="http://schemas.microsoft.com/office/drawing/2014/main" id="{F9E132B9-83A8-741C-E723-093EF1060696}"/>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56CB3F28-3F6F-B1FD-A1BF-08368D48502E}"/>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b="1" dirty="0">
                  <a:solidFill>
                    <a:srgbClr val="FFFF00"/>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685FF361-833B-C271-E1B2-776CC98457B4}"/>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spTree>
    <p:extLst>
      <p:ext uri="{BB962C8B-B14F-4D97-AF65-F5344CB8AC3E}">
        <p14:creationId xmlns:p14="http://schemas.microsoft.com/office/powerpoint/2010/main" val="644582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BIBLIOGRAFÍA</a:t>
            </a:r>
          </a:p>
        </p:txBody>
      </p:sp>
      <p:graphicFrame>
        <p:nvGraphicFramePr>
          <p:cNvPr id="5" name="Marcador de contenido 4">
            <a:extLst>
              <a:ext uri="{FF2B5EF4-FFF2-40B4-BE49-F238E27FC236}">
                <a16:creationId xmlns:a16="http://schemas.microsoft.com/office/drawing/2014/main" id="{5C37D26F-0402-40BA-B832-9C14E0652F7B}"/>
              </a:ext>
            </a:extLst>
          </p:cNvPr>
          <p:cNvGraphicFramePr>
            <a:graphicFrameLocks noGrp="1"/>
          </p:cNvGraphicFramePr>
          <p:nvPr>
            <p:ph idx="1"/>
            <p:extLst>
              <p:ext uri="{D42A27DB-BD31-4B8C-83A1-F6EECF244321}">
                <p14:modId xmlns:p14="http://schemas.microsoft.com/office/powerpoint/2010/main" val="181269275"/>
              </p:ext>
            </p:extLst>
          </p:nvPr>
        </p:nvGraphicFramePr>
        <p:xfrm>
          <a:off x="237835" y="2218252"/>
          <a:ext cx="8695471" cy="6607415"/>
        </p:xfrm>
        <a:graphic>
          <a:graphicData uri="http://schemas.openxmlformats.org/drawingml/2006/table">
            <a:tbl>
              <a:tblPr firstRow="1" firstCol="1" bandRow="1"/>
              <a:tblGrid>
                <a:gridCol w="86955">
                  <a:extLst>
                    <a:ext uri="{9D8B030D-6E8A-4147-A177-3AD203B41FA5}">
                      <a16:colId xmlns:a16="http://schemas.microsoft.com/office/drawing/2014/main" val="3552387885"/>
                    </a:ext>
                  </a:extLst>
                </a:gridCol>
                <a:gridCol w="8608516">
                  <a:extLst>
                    <a:ext uri="{9D8B030D-6E8A-4147-A177-3AD203B41FA5}">
                      <a16:colId xmlns:a16="http://schemas.microsoft.com/office/drawing/2014/main" val="2211770008"/>
                    </a:ext>
                  </a:extLst>
                </a:gridCol>
              </a:tblGrid>
              <a:tr h="641254">
                <a:tc>
                  <a:txBody>
                    <a:bodyPr/>
                    <a:lstStyle/>
                    <a:p>
                      <a:pPr algn="just">
                        <a:lnSpc>
                          <a:spcPct val="115000"/>
                        </a:lnSpc>
                        <a:spcAft>
                          <a:spcPts val="1000"/>
                        </a:spcAft>
                      </a:pPr>
                      <a:r>
                        <a:rPr lang="es-ES" sz="800">
                          <a:solidFill>
                            <a:srgbClr val="548DD4"/>
                          </a:solidFill>
                          <a:effectLst/>
                          <a:latin typeface="Calibri" panose="020F0502020204030204" pitchFamily="34" charset="0"/>
                          <a:ea typeface="Calibri" panose="020F0502020204030204" pitchFamily="34" charset="0"/>
                          <a:cs typeface="Arial" panose="020B0604020202020204" pitchFamily="34" charset="0"/>
                        </a:rPr>
                        <a:t>[1] </a:t>
                      </a:r>
                      <a:endParaRPr lang="es-EC" sz="8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s-EC" sz="1500" dirty="0">
                          <a:solidFill>
                            <a:schemeClr val="tx1"/>
                          </a:solidFill>
                          <a:effectLst/>
                          <a:latin typeface="+mj-lt"/>
                          <a:ea typeface="Calibri" panose="020F0502020204030204" pitchFamily="34" charset="0"/>
                          <a:cs typeface="Arial" panose="020B0604020202020204" pitchFamily="34" charset="0"/>
                        </a:rPr>
                        <a:t>[1] 	«APLICACIONES .NET,» Microsoft, [En línea]. </a:t>
                      </a:r>
                      <a:r>
                        <a:rPr lang="es-EC" sz="1500" dirty="0" err="1">
                          <a:solidFill>
                            <a:schemeClr val="tx1"/>
                          </a:solidFill>
                          <a:effectLst/>
                          <a:latin typeface="+mj-lt"/>
                          <a:ea typeface="Calibri" panose="020F0502020204030204" pitchFamily="34" charset="0"/>
                          <a:cs typeface="Arial" panose="020B0604020202020204" pitchFamily="34" charset="0"/>
                        </a:rPr>
                        <a:t>Available</a:t>
                      </a:r>
                      <a:r>
                        <a:rPr lang="es-EC" sz="1500" dirty="0">
                          <a:solidFill>
                            <a:schemeClr val="tx1"/>
                          </a:solidFill>
                          <a:effectLst/>
                          <a:latin typeface="+mj-lt"/>
                          <a:ea typeface="Calibri" panose="020F0502020204030204" pitchFamily="34" charset="0"/>
                          <a:cs typeface="Arial" panose="020B0604020202020204" pitchFamily="34" charset="0"/>
                        </a:rPr>
                        <a:t>: https://dotnet.microsoft.com/en-us/. [Último acceso: 13 01 2023].</a:t>
                      </a:r>
                    </a:p>
                    <a:p>
                      <a:pPr algn="just">
                        <a:lnSpc>
                          <a:spcPct val="115000"/>
                        </a:lnSpc>
                        <a:spcAft>
                          <a:spcPts val="1000"/>
                        </a:spcAft>
                      </a:pPr>
                      <a:r>
                        <a:rPr lang="es-EC" sz="1500" dirty="0">
                          <a:solidFill>
                            <a:schemeClr val="tx1"/>
                          </a:solidFill>
                          <a:effectLst/>
                          <a:latin typeface="+mj-lt"/>
                          <a:ea typeface="Calibri" panose="020F0502020204030204" pitchFamily="34" charset="0"/>
                          <a:cs typeface="Arial" panose="020B0604020202020204" pitchFamily="34" charset="0"/>
                        </a:rPr>
                        <a:t>[2] 	«Visual Studio,» Microsoft, [En línea]. </a:t>
                      </a:r>
                      <a:r>
                        <a:rPr lang="es-EC" sz="1500" dirty="0" err="1">
                          <a:solidFill>
                            <a:schemeClr val="tx1"/>
                          </a:solidFill>
                          <a:effectLst/>
                          <a:latin typeface="+mj-lt"/>
                          <a:ea typeface="Calibri" panose="020F0502020204030204" pitchFamily="34" charset="0"/>
                          <a:cs typeface="Arial" panose="020B0604020202020204" pitchFamily="34" charset="0"/>
                        </a:rPr>
                        <a:t>Available</a:t>
                      </a:r>
                      <a:r>
                        <a:rPr lang="es-EC" sz="1500" dirty="0">
                          <a:solidFill>
                            <a:schemeClr val="tx1"/>
                          </a:solidFill>
                          <a:effectLst/>
                          <a:latin typeface="+mj-lt"/>
                          <a:ea typeface="Calibri" panose="020F0502020204030204" pitchFamily="34" charset="0"/>
                          <a:cs typeface="Arial" panose="020B0604020202020204" pitchFamily="34" charset="0"/>
                        </a:rPr>
                        <a:t>: https://visualstudio.microsoft.com/es/vs/. [Último acceso: 13 01 2023].</a:t>
                      </a:r>
                    </a:p>
                    <a:p>
                      <a:pPr algn="just">
                        <a:lnSpc>
                          <a:spcPct val="115000"/>
                        </a:lnSpc>
                        <a:spcAft>
                          <a:spcPts val="1000"/>
                        </a:spcAft>
                      </a:pPr>
                      <a:r>
                        <a:rPr lang="es-EC" sz="1500" dirty="0">
                          <a:solidFill>
                            <a:schemeClr val="tx1"/>
                          </a:solidFill>
                          <a:effectLst/>
                          <a:latin typeface="+mj-lt"/>
                          <a:ea typeface="Calibri" panose="020F0502020204030204" pitchFamily="34" charset="0"/>
                          <a:cs typeface="Arial" panose="020B0604020202020204" pitchFamily="34" charset="0"/>
                        </a:rPr>
                        <a:t>[3] 	J. M. Aguilar, «¿Qué es el patrón MVC en programación y por qué es útil?,» Campus MVP, [En línea]. </a:t>
                      </a:r>
                      <a:r>
                        <a:rPr lang="es-EC" sz="1500" dirty="0" err="1">
                          <a:solidFill>
                            <a:schemeClr val="tx1"/>
                          </a:solidFill>
                          <a:effectLst/>
                          <a:latin typeface="+mj-lt"/>
                          <a:ea typeface="Calibri" panose="020F0502020204030204" pitchFamily="34" charset="0"/>
                          <a:cs typeface="Arial" panose="020B0604020202020204" pitchFamily="34" charset="0"/>
                        </a:rPr>
                        <a:t>Available</a:t>
                      </a:r>
                      <a:r>
                        <a:rPr lang="es-EC" sz="1500" dirty="0">
                          <a:solidFill>
                            <a:schemeClr val="tx1"/>
                          </a:solidFill>
                          <a:effectLst/>
                          <a:latin typeface="+mj-lt"/>
                          <a:ea typeface="Calibri" panose="020F0502020204030204" pitchFamily="34" charset="0"/>
                          <a:cs typeface="Arial" panose="020B0604020202020204" pitchFamily="34" charset="0"/>
                        </a:rPr>
                        <a:t>: https://www.campusmvp.es/recursos/post/que-es-el-patron-mvc-en-programacion-y-por-que-es-util.aspx. [Último acceso: 13 01 2023].</a:t>
                      </a:r>
                    </a:p>
                    <a:p>
                      <a:pPr algn="just">
                        <a:lnSpc>
                          <a:spcPct val="115000"/>
                        </a:lnSpc>
                        <a:spcAft>
                          <a:spcPts val="1000"/>
                        </a:spcAft>
                      </a:pPr>
                      <a:r>
                        <a:rPr lang="es-EC" sz="1500" dirty="0">
                          <a:solidFill>
                            <a:schemeClr val="tx1"/>
                          </a:solidFill>
                          <a:effectLst/>
                          <a:latin typeface="+mj-lt"/>
                          <a:ea typeface="Calibri" panose="020F0502020204030204" pitchFamily="34" charset="0"/>
                          <a:cs typeface="Arial" panose="020B0604020202020204" pitchFamily="34" charset="0"/>
                        </a:rPr>
                        <a:t>[4] 	J. D. Luján, «¿Cómo funcionan los hilos en programación?,» EDTEAM, [En línea]. </a:t>
                      </a:r>
                      <a:r>
                        <a:rPr lang="es-EC" sz="1500" dirty="0" err="1">
                          <a:solidFill>
                            <a:schemeClr val="tx1"/>
                          </a:solidFill>
                          <a:effectLst/>
                          <a:latin typeface="+mj-lt"/>
                          <a:ea typeface="Calibri" panose="020F0502020204030204" pitchFamily="34" charset="0"/>
                          <a:cs typeface="Arial" panose="020B0604020202020204" pitchFamily="34" charset="0"/>
                        </a:rPr>
                        <a:t>Available</a:t>
                      </a:r>
                      <a:r>
                        <a:rPr lang="es-EC" sz="1500" dirty="0">
                          <a:solidFill>
                            <a:schemeClr val="tx1"/>
                          </a:solidFill>
                          <a:effectLst/>
                          <a:latin typeface="+mj-lt"/>
                          <a:ea typeface="Calibri" panose="020F0502020204030204" pitchFamily="34" charset="0"/>
                          <a:cs typeface="Arial" panose="020B0604020202020204" pitchFamily="34" charset="0"/>
                        </a:rPr>
                        <a:t>: https://ed.team/blog/como-funcionan-los-hilos-en-programacion. [Último acceso: 13 01 2023].</a:t>
                      </a:r>
                    </a:p>
                    <a:p>
                      <a:pPr algn="just">
                        <a:lnSpc>
                          <a:spcPct val="115000"/>
                        </a:lnSpc>
                        <a:spcAft>
                          <a:spcPts val="1000"/>
                        </a:spcAft>
                      </a:pPr>
                      <a:r>
                        <a:rPr lang="es-EC" sz="1500" dirty="0">
                          <a:solidFill>
                            <a:schemeClr val="tx1"/>
                          </a:solidFill>
                          <a:effectLst/>
                          <a:latin typeface="+mj-lt"/>
                          <a:ea typeface="Calibri" panose="020F0502020204030204" pitchFamily="34" charset="0"/>
                          <a:cs typeface="Arial" panose="020B0604020202020204" pitchFamily="34" charset="0"/>
                        </a:rPr>
                        <a:t>[5] 	«Estados de un hilo,» Iniciativa open </a:t>
                      </a:r>
                      <a:r>
                        <a:rPr lang="es-EC" sz="1500" dirty="0" err="1">
                          <a:solidFill>
                            <a:schemeClr val="tx1"/>
                          </a:solidFill>
                          <a:effectLst/>
                          <a:latin typeface="+mj-lt"/>
                          <a:ea typeface="Calibri" panose="020F0502020204030204" pitchFamily="34" charset="0"/>
                          <a:cs typeface="Arial" panose="020B0604020202020204" pitchFamily="34" charset="0"/>
                        </a:rPr>
                        <a:t>source</a:t>
                      </a:r>
                      <a:r>
                        <a:rPr lang="es-EC" sz="1500" dirty="0">
                          <a:solidFill>
                            <a:schemeClr val="tx1"/>
                          </a:solidFill>
                          <a:effectLst/>
                          <a:latin typeface="+mj-lt"/>
                          <a:ea typeface="Calibri" panose="020F0502020204030204" pitchFamily="34" charset="0"/>
                          <a:cs typeface="Arial" panose="020B0604020202020204" pitchFamily="34" charset="0"/>
                        </a:rPr>
                        <a:t>, [En línea]. </a:t>
                      </a:r>
                      <a:r>
                        <a:rPr lang="es-EC" sz="1500" dirty="0" err="1">
                          <a:solidFill>
                            <a:schemeClr val="tx1"/>
                          </a:solidFill>
                          <a:effectLst/>
                          <a:latin typeface="+mj-lt"/>
                          <a:ea typeface="Calibri" panose="020F0502020204030204" pitchFamily="34" charset="0"/>
                          <a:cs typeface="Arial" panose="020B0604020202020204" pitchFamily="34" charset="0"/>
                        </a:rPr>
                        <a:t>Available</a:t>
                      </a:r>
                      <a:r>
                        <a:rPr lang="es-EC" sz="1500" dirty="0">
                          <a:solidFill>
                            <a:schemeClr val="tx1"/>
                          </a:solidFill>
                          <a:effectLst/>
                          <a:latin typeface="+mj-lt"/>
                          <a:ea typeface="Calibri" panose="020F0502020204030204" pitchFamily="34" charset="0"/>
                          <a:cs typeface="Arial" panose="020B0604020202020204" pitchFamily="34" charset="0"/>
                        </a:rPr>
                        <a:t>: https://javaparajavatos.wordpress.com/2017/05/07/estados-de-un-hilo/. [Último acceso: 13 01 2023].</a:t>
                      </a:r>
                    </a:p>
                  </a:txBody>
                  <a:tcPr marL="7255" marR="7255" marT="7255" marB="7255">
                    <a:lnL>
                      <a:noFill/>
                    </a:lnL>
                    <a:lnR>
                      <a:noFill/>
                    </a:lnR>
                    <a:lnT>
                      <a:noFill/>
                    </a:lnT>
                    <a:lnB>
                      <a:noFill/>
                    </a:lnB>
                  </a:tcPr>
                </a:tc>
                <a:extLst>
                  <a:ext uri="{0D108BD9-81ED-4DB2-BD59-A6C34878D82A}">
                    <a16:rowId xmlns:a16="http://schemas.microsoft.com/office/drawing/2014/main" val="1128933337"/>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758646589"/>
                  </a:ext>
                </a:extLst>
              </a:tr>
              <a:tr h="641254">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50969492"/>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03356231"/>
                  </a:ext>
                </a:extLst>
              </a:tr>
              <a:tr h="1289673">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3707886716"/>
                  </a:ext>
                </a:extLst>
              </a:tr>
            </a:tbl>
          </a:graphicData>
        </a:graphic>
      </p:graphicFrame>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grpSp>
        <p:nvGrpSpPr>
          <p:cNvPr id="8" name="Grupo 7">
            <a:extLst>
              <a:ext uri="{FF2B5EF4-FFF2-40B4-BE49-F238E27FC236}">
                <a16:creationId xmlns:a16="http://schemas.microsoft.com/office/drawing/2014/main" id="{67640423-F6D3-3E62-ED13-89025F4DEDA5}"/>
              </a:ext>
            </a:extLst>
          </p:cNvPr>
          <p:cNvGrpSpPr/>
          <p:nvPr/>
        </p:nvGrpSpPr>
        <p:grpSpPr>
          <a:xfrm>
            <a:off x="9127125" y="0"/>
            <a:ext cx="3092950" cy="6858000"/>
            <a:chOff x="9127125" y="0"/>
            <a:chExt cx="3092950" cy="6858000"/>
          </a:xfrm>
        </p:grpSpPr>
        <p:sp>
          <p:nvSpPr>
            <p:cNvPr id="9" name="Marcador de contenido 2">
              <a:extLst>
                <a:ext uri="{FF2B5EF4-FFF2-40B4-BE49-F238E27FC236}">
                  <a16:creationId xmlns:a16="http://schemas.microsoft.com/office/drawing/2014/main" id="{1BD40918-818D-22B9-210C-DEA554DDD52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b="1" dirty="0">
                  <a:solidFill>
                    <a:srgbClr val="FFFF00"/>
                  </a:solidFill>
                </a:rPr>
                <a:t>7	BIBLIOGRAFÍA</a:t>
              </a:r>
            </a:p>
          </p:txBody>
        </p:sp>
        <p:sp>
          <p:nvSpPr>
            <p:cNvPr id="10" name="CuadroTexto 9">
              <a:extLst>
                <a:ext uri="{FF2B5EF4-FFF2-40B4-BE49-F238E27FC236}">
                  <a16:creationId xmlns:a16="http://schemas.microsoft.com/office/drawing/2014/main" id="{B9BEB72E-B009-EAB8-168E-404CE02AD9A7}"/>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spTree>
    <p:extLst>
      <p:ext uri="{BB962C8B-B14F-4D97-AF65-F5344CB8AC3E}">
        <p14:creationId xmlns:p14="http://schemas.microsoft.com/office/powerpoint/2010/main" val="404966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graphicFrame>
        <p:nvGraphicFramePr>
          <p:cNvPr id="5" name="Marcador de contenido 4">
            <a:extLst>
              <a:ext uri="{FF2B5EF4-FFF2-40B4-BE49-F238E27FC236}">
                <a16:creationId xmlns:a16="http://schemas.microsoft.com/office/drawing/2014/main" id="{5C37D26F-0402-40BA-B832-9C14E0652F7B}"/>
              </a:ext>
            </a:extLst>
          </p:cNvPr>
          <p:cNvGraphicFramePr>
            <a:graphicFrameLocks noGrp="1"/>
          </p:cNvGraphicFramePr>
          <p:nvPr>
            <p:ph idx="1"/>
            <p:extLst>
              <p:ext uri="{D42A27DB-BD31-4B8C-83A1-F6EECF244321}">
                <p14:modId xmlns:p14="http://schemas.microsoft.com/office/powerpoint/2010/main" val="1522282311"/>
              </p:ext>
            </p:extLst>
          </p:nvPr>
        </p:nvGraphicFramePr>
        <p:xfrm>
          <a:off x="237835" y="2218253"/>
          <a:ext cx="8695471" cy="4233950"/>
        </p:xfrm>
        <a:graphic>
          <a:graphicData uri="http://schemas.openxmlformats.org/drawingml/2006/table">
            <a:tbl>
              <a:tblPr firstRow="1" firstCol="1" bandRow="1"/>
              <a:tblGrid>
                <a:gridCol w="86955">
                  <a:extLst>
                    <a:ext uri="{9D8B030D-6E8A-4147-A177-3AD203B41FA5}">
                      <a16:colId xmlns:a16="http://schemas.microsoft.com/office/drawing/2014/main" val="3552387885"/>
                    </a:ext>
                  </a:extLst>
                </a:gridCol>
                <a:gridCol w="8608516">
                  <a:extLst>
                    <a:ext uri="{9D8B030D-6E8A-4147-A177-3AD203B41FA5}">
                      <a16:colId xmlns:a16="http://schemas.microsoft.com/office/drawing/2014/main" val="2211770008"/>
                    </a:ext>
                  </a:extLst>
                </a:gridCol>
              </a:tblGrid>
              <a:tr h="1354010">
                <a:tc>
                  <a:txBody>
                    <a:bodyPr/>
                    <a:lstStyle/>
                    <a:p>
                      <a:pPr algn="just">
                        <a:lnSpc>
                          <a:spcPct val="115000"/>
                        </a:lnSpc>
                        <a:spcAft>
                          <a:spcPts val="1000"/>
                        </a:spcAft>
                      </a:pPr>
                      <a:r>
                        <a:rPr lang="es-ES" sz="800">
                          <a:solidFill>
                            <a:srgbClr val="548DD4"/>
                          </a:solidFill>
                          <a:effectLst/>
                          <a:latin typeface="Calibri" panose="020F0502020204030204" pitchFamily="34" charset="0"/>
                          <a:ea typeface="Calibri" panose="020F0502020204030204" pitchFamily="34" charset="0"/>
                          <a:cs typeface="Arial" panose="020B0604020202020204" pitchFamily="34" charset="0"/>
                        </a:rPr>
                        <a:t>[1] </a:t>
                      </a:r>
                      <a:endParaRPr lang="es-EC" sz="8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s-EC" sz="1500" kern="1200" dirty="0">
                          <a:solidFill>
                            <a:schemeClr val="tx1"/>
                          </a:solidFill>
                          <a:effectLst/>
                          <a:latin typeface="+mn-lt"/>
                          <a:ea typeface="Calibri" panose="020F0502020204030204" pitchFamily="34" charset="0"/>
                          <a:cs typeface="Arial" panose="020B0604020202020204" pitchFamily="34" charset="0"/>
                        </a:rPr>
                        <a:t>[6] 	«¿Qué es la concurrencia?,» </a:t>
                      </a:r>
                      <a:r>
                        <a:rPr lang="es-EC" sz="1500" kern="1200" dirty="0" err="1">
                          <a:solidFill>
                            <a:schemeClr val="tx1"/>
                          </a:solidFill>
                          <a:effectLst/>
                          <a:latin typeface="+mn-lt"/>
                          <a:ea typeface="Calibri" panose="020F0502020204030204" pitchFamily="34" charset="0"/>
                          <a:cs typeface="Arial" panose="020B0604020202020204" pitchFamily="34" charset="0"/>
                        </a:rPr>
                        <a:t>theastrology</a:t>
                      </a:r>
                      <a:r>
                        <a:rPr lang="es-EC" sz="1500" kern="1200" dirty="0">
                          <a:solidFill>
                            <a:schemeClr val="tx1"/>
                          </a:solidFill>
                          <a:effectLst/>
                          <a:latin typeface="+mn-lt"/>
                          <a:ea typeface="Calibri" panose="020F0502020204030204" pitchFamily="34" charset="0"/>
                          <a:cs typeface="Arial" panose="020B0604020202020204" pitchFamily="34" charset="0"/>
                        </a:rPr>
                        <a:t>, 2022. [En línea]. </a:t>
                      </a:r>
                      <a:r>
                        <a:rPr lang="es-EC" sz="1500" kern="1200" dirty="0" err="1">
                          <a:solidFill>
                            <a:schemeClr val="tx1"/>
                          </a:solidFill>
                          <a:effectLst/>
                          <a:latin typeface="+mn-lt"/>
                          <a:ea typeface="Calibri" panose="020F0502020204030204" pitchFamily="34" charset="0"/>
                          <a:cs typeface="Arial" panose="020B0604020202020204" pitchFamily="34" charset="0"/>
                        </a:rPr>
                        <a:t>Available</a:t>
                      </a:r>
                      <a:r>
                        <a:rPr lang="es-EC" sz="1500" kern="1200" dirty="0">
                          <a:solidFill>
                            <a:schemeClr val="tx1"/>
                          </a:solidFill>
                          <a:effectLst/>
                          <a:latin typeface="+mn-lt"/>
                          <a:ea typeface="Calibri" panose="020F0502020204030204" pitchFamily="34" charset="0"/>
                          <a:cs typeface="Arial" panose="020B0604020202020204" pitchFamily="34" charset="0"/>
                        </a:rPr>
                        <a:t>: https://es.theastrologypage.com/concurrency. [Último acceso: 13 01 2023].</a:t>
                      </a:r>
                    </a:p>
                    <a:p>
                      <a:pPr algn="just">
                        <a:lnSpc>
                          <a:spcPct val="115000"/>
                        </a:lnSpc>
                        <a:spcAft>
                          <a:spcPts val="1000"/>
                        </a:spcAft>
                      </a:pPr>
                      <a:r>
                        <a:rPr lang="es-EC" sz="1500" kern="1200" dirty="0">
                          <a:solidFill>
                            <a:schemeClr val="tx1"/>
                          </a:solidFill>
                          <a:effectLst/>
                          <a:latin typeface="+mn-lt"/>
                          <a:ea typeface="Calibri" panose="020F0502020204030204" pitchFamily="34" charset="0"/>
                          <a:cs typeface="Arial" panose="020B0604020202020204" pitchFamily="34" charset="0"/>
                        </a:rPr>
                        <a:t>[7] 	«Programación Paralela,» </a:t>
                      </a:r>
                      <a:r>
                        <a:rPr lang="es-EC" sz="1500" kern="1200" dirty="0" err="1">
                          <a:solidFill>
                            <a:schemeClr val="tx1"/>
                          </a:solidFill>
                          <a:effectLst/>
                          <a:latin typeface="+mn-lt"/>
                          <a:ea typeface="Calibri" panose="020F0502020204030204" pitchFamily="34" charset="0"/>
                          <a:cs typeface="Arial" panose="020B0604020202020204" pitchFamily="34" charset="0"/>
                        </a:rPr>
                        <a:t>github</a:t>
                      </a:r>
                      <a:r>
                        <a:rPr lang="es-EC" sz="1500" kern="1200" dirty="0">
                          <a:solidFill>
                            <a:schemeClr val="tx1"/>
                          </a:solidFill>
                          <a:effectLst/>
                          <a:latin typeface="+mn-lt"/>
                          <a:ea typeface="Calibri" panose="020F0502020204030204" pitchFamily="34" charset="0"/>
                          <a:cs typeface="Arial" panose="020B0604020202020204" pitchFamily="34" charset="0"/>
                        </a:rPr>
                        <a:t> ayudas, [En línea]. </a:t>
                      </a:r>
                      <a:r>
                        <a:rPr lang="es-EC" sz="1500" kern="1200" dirty="0" err="1">
                          <a:solidFill>
                            <a:schemeClr val="tx1"/>
                          </a:solidFill>
                          <a:effectLst/>
                          <a:latin typeface="+mn-lt"/>
                          <a:ea typeface="Calibri" panose="020F0502020204030204" pitchFamily="34" charset="0"/>
                          <a:cs typeface="Arial" panose="020B0604020202020204" pitchFamily="34" charset="0"/>
                        </a:rPr>
                        <a:t>Available</a:t>
                      </a:r>
                      <a:r>
                        <a:rPr lang="es-EC" sz="1500" kern="1200" dirty="0">
                          <a:solidFill>
                            <a:schemeClr val="tx1"/>
                          </a:solidFill>
                          <a:effectLst/>
                          <a:latin typeface="+mn-lt"/>
                          <a:ea typeface="Calibri" panose="020F0502020204030204" pitchFamily="34" charset="0"/>
                          <a:cs typeface="Arial" panose="020B0604020202020204" pitchFamily="34" charset="0"/>
                        </a:rPr>
                        <a:t>: http://ferestrepoca.github.io/paradigmas-de-programacion/paralela/paralela_teoria/index.html. [Último acceso: 13 01 2023].</a:t>
                      </a:r>
                    </a:p>
                    <a:p>
                      <a:pPr algn="just">
                        <a:lnSpc>
                          <a:spcPct val="115000"/>
                        </a:lnSpc>
                        <a:spcAft>
                          <a:spcPts val="1000"/>
                        </a:spcAft>
                      </a:pPr>
                      <a:r>
                        <a:rPr lang="es-EC" sz="1500" kern="1200" dirty="0">
                          <a:solidFill>
                            <a:schemeClr val="tx1"/>
                          </a:solidFill>
                          <a:effectLst/>
                          <a:latin typeface="+mn-lt"/>
                          <a:ea typeface="Calibri" panose="020F0502020204030204" pitchFamily="34" charset="0"/>
                          <a:cs typeface="Arial" panose="020B0604020202020204" pitchFamily="34" charset="0"/>
                        </a:rPr>
                        <a:t>[8] 	G. </a:t>
                      </a:r>
                      <a:r>
                        <a:rPr lang="es-EC" sz="1500" kern="1200" dirty="0" err="1">
                          <a:solidFill>
                            <a:schemeClr val="tx1"/>
                          </a:solidFill>
                          <a:effectLst/>
                          <a:latin typeface="+mn-lt"/>
                          <a:ea typeface="Calibri" panose="020F0502020204030204" pitchFamily="34" charset="0"/>
                          <a:cs typeface="Arial" panose="020B0604020202020204" pitchFamily="34" charset="0"/>
                        </a:rPr>
                        <a:t>Distel</a:t>
                      </a:r>
                      <a:r>
                        <a:rPr lang="es-EC" sz="1500" kern="1200" dirty="0">
                          <a:solidFill>
                            <a:schemeClr val="tx1"/>
                          </a:solidFill>
                          <a:effectLst/>
                          <a:latin typeface="+mn-lt"/>
                          <a:ea typeface="Calibri" panose="020F0502020204030204" pitchFamily="34" charset="0"/>
                          <a:cs typeface="Arial" panose="020B0604020202020204" pitchFamily="34" charset="0"/>
                        </a:rPr>
                        <a:t>, «Hilos y concurrencia,» Universidad Nacional del Sur, [En línea]. </a:t>
                      </a:r>
                      <a:r>
                        <a:rPr lang="es-EC" sz="1500" kern="1200" dirty="0" err="1">
                          <a:solidFill>
                            <a:schemeClr val="tx1"/>
                          </a:solidFill>
                          <a:effectLst/>
                          <a:latin typeface="+mn-lt"/>
                          <a:ea typeface="Calibri" panose="020F0502020204030204" pitchFamily="34" charset="0"/>
                          <a:cs typeface="Arial" panose="020B0604020202020204" pitchFamily="34" charset="0"/>
                        </a:rPr>
                        <a:t>Available</a:t>
                      </a:r>
                      <a:r>
                        <a:rPr lang="es-EC" sz="1500" kern="1200" dirty="0">
                          <a:solidFill>
                            <a:schemeClr val="tx1"/>
                          </a:solidFill>
                          <a:effectLst/>
                          <a:latin typeface="+mn-lt"/>
                          <a:ea typeface="Calibri" panose="020F0502020204030204" pitchFamily="34" charset="0"/>
                          <a:cs typeface="Arial" panose="020B0604020202020204" pitchFamily="34" charset="0"/>
                        </a:rPr>
                        <a:t>: https://cs.uns.edu.ar/~gd/soyd/clasesgus/04-HilosyConcurrencia4x.pdf. [Último acceso: 13 01 2023].</a:t>
                      </a:r>
                    </a:p>
                    <a:p>
                      <a:pPr algn="just">
                        <a:lnSpc>
                          <a:spcPct val="115000"/>
                        </a:lnSpc>
                        <a:spcAft>
                          <a:spcPts val="1000"/>
                        </a:spcAft>
                      </a:pPr>
                      <a:r>
                        <a:rPr lang="es-EC" sz="1500" kern="1200" dirty="0">
                          <a:solidFill>
                            <a:schemeClr val="tx1"/>
                          </a:solidFill>
                          <a:effectLst/>
                          <a:latin typeface="+mn-lt"/>
                          <a:ea typeface="Calibri" panose="020F0502020204030204" pitchFamily="34" charset="0"/>
                          <a:cs typeface="Arial" panose="020B0604020202020204" pitchFamily="34" charset="0"/>
                        </a:rPr>
                        <a:t>[9] 	«Monitor Clase,» Microsoft, [En línea]. </a:t>
                      </a:r>
                      <a:r>
                        <a:rPr lang="es-EC" sz="1500" kern="1200" dirty="0" err="1">
                          <a:solidFill>
                            <a:schemeClr val="tx1"/>
                          </a:solidFill>
                          <a:effectLst/>
                          <a:latin typeface="+mn-lt"/>
                          <a:ea typeface="Calibri" panose="020F0502020204030204" pitchFamily="34" charset="0"/>
                          <a:cs typeface="Arial" panose="020B0604020202020204" pitchFamily="34" charset="0"/>
                        </a:rPr>
                        <a:t>Available</a:t>
                      </a:r>
                      <a:r>
                        <a:rPr lang="es-EC" sz="1500" kern="1200" dirty="0">
                          <a:solidFill>
                            <a:schemeClr val="tx1"/>
                          </a:solidFill>
                          <a:effectLst/>
                          <a:latin typeface="+mn-lt"/>
                          <a:ea typeface="Calibri" panose="020F0502020204030204" pitchFamily="34" charset="0"/>
                          <a:cs typeface="Arial" panose="020B0604020202020204" pitchFamily="34" charset="0"/>
                        </a:rPr>
                        <a:t>: https://learn.microsoft.com/es-es/dotnet/api/system.threading.monitor?view=net-7.0. [Último acceso: 13 01 2023].</a:t>
                      </a:r>
                    </a:p>
                  </a:txBody>
                  <a:tcPr marL="7255" marR="7255" marT="7255" marB="7255">
                    <a:lnL>
                      <a:noFill/>
                    </a:lnL>
                    <a:lnR>
                      <a:noFill/>
                    </a:lnR>
                    <a:lnT>
                      <a:noFill/>
                    </a:lnT>
                    <a:lnB>
                      <a:noFill/>
                    </a:lnB>
                  </a:tcPr>
                </a:tc>
                <a:extLst>
                  <a:ext uri="{0D108BD9-81ED-4DB2-BD59-A6C34878D82A}">
                    <a16:rowId xmlns:a16="http://schemas.microsoft.com/office/drawing/2014/main" val="1128933337"/>
                  </a:ext>
                </a:extLst>
              </a:tr>
              <a:tr h="350345">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758646589"/>
                  </a:ext>
                </a:extLst>
              </a:tr>
              <a:tr h="350345">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50969492"/>
                  </a:ext>
                </a:extLst>
              </a:tr>
              <a:tr h="350345">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03356231"/>
                  </a:ext>
                </a:extLst>
              </a:tr>
              <a:tr h="704605">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3707886716"/>
                  </a:ext>
                </a:extLst>
              </a:tr>
            </a:tbl>
          </a:graphicData>
        </a:graphic>
      </p:graphicFrame>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grpSp>
        <p:nvGrpSpPr>
          <p:cNvPr id="3" name="Grupo 2">
            <a:extLst>
              <a:ext uri="{FF2B5EF4-FFF2-40B4-BE49-F238E27FC236}">
                <a16:creationId xmlns:a16="http://schemas.microsoft.com/office/drawing/2014/main" id="{A4D60ECD-E1AA-F5D6-D3E7-10D8387E6941}"/>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CFB81951-6C01-A385-B531-ED1A18F1C19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b="1" dirty="0">
                  <a:solidFill>
                    <a:srgbClr val="FFFF00"/>
                  </a:solidFill>
                </a:rPr>
                <a:t>6	BIBLIOGRAFÍA</a:t>
              </a:r>
            </a:p>
          </p:txBody>
        </p:sp>
        <p:sp>
          <p:nvSpPr>
            <p:cNvPr id="7" name="CuadroTexto 6">
              <a:extLst>
                <a:ext uri="{FF2B5EF4-FFF2-40B4-BE49-F238E27FC236}">
                  <a16:creationId xmlns:a16="http://schemas.microsoft.com/office/drawing/2014/main" id="{A7CE72E3-063E-BE2B-CA2C-54159691F403}"/>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32</a:t>
              </a:r>
              <a:endParaRPr lang="es-EC" sz="2000" dirty="0">
                <a:solidFill>
                  <a:schemeClr val="bg1"/>
                </a:solidFill>
              </a:endParaRPr>
            </a:p>
          </p:txBody>
        </p:sp>
      </p:grpSp>
    </p:spTree>
    <p:extLst>
      <p:ext uri="{BB962C8B-B14F-4D97-AF65-F5344CB8AC3E}">
        <p14:creationId xmlns:p14="http://schemas.microsoft.com/office/powerpoint/2010/main" val="20675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1.2		objetivos específicos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lvl="0" algn="just">
              <a:lnSpc>
                <a:spcPct val="115000"/>
              </a:lnSpc>
              <a:buFont typeface="Wingdings" panose="05000000000000000000" pitchFamily="2" charset="2"/>
              <a:buChar char="§"/>
            </a:pPr>
            <a:r>
              <a:rPr lang="es-ES" dirty="0">
                <a:solidFill>
                  <a:schemeClr val="tx1"/>
                </a:solidFill>
                <a:ea typeface="+mn-lt"/>
                <a:cs typeface="+mn-lt"/>
              </a:rPr>
              <a:t>Analizar el proceso de los hilos en DOTNET.</a:t>
            </a:r>
            <a:endParaRPr lang="es-EC" dirty="0">
              <a:solidFill>
                <a:schemeClr val="tx1"/>
              </a:solidFill>
              <a:ea typeface="+mn-lt"/>
              <a:cs typeface="+mn-lt"/>
            </a:endParaRPr>
          </a:p>
          <a:p>
            <a:pPr lvl="0" algn="just">
              <a:lnSpc>
                <a:spcPct val="115000"/>
              </a:lnSpc>
              <a:buFont typeface="Wingdings" panose="05000000000000000000" pitchFamily="2" charset="2"/>
              <a:buChar char="§"/>
            </a:pPr>
            <a:r>
              <a:rPr lang="es-ES" dirty="0">
                <a:solidFill>
                  <a:schemeClr val="tx1"/>
                </a:solidFill>
                <a:ea typeface="+mn-lt"/>
                <a:cs typeface="+mn-lt"/>
              </a:rPr>
              <a:t>Conocer la forma de utilizar los hilos en el lenguaje de programación de DOTNET.</a:t>
            </a:r>
            <a:endParaRPr lang="es-EC" dirty="0">
              <a:solidFill>
                <a:schemeClr val="tx1"/>
              </a:solidFill>
              <a:ea typeface="+mn-lt"/>
              <a:cs typeface="+mn-lt"/>
            </a:endParaRPr>
          </a:p>
          <a:p>
            <a:pPr lvl="0" algn="just">
              <a:lnSpc>
                <a:spcPct val="115000"/>
              </a:lnSpc>
              <a:spcAft>
                <a:spcPts val="1000"/>
              </a:spcAft>
              <a:buFont typeface="Wingdings" panose="05000000000000000000" pitchFamily="2" charset="2"/>
              <a:buChar char="§"/>
            </a:pPr>
            <a:r>
              <a:rPr lang="es-ES" dirty="0">
                <a:solidFill>
                  <a:schemeClr val="tx1"/>
                </a:solidFill>
                <a:ea typeface="+mn-lt"/>
                <a:cs typeface="+mn-lt"/>
              </a:rPr>
              <a:t>Conocer la forma de ejecutar múltiples hilos al mismo tiempo y a su vez detenerlos.</a:t>
            </a:r>
            <a:endParaRPr lang="es-EC" dirty="0">
              <a:solidFill>
                <a:schemeClr val="tx1"/>
              </a:solidFill>
              <a:ea typeface="+mn-lt"/>
              <a:cs typeface="+mn-lt"/>
            </a:endParaRPr>
          </a:p>
          <a:p>
            <a:pPr algn="just">
              <a:buFont typeface="Wingdings" panose="05000000000000000000" pitchFamily="2" charset="2"/>
              <a:buChar char="§"/>
            </a:pPr>
            <a:endParaRPr lang="es-MX" sz="1800" dirty="0">
              <a:solidFill>
                <a:schemeClr val="tx1"/>
              </a:solidFill>
              <a:ea typeface="+mn-lt"/>
              <a:cs typeface="+mn-lt"/>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9" name="Grupo 8">
            <a:extLst>
              <a:ext uri="{FF2B5EF4-FFF2-40B4-BE49-F238E27FC236}">
                <a16:creationId xmlns:a16="http://schemas.microsoft.com/office/drawing/2014/main" id="{3027D162-BF72-12BF-688E-47F761CD5511}"/>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5B56081B-233F-07E6-812B-A2269E9DF36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b="1" dirty="0">
                  <a:solidFill>
                    <a:srgbClr val="FFFF00"/>
                  </a:solidFill>
                </a:rPr>
                <a:t>1	OBJETIVOS</a:t>
              </a:r>
            </a:p>
            <a:p>
              <a:pPr lvl="1">
                <a:lnSpc>
                  <a:spcPct val="90000"/>
                </a:lnSpc>
              </a:pPr>
              <a:r>
                <a:rPr lang="es-ES" sz="1100" dirty="0">
                  <a:solidFill>
                    <a:schemeClr val="bg2"/>
                  </a:solidFill>
                </a:rPr>
                <a:t>1.1	OBJETIVO GENERAL</a:t>
              </a:r>
            </a:p>
            <a:p>
              <a:pPr lvl="1">
                <a:lnSpc>
                  <a:spcPct val="90000"/>
                </a:lnSpc>
              </a:pPr>
              <a:r>
                <a:rPr lang="es-ES" sz="1100" b="1" dirty="0">
                  <a:solidFill>
                    <a:srgbClr val="FFFF00"/>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454B3D42-1D83-F359-F385-9986D98BAC9A}"/>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a:t>
              </a:r>
            </a:p>
          </p:txBody>
        </p:sp>
      </p:grpSp>
    </p:spTree>
    <p:extLst>
      <p:ext uri="{BB962C8B-B14F-4D97-AF65-F5344CB8AC3E}">
        <p14:creationId xmlns:p14="http://schemas.microsoft.com/office/powerpoint/2010/main" val="204549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marL="305435" indent="-305435" algn="just"/>
            <a:r>
              <a:rPr lang="es-ES" b="1" dirty="0">
                <a:solidFill>
                  <a:schemeClr val="tx1"/>
                </a:solidFill>
                <a:ea typeface="+mn-lt"/>
                <a:cs typeface="+mn-lt"/>
              </a:rPr>
              <a:t>2.1	DOTNET </a:t>
            </a:r>
          </a:p>
          <a:p>
            <a:pPr marL="0" indent="0" algn="just">
              <a:buNone/>
            </a:pPr>
            <a:r>
              <a:rPr lang="es-ES" sz="1800" b="1" dirty="0">
                <a:solidFill>
                  <a:schemeClr val="tx1"/>
                </a:solidFill>
                <a:ea typeface="+mn-lt"/>
                <a:cs typeface="+mn-lt"/>
              </a:rPr>
              <a:t>	</a:t>
            </a:r>
            <a:r>
              <a:rPr lang="es-ES" sz="1800" b="1" dirty="0">
                <a:solidFill>
                  <a:schemeClr val="tx1"/>
                </a:solidFill>
              </a:rPr>
              <a:t>2.1.1	Definición</a:t>
            </a:r>
          </a:p>
          <a:p>
            <a:pPr marL="899795" lvl="2" indent="-269875" algn="just"/>
            <a:r>
              <a:rPr lang="es-EC" sz="1800" dirty="0">
                <a:solidFill>
                  <a:schemeClr val="tx1"/>
                </a:solidFill>
                <a:ea typeface="+mn-lt"/>
                <a:cs typeface="+mn-lt"/>
              </a:rPr>
              <a:t>DOTNET es [1] una plataforma de desarrollo de software desarrollada por Microsoft. Es un conjunto de herramientas, librerías y lenguajes de programación que se utilizan para crear aplicaciones para diferentes sistemas operativos, como Windows, Linux y macOS.</a:t>
            </a:r>
          </a:p>
          <a:p>
            <a:pPr marL="899795" lvl="2" indent="-269875" algn="just"/>
            <a:r>
              <a:rPr lang="es-EC" sz="1800" dirty="0">
                <a:solidFill>
                  <a:schemeClr val="tx1"/>
                </a:solidFill>
                <a:ea typeface="+mn-lt"/>
                <a:cs typeface="+mn-lt"/>
              </a:rPr>
              <a:t>DOTNET se compone de varios componentes clave, incluyendo el Framework de .NET, que proporciona una serie de librerías y herramientas para ayudar a los desarrolladores a crear aplicaciones de manera rápida y eficiente. Además, .NET ofrece lenguajes de programación como C# y F#, que son desarrollados y respaldados por Microsoft y son compatibles con la plataforma.</a:t>
            </a:r>
            <a:endParaRPr lang="es-MX" sz="1800" dirty="0">
              <a:solidFill>
                <a:schemeClr val="tx1"/>
              </a:solidFill>
              <a:ea typeface="+mn-lt"/>
              <a:cs typeface="+mn-lt"/>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9" name="Grupo 8">
            <a:extLst>
              <a:ext uri="{FF2B5EF4-FFF2-40B4-BE49-F238E27FC236}">
                <a16:creationId xmlns:a16="http://schemas.microsoft.com/office/drawing/2014/main" id="{EE33DC7D-F898-B02F-5E4D-3393E8F26756}"/>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A31193EB-8217-1DD3-F4AD-3691D8015B7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b="1" dirty="0">
                  <a:solidFill>
                    <a:srgbClr val="FFFF00"/>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7D8C11B3-130D-4933-700E-9772C4FCE3A8}"/>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a:t>
              </a:r>
            </a:p>
          </p:txBody>
        </p:sp>
      </p:grpSp>
    </p:spTree>
    <p:extLst>
      <p:ext uri="{BB962C8B-B14F-4D97-AF65-F5344CB8AC3E}">
        <p14:creationId xmlns:p14="http://schemas.microsoft.com/office/powerpoint/2010/main" val="426382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2.2  VISUAL STUDIO.</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EC" dirty="0">
                <a:solidFill>
                  <a:schemeClr val="tx1"/>
                </a:solidFill>
              </a:rPr>
              <a:t>Microsoft Visual Studio es [2] un entorno de desarrollo integrado para Windows y macOS, compatible con múltiples lenguajes de programación, tales como C++, C#, Visual Basic .NET, F#, Java, Python, Ruby y PHP, al igual que entornos de desarrollo web, como ASP.NET MVC, Django, etc. Permite a los desarrolladores crear sitios y aplicaciones web, así como servicios web en cualquier entorno compatible con la plataforma .NET. Así, se pueden crear aplicaciones que se comuniquen entre estaciones de trabajo, páginas web, dispositivos móviles, dispositivos embebidos y videoconsolas, entre otros.</a:t>
            </a:r>
            <a:r>
              <a:rPr lang="es-MX" dirty="0">
                <a:solidFill>
                  <a:schemeClr val="tx1"/>
                </a:solidFill>
              </a:rPr>
              <a:t> </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6" name="CuadroTexto 5">
            <a:extLst>
              <a:ext uri="{FF2B5EF4-FFF2-40B4-BE49-F238E27FC236}">
                <a16:creationId xmlns:a16="http://schemas.microsoft.com/office/drawing/2014/main" id="{69981996-7458-BD71-0BFC-6CAA7D252B9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5</a:t>
            </a:r>
          </a:p>
        </p:txBody>
      </p:sp>
      <p:grpSp>
        <p:nvGrpSpPr>
          <p:cNvPr id="7" name="Grupo 6">
            <a:extLst>
              <a:ext uri="{FF2B5EF4-FFF2-40B4-BE49-F238E27FC236}">
                <a16:creationId xmlns:a16="http://schemas.microsoft.com/office/drawing/2014/main" id="{C6E08784-3D7A-9B72-29A0-1A5342507D13}"/>
              </a:ext>
            </a:extLst>
          </p:cNvPr>
          <p:cNvGrpSpPr/>
          <p:nvPr/>
        </p:nvGrpSpPr>
        <p:grpSpPr>
          <a:xfrm>
            <a:off x="9127125" y="0"/>
            <a:ext cx="3092950" cy="6858000"/>
            <a:chOff x="9127125" y="0"/>
            <a:chExt cx="3092950" cy="6858000"/>
          </a:xfrm>
        </p:grpSpPr>
        <p:sp>
          <p:nvSpPr>
            <p:cNvPr id="9" name="Marcador de contenido 2">
              <a:extLst>
                <a:ext uri="{FF2B5EF4-FFF2-40B4-BE49-F238E27FC236}">
                  <a16:creationId xmlns:a16="http://schemas.microsoft.com/office/drawing/2014/main" id="{AFF603AC-04A4-EA06-5164-84ED0297B693}"/>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b="1" dirty="0">
                  <a:solidFill>
                    <a:srgbClr val="FFFF00"/>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0" name="CuadroTexto 9">
              <a:extLst>
                <a:ext uri="{FF2B5EF4-FFF2-40B4-BE49-F238E27FC236}">
                  <a16:creationId xmlns:a16="http://schemas.microsoft.com/office/drawing/2014/main" id="{6E9BBF36-7AE7-E939-959F-8E388CC03F39}"/>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a:t>
              </a:r>
            </a:p>
          </p:txBody>
        </p:sp>
      </p:grpSp>
    </p:spTree>
    <p:extLst>
      <p:ext uri="{BB962C8B-B14F-4D97-AF65-F5344CB8AC3E}">
        <p14:creationId xmlns:p14="http://schemas.microsoft.com/office/powerpoint/2010/main" val="309659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PATRÓN MVC</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0" indent="0">
              <a:buNone/>
            </a:pPr>
            <a:r>
              <a:rPr lang="es-EC" dirty="0">
                <a:solidFill>
                  <a:schemeClr val="tx1"/>
                </a:solidFill>
              </a:rPr>
              <a:t>MVC es [3] un patrón de diseño de software que se utiliza para separar la lógica de una aplicación en tres componentes básicos: modelo, vista y controlador.</a:t>
            </a:r>
          </a:p>
          <a:p>
            <a:pPr marL="629435" lvl="1" indent="-305435"/>
            <a:r>
              <a:rPr lang="es-EC" dirty="0">
                <a:solidFill>
                  <a:schemeClr val="tx1"/>
                </a:solidFill>
              </a:rPr>
              <a:t>Modelo: Representa la lógica de negocio y los datos de la aplicación. Es el componente encargado de interactuar con la base de datos, realizar cálculos y llevar a cabo cualquier otra tarea relacionada con el manejo de datos.</a:t>
            </a:r>
          </a:p>
          <a:p>
            <a:pPr marL="629435" lvl="1" indent="-305435"/>
            <a:r>
              <a:rPr lang="es-EC" dirty="0">
                <a:solidFill>
                  <a:schemeClr val="tx1"/>
                </a:solidFill>
              </a:rPr>
              <a:t>Vista: Representa la interfaz de usuario de la aplicación. Es el componente encargado de mostrar los datos al usuario y recibir la entrada del usuario.</a:t>
            </a:r>
          </a:p>
          <a:p>
            <a:pPr marL="629435" lvl="1" indent="-305435"/>
            <a:r>
              <a:rPr lang="es-EC" dirty="0">
                <a:solidFill>
                  <a:schemeClr val="tx1"/>
                </a:solidFill>
              </a:rPr>
              <a:t>Controlador: Es el intermediario entre el modelo y la vista. Recibe las acciones del usuario a través de la vista, y utiliza el modelo para realizar las acciones necesarias y actualizar la vista.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4139B354-8A57-32E8-C0CC-0789F2EEAD6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6</a:t>
            </a:r>
          </a:p>
        </p:txBody>
      </p:sp>
      <p:grpSp>
        <p:nvGrpSpPr>
          <p:cNvPr id="9" name="Grupo 8">
            <a:extLst>
              <a:ext uri="{FF2B5EF4-FFF2-40B4-BE49-F238E27FC236}">
                <a16:creationId xmlns:a16="http://schemas.microsoft.com/office/drawing/2014/main" id="{715F7936-94F7-AB56-09F5-ECBC1187BE47}"/>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FCC18A01-59A8-1333-651A-E856FB4C1DD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b="1" dirty="0">
                  <a:solidFill>
                    <a:srgbClr val="FFFF00"/>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144501BD-D7E4-305C-5F76-5352ACFE5179}"/>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7</a:t>
              </a:r>
            </a:p>
          </p:txBody>
        </p:sp>
      </p:grpSp>
    </p:spTree>
    <p:extLst>
      <p:ext uri="{BB962C8B-B14F-4D97-AF65-F5344CB8AC3E}">
        <p14:creationId xmlns:p14="http://schemas.microsoft.com/office/powerpoint/2010/main" val="412423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fontScale="92500"/>
          </a:bodyPr>
          <a:lstStyle/>
          <a:p>
            <a:pPr marL="305435" indent="-305435">
              <a:spcBef>
                <a:spcPts val="20"/>
              </a:spcBef>
            </a:pPr>
            <a:r>
              <a:rPr lang="es-EC" dirty="0">
                <a:solidFill>
                  <a:schemeClr val="tx1"/>
                </a:solidFill>
              </a:rPr>
              <a:t>Los hilos son [4] una forma de ejecutar varias tareas de manera concurrente dentro de una misma aplicación. Un hilo es una unidad básica de procesamiento que se ejecuta de manera independiente y puede tener su propio flujo de ejecución. Cada hilo tiene su propio </a:t>
            </a:r>
            <a:r>
              <a:rPr lang="es-EC" dirty="0" err="1">
                <a:solidFill>
                  <a:schemeClr val="tx1"/>
                </a:solidFill>
              </a:rPr>
              <a:t>stack</a:t>
            </a:r>
            <a:r>
              <a:rPr lang="es-EC" dirty="0">
                <a:solidFill>
                  <a:schemeClr val="tx1"/>
                </a:solidFill>
              </a:rPr>
              <a:t> y su propia memoria, lo que significa que pueden ejecutar diferentes tareas al mismo tiempo y no afectar entre sí.</a:t>
            </a:r>
          </a:p>
          <a:p>
            <a:pPr marL="305435" indent="-305435">
              <a:spcBef>
                <a:spcPts val="20"/>
              </a:spcBef>
            </a:pPr>
            <a:r>
              <a:rPr lang="es-EC" dirty="0">
                <a:solidFill>
                  <a:schemeClr val="tx1"/>
                </a:solidFill>
              </a:rPr>
              <a:t>Una de las principales utilidades de los hilos es que al ser utilizados ayudar mejorar el rendimiento de una aplicación, ya que permiten ejecutar varias tareas al mismo tiempo en lugar de esperar a que una tarea termine antes de comenzar otra. Por ejemplo, una aplicación puede utilizar un hilo para actualizar la interfaz de usuario mientras otro hilo realiza un cálculo complejo en segundo plano, además pueden manejar tareas asíncronas, como la lectura de un archivo o la descarga de datos de un servidor. Esto permite que la aplicación continúe ejecutando otras tareas mientras se espera a que la tarea asíncrona termine.</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grpSp>
        <p:nvGrpSpPr>
          <p:cNvPr id="9" name="Grupo 8">
            <a:extLst>
              <a:ext uri="{FF2B5EF4-FFF2-40B4-BE49-F238E27FC236}">
                <a16:creationId xmlns:a16="http://schemas.microsoft.com/office/drawing/2014/main" id="{F8C819E2-913B-EA83-B7B8-B0CD617A2462}"/>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7EAF78AC-1E4D-BC30-3F1C-44BE24A7959E}"/>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b="1" dirty="0">
                  <a:solidFill>
                    <a:srgbClr val="FFFF00"/>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4EA669C5-4313-C8C8-AFB5-0E4EE5C3C4FD}"/>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8</a:t>
              </a:r>
            </a:p>
          </p:txBody>
        </p:sp>
      </p:grpSp>
    </p:spTree>
    <p:extLst>
      <p:ext uri="{BB962C8B-B14F-4D97-AF65-F5344CB8AC3E}">
        <p14:creationId xmlns:p14="http://schemas.microsoft.com/office/powerpoint/2010/main" val="384487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a:t>
            </a:r>
            <a:r>
              <a:rPr lang="es-MX" dirty="0"/>
              <a:t>ESTADOS DE HILOS</a:t>
            </a:r>
            <a:r>
              <a:rPr lang="es-ES" dirty="0"/>
              <a:t>.</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fontScale="85000" lnSpcReduction="20000"/>
          </a:bodyPr>
          <a:lstStyle/>
          <a:p>
            <a:pPr marL="0" indent="0">
              <a:buNone/>
            </a:pPr>
            <a:r>
              <a:rPr lang="es-EC" dirty="0">
                <a:solidFill>
                  <a:schemeClr val="tx1"/>
                </a:solidFill>
              </a:rPr>
              <a:t>Los estados en hilos [5] se refiere al estado actual de un hilo en relación a su ejecución. Los hilos tienen diferentes estados, que pueden ser cambiados durante su ejecución. Los estados más comunes incluyen:</a:t>
            </a:r>
          </a:p>
          <a:p>
            <a:pPr marL="0" indent="0">
              <a:buNone/>
            </a:pPr>
            <a:r>
              <a:rPr lang="es-EC" dirty="0">
                <a:solidFill>
                  <a:schemeClr val="tx1"/>
                </a:solidFill>
              </a:rPr>
              <a:t>•	</a:t>
            </a:r>
            <a:r>
              <a:rPr lang="es-EC" b="1" dirty="0">
                <a:solidFill>
                  <a:schemeClr val="tx1"/>
                </a:solidFill>
              </a:rPr>
              <a:t>Creado: </a:t>
            </a:r>
            <a:r>
              <a:rPr lang="es-EC" dirty="0">
                <a:solidFill>
                  <a:schemeClr val="tx1"/>
                </a:solidFill>
              </a:rPr>
              <a:t>El hilo ha sido creado, pero todavía no ha sido iniciado.</a:t>
            </a:r>
          </a:p>
          <a:p>
            <a:pPr marL="0" indent="0">
              <a:buNone/>
            </a:pPr>
            <a:r>
              <a:rPr lang="es-EC" dirty="0">
                <a:solidFill>
                  <a:schemeClr val="tx1"/>
                </a:solidFill>
              </a:rPr>
              <a:t>•	</a:t>
            </a:r>
            <a:r>
              <a:rPr lang="es-EC" b="1" dirty="0">
                <a:solidFill>
                  <a:schemeClr val="tx1"/>
                </a:solidFill>
              </a:rPr>
              <a:t>Listo: </a:t>
            </a:r>
            <a:r>
              <a:rPr lang="es-EC" dirty="0">
                <a:solidFill>
                  <a:schemeClr val="tx1"/>
                </a:solidFill>
              </a:rPr>
              <a:t>El hilo está preparado para ser ejecutado, pero todavía no se está ejecutando.</a:t>
            </a:r>
          </a:p>
          <a:p>
            <a:pPr marL="0" indent="0">
              <a:buNone/>
            </a:pPr>
            <a:r>
              <a:rPr lang="es-EC" dirty="0">
                <a:solidFill>
                  <a:schemeClr val="tx1"/>
                </a:solidFill>
              </a:rPr>
              <a:t>•	</a:t>
            </a:r>
            <a:r>
              <a:rPr lang="es-EC" b="1" dirty="0">
                <a:solidFill>
                  <a:schemeClr val="tx1"/>
                </a:solidFill>
              </a:rPr>
              <a:t>Ejecutando:</a:t>
            </a:r>
            <a:r>
              <a:rPr lang="es-EC" dirty="0">
                <a:solidFill>
                  <a:schemeClr val="tx1"/>
                </a:solidFill>
              </a:rPr>
              <a:t> El hilo se está ejecutando en el procesador.</a:t>
            </a:r>
          </a:p>
          <a:p>
            <a:pPr marL="0" indent="0">
              <a:buNone/>
            </a:pPr>
            <a:r>
              <a:rPr lang="es-EC" dirty="0">
                <a:solidFill>
                  <a:schemeClr val="tx1"/>
                </a:solidFill>
              </a:rPr>
              <a:t>•	</a:t>
            </a:r>
            <a:r>
              <a:rPr lang="es-EC" b="1" dirty="0">
                <a:solidFill>
                  <a:schemeClr val="tx1"/>
                </a:solidFill>
              </a:rPr>
              <a:t>Bloqueado</a:t>
            </a:r>
            <a:r>
              <a:rPr lang="es-EC" dirty="0">
                <a:solidFill>
                  <a:schemeClr val="tx1"/>
                </a:solidFill>
              </a:rPr>
              <a:t>: El hilo está esperando a que se cumpla una condición específica, como la 	finalización de otro hilo o la disponibilidad de un recurso compartido.</a:t>
            </a:r>
          </a:p>
          <a:p>
            <a:pPr marL="0" indent="0">
              <a:buNone/>
            </a:pPr>
            <a:r>
              <a:rPr lang="es-EC" dirty="0">
                <a:solidFill>
                  <a:schemeClr val="tx1"/>
                </a:solidFill>
              </a:rPr>
              <a:t>•	</a:t>
            </a:r>
            <a:r>
              <a:rPr lang="es-EC" b="1" dirty="0">
                <a:solidFill>
                  <a:schemeClr val="tx1"/>
                </a:solidFill>
              </a:rPr>
              <a:t>Terminado</a:t>
            </a:r>
            <a:r>
              <a:rPr lang="es-EC" dirty="0">
                <a:solidFill>
                  <a:schemeClr val="tx1"/>
                </a:solidFill>
              </a:rPr>
              <a:t>: El hilo ha completado su ejecución y se ha detenido.</a:t>
            </a:r>
          </a:p>
          <a:p>
            <a:pPr marL="0" indent="0">
              <a:buNone/>
            </a:pPr>
            <a:r>
              <a:rPr lang="es-EC" dirty="0">
                <a:solidFill>
                  <a:schemeClr val="tx1"/>
                </a:solidFill>
              </a:rPr>
              <a:t>•	</a:t>
            </a:r>
            <a:r>
              <a:rPr lang="es-EC" b="1" dirty="0">
                <a:solidFill>
                  <a:schemeClr val="tx1"/>
                </a:solidFill>
              </a:rPr>
              <a:t>Muerto</a:t>
            </a:r>
            <a:r>
              <a:rPr lang="es-EC" dirty="0">
                <a:solidFill>
                  <a:schemeClr val="tx1"/>
                </a:solidFill>
              </a:rPr>
              <a:t>: El hilo ha sido interrumpido o detenido de manera abrupta antes de completar su 	ejecución.</a:t>
            </a:r>
          </a:p>
          <a:p>
            <a:pPr marL="0" indent="0">
              <a:buNone/>
            </a:pPr>
            <a:r>
              <a:rPr lang="es-EC" dirty="0">
                <a:solidFill>
                  <a:schemeClr val="tx1"/>
                </a:solidFill>
              </a:rPr>
              <a:t>•	</a:t>
            </a:r>
            <a:r>
              <a:rPr lang="es-EC" b="1" dirty="0">
                <a:solidFill>
                  <a:schemeClr val="tx1"/>
                </a:solidFill>
              </a:rPr>
              <a:t>Suspendido</a:t>
            </a:r>
            <a:r>
              <a:rPr lang="es-EC" dirty="0">
                <a:solidFill>
                  <a:schemeClr val="tx1"/>
                </a:solidFill>
              </a:rPr>
              <a:t>: El hilo está en un estado de espera temporal, pero puede ser reanudado en el 	futuro.</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grpSp>
        <p:nvGrpSpPr>
          <p:cNvPr id="9" name="Grupo 8">
            <a:extLst>
              <a:ext uri="{FF2B5EF4-FFF2-40B4-BE49-F238E27FC236}">
                <a16:creationId xmlns:a16="http://schemas.microsoft.com/office/drawing/2014/main" id="{207F21E8-C88C-3322-2874-A9BF7094CCA4}"/>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82A8CD74-044F-FE03-E5AA-B0FA435324A6}"/>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b="1" dirty="0">
                  <a:solidFill>
                    <a:srgbClr val="FFFF00"/>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71A02C4D-4654-E7C9-80AE-C9A657401988}"/>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9</a:t>
              </a:r>
            </a:p>
          </p:txBody>
        </p:sp>
      </p:grpSp>
    </p:spTree>
    <p:extLst>
      <p:ext uri="{BB962C8B-B14F-4D97-AF65-F5344CB8AC3E}">
        <p14:creationId xmlns:p14="http://schemas.microsoft.com/office/powerpoint/2010/main" val="385789427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854A3B6139C2F4CA267C833574EC0B2" ma:contentTypeVersion="7" ma:contentTypeDescription="Crear nuevo documento." ma:contentTypeScope="" ma:versionID="7eff8e76f9b73fd43022abad00f5e571">
  <xsd:schema xmlns:xsd="http://www.w3.org/2001/XMLSchema" xmlns:xs="http://www.w3.org/2001/XMLSchema" xmlns:p="http://schemas.microsoft.com/office/2006/metadata/properties" xmlns:ns3="757c851f-a54b-415f-9d4a-84ace0105453" xmlns:ns4="fabca9b8-e3d4-4b8b-aadf-8632b399ac5a" targetNamespace="http://schemas.microsoft.com/office/2006/metadata/properties" ma:root="true" ma:fieldsID="bd593ea182a9448b443016ba10a5b4bf" ns3:_="" ns4:_="">
    <xsd:import namespace="757c851f-a54b-415f-9d4a-84ace0105453"/>
    <xsd:import namespace="fabca9b8-e3d4-4b8b-aadf-8632b399ac5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c851f-a54b-415f-9d4a-84ace01054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bca9b8-e3d4-4b8b-aadf-8632b399ac5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1294FA-BF06-4978-9A7F-A70E0F9AD214}">
  <ds:schemaRefs>
    <ds:schemaRef ds:uri="757c851f-a54b-415f-9d4a-84ace0105453"/>
    <ds:schemaRef ds:uri="fabca9b8-e3d4-4b8b-aadf-8632b399ac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476FF2B-C098-40B2-8C02-A6808430CAFA}">
  <ds:schemaRefs>
    <ds:schemaRef ds:uri="757c851f-a54b-415f-9d4a-84ace0105453"/>
    <ds:schemaRef ds:uri="fabca9b8-e3d4-4b8b-aadf-8632b399ac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3DCAEA0-94B1-4E6A-AD26-F5EDE5307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376</TotalTime>
  <Words>6704</Words>
  <Application>Microsoft Office PowerPoint</Application>
  <PresentationFormat>Panorámica</PresentationFormat>
  <Paragraphs>936</Paragraphs>
  <Slides>32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Calibri</vt:lpstr>
      <vt:lpstr>Gill Sans MT</vt:lpstr>
      <vt:lpstr>Wingdings</vt:lpstr>
      <vt:lpstr>Wingdings 2</vt:lpstr>
      <vt:lpstr>Dividendo</vt:lpstr>
      <vt:lpstr>HILOS PELOTAS DOTNET</vt:lpstr>
      <vt:lpstr>Presentación de PowerPoint</vt:lpstr>
      <vt:lpstr>1 OBJETIVOS  1.1  Objetivo General</vt:lpstr>
      <vt:lpstr>1.2  objetivos específicos</vt:lpstr>
      <vt:lpstr>2 Marco teórico</vt:lpstr>
      <vt:lpstr>2.2  VISUAL STUDIO.</vt:lpstr>
      <vt:lpstr>2.3 PATRÓN MVC</vt:lpstr>
      <vt:lpstr>2.4  HILOS</vt:lpstr>
      <vt:lpstr>2.5  ESTADOS DE HILOS.</vt:lpstr>
      <vt:lpstr>2.6  CONCURRENCIA.</vt:lpstr>
      <vt:lpstr>2.7  PARALELISMO.</vt:lpstr>
      <vt:lpstr>2.8  HILOS PARALELOS Y CONCURRENTES.</vt:lpstr>
      <vt:lpstr>2.9  CLASE MONITOR EN C#.</vt:lpstr>
      <vt:lpstr>2.10 METODOS DE HILOS.</vt:lpstr>
      <vt:lpstr>2.11 TÉRMINOS.</vt:lpstr>
      <vt:lpstr>3 DESARROLLO</vt:lpstr>
      <vt:lpstr>3. 1 CREACIÓN DEL PROYECTO</vt:lpstr>
      <vt:lpstr>Presentación de PowerPoint</vt:lpstr>
      <vt:lpstr>3.2   CREACIÓN DE ESTRUCTURA MVC. </vt:lpstr>
      <vt:lpstr>Deberá crear 3 carpetas, con los nombres: modelo, vista y controlador. De preferencia nombre a las carpetas con la primera letra en mayúscula. Al final la estructura resultante deberá ser la siguiente.</vt:lpstr>
      <vt:lpstr>3.2 CREACIÓN DE VISTAS DEL PROYECTO</vt:lpstr>
      <vt:lpstr> CODIFICACIÓN DE LOS ARCHIVOS DE LA VISTA</vt:lpstr>
      <vt:lpstr>3.3  CREACION DE MODELOS DEL PROYECTO</vt:lpstr>
      <vt:lpstr> CODIFICACIÓN DE LOS ARCHIVOS DEL MODELO</vt:lpstr>
      <vt:lpstr>3.4  CREACION DE CONTROLADORES DEL PROYECTO</vt:lpstr>
      <vt:lpstr> CODIFICACIÓN DE LOS ARCHIVOS DEL Controlador</vt:lpstr>
      <vt:lpstr>4 EJECUCIÓN DEL PROYECTO </vt:lpstr>
      <vt:lpstr>Al compilar el proyecto dará la siguiente vista.</vt:lpstr>
      <vt:lpstr>5 CONCLUSIONES</vt:lpstr>
      <vt:lpstr>6 RECOMENDACIONES</vt:lpstr>
      <vt:lpstr>7 BIBLIOGRAFÍA</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PAUL ANTONIO SANCHEZ PE�AFIEL</cp:lastModifiedBy>
  <cp:revision>29</cp:revision>
  <dcterms:created xsi:type="dcterms:W3CDTF">2020-07-10T23:33:49Z</dcterms:created>
  <dcterms:modified xsi:type="dcterms:W3CDTF">2023-08-14T18:12:01Z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0x010100C854A3B6139C2F4CA267C833574EC0B2</vt:lpwstr>
  </property>
</Properties>
</file>