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1"/>
  </p:notesMasterIdLst>
  <p:sldIdLst>
    <p:sldId id="258" r:id="rId5"/>
    <p:sldId id="259" r:id="rId6"/>
    <p:sldId id="260" r:id="rId7"/>
    <p:sldId id="328" r:id="rId8"/>
    <p:sldId id="261" r:id="rId9"/>
    <p:sldId id="303" r:id="rId10"/>
    <p:sldId id="262" r:id="rId11"/>
    <p:sldId id="263" r:id="rId12"/>
    <p:sldId id="304" r:id="rId13"/>
    <p:sldId id="377" r:id="rId14"/>
    <p:sldId id="321" r:id="rId15"/>
    <p:sldId id="370" r:id="rId16"/>
    <p:sldId id="371" r:id="rId17"/>
    <p:sldId id="378" r:id="rId18"/>
    <p:sldId id="380" r:id="rId19"/>
    <p:sldId id="349" r:id="rId20"/>
    <p:sldId id="386" r:id="rId21"/>
    <p:sldId id="387" r:id="rId22"/>
    <p:sldId id="388" r:id="rId23"/>
    <p:sldId id="389" r:id="rId24"/>
    <p:sldId id="308" r:id="rId25"/>
    <p:sldId id="369" r:id="rId26"/>
    <p:sldId id="390" r:id="rId27"/>
    <p:sldId id="359" r:id="rId28"/>
    <p:sldId id="360" r:id="rId29"/>
    <p:sldId id="361" r:id="rId30"/>
    <p:sldId id="391" r:id="rId31"/>
    <p:sldId id="392" r:id="rId32"/>
    <p:sldId id="393" r:id="rId33"/>
    <p:sldId id="394" r:id="rId34"/>
    <p:sldId id="395" r:id="rId35"/>
    <p:sldId id="396" r:id="rId36"/>
    <p:sldId id="397" r:id="rId37"/>
    <p:sldId id="313" r:id="rId38"/>
    <p:sldId id="314" r:id="rId39"/>
    <p:sldId id="372" r:id="rId40"/>
    <p:sldId id="384" r:id="rId41"/>
    <p:sldId id="398" r:id="rId42"/>
    <p:sldId id="399" r:id="rId43"/>
    <p:sldId id="400" r:id="rId44"/>
    <p:sldId id="355" r:id="rId45"/>
    <p:sldId id="385" r:id="rId46"/>
    <p:sldId id="279" r:id="rId47"/>
    <p:sldId id="280" r:id="rId48"/>
    <p:sldId id="281" r:id="rId49"/>
    <p:sldId id="401" r:id="rId5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rtl="0">
            <a:lnSpc>
              <a:spcPct val="100000"/>
            </a:lnSpc>
          </a:pPr>
          <a:r>
            <a:rPr lang="es-ES" dirty="0"/>
            <a:t>El objetivo de la presente práctica de laboratorio es utilizar las funcionalidades de Enterprise Java </a:t>
          </a:r>
          <a:r>
            <a:rPr lang="es-ES" dirty="0" err="1"/>
            <a:t>Beans</a:t>
          </a:r>
          <a:r>
            <a:rPr lang="es-ES" dirty="0"/>
            <a:t> que nos ayudara definir la renderización de elementos de páginas web desde el servidor y hacerlo de forma más ágil.</a:t>
          </a:r>
          <a:endParaRPr lang="en-U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custLinFactNeighborX="1669" custLinFactNeighborY="-3525"/>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48507"/>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711200" rtl="0">
            <a:lnSpc>
              <a:spcPct val="100000"/>
            </a:lnSpc>
            <a:spcBef>
              <a:spcPct val="0"/>
            </a:spcBef>
            <a:spcAft>
              <a:spcPct val="35000"/>
            </a:spcAft>
            <a:buNone/>
          </a:pPr>
          <a:r>
            <a:rPr lang="es-ES" sz="1600" kern="1200" dirty="0"/>
            <a:t>El objetivo de la presente práctica de laboratorio es utilizar las funcionalidades de Enterprise Java </a:t>
          </a:r>
          <a:r>
            <a:rPr lang="es-ES" sz="1600" kern="1200" dirty="0" err="1"/>
            <a:t>Beans</a:t>
          </a:r>
          <a:r>
            <a:rPr lang="es-ES" sz="1600" kern="1200" dirty="0"/>
            <a:t> que nos ayudara definir la renderización de elementos de páginas web desde el servidor y hacerlo de forma más ágil.</a:t>
          </a:r>
          <a:endParaRPr lang="en-US" sz="1600"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15/07/2023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7/15/2023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7/15/2023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7/15/2023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7/15/2023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7/15/2023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7/15/2023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C" dirty="0">
                <a:solidFill>
                  <a:schemeClr val="bg1"/>
                </a:solidFill>
              </a:rPr>
              <a:t>ENTERPRISE JAVA BEANS</a:t>
            </a: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ADRIÁN MOSQUERA</a:t>
            </a:r>
          </a:p>
          <a:p>
            <a:r>
              <a:rPr lang="es-EC" dirty="0">
                <a:solidFill>
                  <a:schemeClr val="bg1"/>
                </a:solidFill>
              </a:rPr>
              <a:t>                            ANDRÉS PALLANGO</a:t>
            </a:r>
          </a:p>
          <a:p>
            <a:r>
              <a:rPr lang="es-EC">
                <a:solidFill>
                  <a:schemeClr val="bg1"/>
                </a:solidFill>
              </a:rPr>
              <a:t>                            PAÚL SÁNCHEZ</a:t>
            </a:r>
            <a:endParaRPr lang="es-EC" dirty="0">
              <a:solidFill>
                <a:schemeClr val="bg1"/>
              </a:solidFill>
            </a:endParaRP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9877</a:t>
            </a:r>
            <a:endParaRPr lang="es-EC" dirty="0">
              <a:solidFill>
                <a:schemeClr val="bg1"/>
              </a:solidFill>
            </a:endParaRPr>
          </a:p>
          <a:p>
            <a:r>
              <a:rPr lang="es-EC" b="1" dirty="0">
                <a:solidFill>
                  <a:schemeClr val="bg1"/>
                </a:solidFill>
              </a:rPr>
              <a:t>FECHA: 15</a:t>
            </a:r>
            <a:r>
              <a:rPr lang="es-EC" dirty="0">
                <a:solidFill>
                  <a:schemeClr val="bg1"/>
                </a:solidFill>
              </a:rPr>
              <a:t>/07/2023</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dirty="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2.7 	JAVA PERSISTENCE API (JPA)</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8337956" cy="2961549"/>
          </a:xfrm>
        </p:spPr>
        <p:txBody>
          <a:bodyPr>
            <a:normAutofit/>
          </a:bodyPr>
          <a:lstStyle/>
          <a:p>
            <a:pPr marL="0" indent="0">
              <a:spcBef>
                <a:spcPts val="20"/>
              </a:spcBef>
              <a:buNone/>
            </a:pPr>
            <a:r>
              <a:rPr lang="es-MX" dirty="0">
                <a:solidFill>
                  <a:schemeClr val="tx1"/>
                </a:solidFill>
              </a:rPr>
              <a:t>JPA es una API </a:t>
            </a:r>
            <a:r>
              <a:rPr lang="es-MX" dirty="0" err="1">
                <a:solidFill>
                  <a:schemeClr val="tx1"/>
                </a:solidFill>
              </a:rPr>
              <a:t>Object</a:t>
            </a:r>
            <a:r>
              <a:rPr lang="es-MX" dirty="0">
                <a:solidFill>
                  <a:schemeClr val="tx1"/>
                </a:solidFill>
              </a:rPr>
              <a:t> </a:t>
            </a:r>
            <a:r>
              <a:rPr lang="es-MX" dirty="0" err="1">
                <a:solidFill>
                  <a:schemeClr val="tx1"/>
                </a:solidFill>
              </a:rPr>
              <a:t>Relational</a:t>
            </a:r>
            <a:r>
              <a:rPr lang="es-MX" dirty="0">
                <a:solidFill>
                  <a:schemeClr val="tx1"/>
                </a:solidFill>
              </a:rPr>
              <a:t> </a:t>
            </a:r>
            <a:r>
              <a:rPr lang="es-MX" dirty="0" err="1">
                <a:solidFill>
                  <a:schemeClr val="tx1"/>
                </a:solidFill>
              </a:rPr>
              <a:t>Mapping</a:t>
            </a:r>
            <a:r>
              <a:rPr lang="es-MX" dirty="0">
                <a:solidFill>
                  <a:schemeClr val="tx1"/>
                </a:solidFill>
              </a:rPr>
              <a:t> (ORM), que permite interactuar con la base de datos por medio de objetos, de esta forma, JPA es el encargado de convertir los objetos Java en instrucciones para el Manejador de Base de Datos (MDB) y sustituye a las, es decir automatiza la asignación de objetos java a tabla de objetos de base de datos relacionales [3].</a:t>
            </a:r>
            <a:endParaRPr lang="es-ES" dirty="0">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8</a:t>
            </a:r>
          </a:p>
        </p:txBody>
      </p:sp>
      <p:sp>
        <p:nvSpPr>
          <p:cNvPr id="15" name="CuadroTexto 14">
            <a:extLst>
              <a:ext uri="{FF2B5EF4-FFF2-40B4-BE49-F238E27FC236}">
                <a16:creationId xmlns:a16="http://schemas.microsoft.com/office/drawing/2014/main" id="{8822F3A3-D518-B997-60D2-D48C72A590A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8</a:t>
            </a:r>
          </a:p>
        </p:txBody>
      </p:sp>
      <p:sp>
        <p:nvSpPr>
          <p:cNvPr id="8" name="CuadroTexto 7">
            <a:extLst>
              <a:ext uri="{FF2B5EF4-FFF2-40B4-BE49-F238E27FC236}">
                <a16:creationId xmlns:a16="http://schemas.microsoft.com/office/drawing/2014/main" id="{A3B2BD69-DB39-AC56-E46F-AD3C890C472F}"/>
              </a:ext>
            </a:extLst>
          </p:cNvPr>
          <p:cNvSpPr txBox="1"/>
          <p:nvPr/>
        </p:nvSpPr>
        <p:spPr>
          <a:xfrm>
            <a:off x="11713580" y="6462978"/>
            <a:ext cx="478420" cy="400110"/>
          </a:xfrm>
          <a:prstGeom prst="rect">
            <a:avLst/>
          </a:prstGeom>
          <a:noFill/>
        </p:spPr>
        <p:txBody>
          <a:bodyPr wrap="square" rtlCol="0">
            <a:spAutoFit/>
          </a:bodyPr>
          <a:lstStyle/>
          <a:p>
            <a:pPr algn="ctr"/>
            <a:r>
              <a:rPr lang="es-MX" sz="2000" dirty="0">
                <a:solidFill>
                  <a:schemeClr val="bg1"/>
                </a:solidFill>
              </a:rPr>
              <a:t>9</a:t>
            </a:r>
            <a:endParaRPr lang="es-EC" sz="2000" dirty="0">
              <a:solidFill>
                <a:schemeClr val="bg1"/>
              </a:solidFill>
            </a:endParaRPr>
          </a:p>
        </p:txBody>
      </p:sp>
      <p:grpSp>
        <p:nvGrpSpPr>
          <p:cNvPr id="10" name="Grupo 9">
            <a:extLst>
              <a:ext uri="{FF2B5EF4-FFF2-40B4-BE49-F238E27FC236}">
                <a16:creationId xmlns:a16="http://schemas.microsoft.com/office/drawing/2014/main" id="{2B579A1A-970D-E620-3538-57A0331B63E5}"/>
              </a:ext>
            </a:extLst>
          </p:cNvPr>
          <p:cNvGrpSpPr/>
          <p:nvPr/>
        </p:nvGrpSpPr>
        <p:grpSpPr>
          <a:xfrm>
            <a:off x="9127122" y="5090"/>
            <a:ext cx="3064878" cy="6857998"/>
            <a:chOff x="9127122" y="5090"/>
            <a:chExt cx="3064878" cy="6857998"/>
          </a:xfrm>
        </p:grpSpPr>
        <p:sp>
          <p:nvSpPr>
            <p:cNvPr id="11" name="Marcador de contenido 2">
              <a:extLst>
                <a:ext uri="{FF2B5EF4-FFF2-40B4-BE49-F238E27FC236}">
                  <a16:creationId xmlns:a16="http://schemas.microsoft.com/office/drawing/2014/main" id="{45860ADD-A84F-B26A-440E-81DD18166C48}"/>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b="1" dirty="0">
                  <a:solidFill>
                    <a:srgbClr val="FFFF00"/>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b="1" dirty="0">
                  <a:solidFill>
                    <a:srgbClr val="FFFF00"/>
                  </a:solidFill>
                </a:rPr>
                <a:t>2.7	</a:t>
              </a:r>
              <a:r>
                <a:rPr lang="es-MX" sz="1050" b="1" dirty="0">
                  <a:solidFill>
                    <a:srgbClr val="FFFF00"/>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dirty="0">
                  <a:solidFill>
                    <a:schemeClr val="bg1"/>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2" name="CuadroTexto 11">
              <a:extLst>
                <a:ext uri="{FF2B5EF4-FFF2-40B4-BE49-F238E27FC236}">
                  <a16:creationId xmlns:a16="http://schemas.microsoft.com/office/drawing/2014/main" id="{CD998DD3-4F70-ABA9-A0D5-77FBCC0CAA72}"/>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10</a:t>
              </a:r>
            </a:p>
          </p:txBody>
        </p:sp>
      </p:grpSp>
    </p:spTree>
    <p:extLst>
      <p:ext uri="{BB962C8B-B14F-4D97-AF65-F5344CB8AC3E}">
        <p14:creationId xmlns:p14="http://schemas.microsoft.com/office/powerpoint/2010/main" val="4118870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2.8 	</a:t>
            </a:r>
            <a:r>
              <a:rPr lang="pt-BR" dirty="0"/>
              <a:t>JAVA WEB START</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sp>
        <p:nvSpPr>
          <p:cNvPr id="12" name="Marcador de contenido 11">
            <a:extLst>
              <a:ext uri="{FF2B5EF4-FFF2-40B4-BE49-F238E27FC236}">
                <a16:creationId xmlns:a16="http://schemas.microsoft.com/office/drawing/2014/main" id="{84AFC032-7904-012F-8FB2-4769FCAE6F74}"/>
              </a:ext>
            </a:extLst>
          </p:cNvPr>
          <p:cNvSpPr>
            <a:spLocks noGrp="1"/>
          </p:cNvSpPr>
          <p:nvPr>
            <p:ph idx="1"/>
          </p:nvPr>
        </p:nvSpPr>
        <p:spPr>
          <a:xfrm>
            <a:off x="401311" y="2053652"/>
            <a:ext cx="8412906" cy="3357797"/>
          </a:xfrm>
        </p:spPr>
        <p:txBody>
          <a:bodyPr>
            <a:normAutofit/>
          </a:bodyPr>
          <a:lstStyle/>
          <a:p>
            <a:pPr marL="324000" lvl="1" indent="0">
              <a:lnSpc>
                <a:spcPct val="90000"/>
              </a:lnSpc>
              <a:spcBef>
                <a:spcPts val="20"/>
              </a:spcBef>
              <a:buNone/>
            </a:pPr>
            <a:r>
              <a:rPr lang="es-MX" sz="2000" dirty="0">
                <a:solidFill>
                  <a:schemeClr val="tx1"/>
                </a:solidFill>
              </a:rPr>
              <a:t>Java Web </a:t>
            </a:r>
            <a:r>
              <a:rPr lang="es-MX" sz="2000" dirty="0" err="1">
                <a:solidFill>
                  <a:schemeClr val="tx1"/>
                </a:solidFill>
              </a:rPr>
              <a:t>Start</a:t>
            </a:r>
            <a:r>
              <a:rPr lang="es-MX" sz="2000" dirty="0">
                <a:solidFill>
                  <a:schemeClr val="tx1"/>
                </a:solidFill>
              </a:rPr>
              <a:t> es una tecnología que permite a los usuarios iniciar aplicaciones Java desde un navegador web. Una vez iniciado, la aplicación se ejecuta en el entorno de tiempo de ejecución de Java (JRE) instalado en el equipo del usuario. Java Web </a:t>
            </a:r>
            <a:r>
              <a:rPr lang="es-MX" sz="2000" dirty="0" err="1">
                <a:solidFill>
                  <a:schemeClr val="tx1"/>
                </a:solidFill>
              </a:rPr>
              <a:t>Start</a:t>
            </a:r>
            <a:r>
              <a:rPr lang="es-MX" sz="2000" dirty="0">
                <a:solidFill>
                  <a:schemeClr val="tx1"/>
                </a:solidFill>
              </a:rPr>
              <a:t> también permite a los desarrolladores especificar requisitos de seguridad para su aplicación, lo que permite restringir el acceso a ciertas funciones de la aplicación. Sin embargo, con el tiempo Java Web </a:t>
            </a:r>
            <a:r>
              <a:rPr lang="es-MX" sz="2000" dirty="0" err="1">
                <a:solidFill>
                  <a:schemeClr val="tx1"/>
                </a:solidFill>
              </a:rPr>
              <a:t>Start</a:t>
            </a:r>
            <a:r>
              <a:rPr lang="es-MX" sz="2000" dirty="0">
                <a:solidFill>
                  <a:schemeClr val="tx1"/>
                </a:solidFill>
              </a:rPr>
              <a:t> fue desplazado por otras </a:t>
            </a:r>
            <a:r>
              <a:rPr lang="es-MX" sz="2000" dirty="0" err="1">
                <a:solidFill>
                  <a:schemeClr val="tx1"/>
                </a:solidFill>
              </a:rPr>
              <a:t>tecnologias</a:t>
            </a:r>
            <a:r>
              <a:rPr lang="es-MX" sz="2000" dirty="0">
                <a:solidFill>
                  <a:schemeClr val="tx1"/>
                </a:solidFill>
              </a:rPr>
              <a:t> como HTML5 y las aplicaciones móviles.</a:t>
            </a:r>
          </a:p>
        </p:txBody>
      </p:sp>
      <p:grpSp>
        <p:nvGrpSpPr>
          <p:cNvPr id="8" name="Grupo 7">
            <a:extLst>
              <a:ext uri="{FF2B5EF4-FFF2-40B4-BE49-F238E27FC236}">
                <a16:creationId xmlns:a16="http://schemas.microsoft.com/office/drawing/2014/main" id="{C87F22E9-00FB-B426-60F9-E51061625A33}"/>
              </a:ext>
            </a:extLst>
          </p:cNvPr>
          <p:cNvGrpSpPr/>
          <p:nvPr/>
        </p:nvGrpSpPr>
        <p:grpSpPr>
          <a:xfrm>
            <a:off x="9127122" y="5090"/>
            <a:ext cx="3064878" cy="6857998"/>
            <a:chOff x="9127122" y="5090"/>
            <a:chExt cx="3064878" cy="6857998"/>
          </a:xfrm>
        </p:grpSpPr>
        <p:sp>
          <p:nvSpPr>
            <p:cNvPr id="10" name="Marcador de contenido 2">
              <a:extLst>
                <a:ext uri="{FF2B5EF4-FFF2-40B4-BE49-F238E27FC236}">
                  <a16:creationId xmlns:a16="http://schemas.microsoft.com/office/drawing/2014/main" id="{1EAB4F1A-D78C-8EF0-A96F-357C01C7046B}"/>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b="1" dirty="0">
                  <a:solidFill>
                    <a:srgbClr val="FFFF00"/>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b="1" dirty="0">
                  <a:solidFill>
                    <a:srgbClr val="FFFF00"/>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dirty="0">
                  <a:solidFill>
                    <a:schemeClr val="bg1"/>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1" name="CuadroTexto 10">
              <a:extLst>
                <a:ext uri="{FF2B5EF4-FFF2-40B4-BE49-F238E27FC236}">
                  <a16:creationId xmlns:a16="http://schemas.microsoft.com/office/drawing/2014/main" id="{2E5AD39F-0196-BC25-E15A-A12562E82048}"/>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11</a:t>
              </a:r>
            </a:p>
          </p:txBody>
        </p:sp>
      </p:grpSp>
    </p:spTree>
    <p:extLst>
      <p:ext uri="{BB962C8B-B14F-4D97-AF65-F5344CB8AC3E}">
        <p14:creationId xmlns:p14="http://schemas.microsoft.com/office/powerpoint/2010/main" val="559703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2.9 	</a:t>
            </a:r>
            <a:r>
              <a:rPr lang="pt-BR" dirty="0"/>
              <a:t>REMOTE PROCEDURE CALL (RPC)</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sp>
        <p:nvSpPr>
          <p:cNvPr id="11" name="CuadroTexto 10">
            <a:extLst>
              <a:ext uri="{FF2B5EF4-FFF2-40B4-BE49-F238E27FC236}">
                <a16:creationId xmlns:a16="http://schemas.microsoft.com/office/drawing/2014/main" id="{3BB7164B-620B-E833-8730-C2D4DD6FD310}"/>
              </a:ext>
            </a:extLst>
          </p:cNvPr>
          <p:cNvSpPr txBox="1"/>
          <p:nvPr/>
        </p:nvSpPr>
        <p:spPr>
          <a:xfrm>
            <a:off x="581192" y="2423201"/>
            <a:ext cx="8263005" cy="2297617"/>
          </a:xfrm>
          <a:prstGeom prst="rect">
            <a:avLst/>
          </a:prstGeom>
          <a:noFill/>
        </p:spPr>
        <p:txBody>
          <a:bodyPr wrap="square">
            <a:spAutoFit/>
          </a:bodyPr>
          <a:lstStyle/>
          <a:p>
            <a:pPr algn="just">
              <a:lnSpc>
                <a:spcPct val="115000"/>
              </a:lnSpc>
              <a:spcAft>
                <a:spcPts val="1000"/>
              </a:spcAft>
            </a:pPr>
            <a:r>
              <a:rPr lang="es-MX" dirty="0"/>
              <a:t>RPC (Remote </a:t>
            </a:r>
            <a:r>
              <a:rPr lang="es-MX" dirty="0" err="1"/>
              <a:t>Procedure</a:t>
            </a:r>
            <a:r>
              <a:rPr lang="es-MX" dirty="0"/>
              <a:t> </a:t>
            </a:r>
            <a:r>
              <a:rPr lang="es-MX" dirty="0" err="1"/>
              <a:t>Call</a:t>
            </a:r>
            <a:r>
              <a:rPr lang="es-MX" dirty="0"/>
              <a:t>) es un protocolo de comunicación que permite a un programa ejecutar un procedimiento en una computadora remota, como si fuera un procedimiento local. Es similar en funcionamiento a una llamada a una función o método en un programa, pero el procedimiento se encuentra en una computadora diferente. El protocolo RPC se encarga de manejar la comunicación entre el programa cliente y el servidor, de manera que el programador pueda concentrarse en el diseño del procedimiento en sí, en lugar de preocuparse por los detalles de la comunicación.</a:t>
            </a:r>
            <a:endParaRPr lang="es-EC" dirty="0"/>
          </a:p>
        </p:txBody>
      </p:sp>
      <p:grpSp>
        <p:nvGrpSpPr>
          <p:cNvPr id="3" name="Grupo 2">
            <a:extLst>
              <a:ext uri="{FF2B5EF4-FFF2-40B4-BE49-F238E27FC236}">
                <a16:creationId xmlns:a16="http://schemas.microsoft.com/office/drawing/2014/main" id="{E94831C9-3297-3D65-AF0B-E0D31140F99D}"/>
              </a:ext>
            </a:extLst>
          </p:cNvPr>
          <p:cNvGrpSpPr/>
          <p:nvPr/>
        </p:nvGrpSpPr>
        <p:grpSpPr>
          <a:xfrm>
            <a:off x="9127122" y="5090"/>
            <a:ext cx="3064878" cy="6857998"/>
            <a:chOff x="9127122" y="5090"/>
            <a:chExt cx="3064878" cy="6857998"/>
          </a:xfrm>
        </p:grpSpPr>
        <p:sp>
          <p:nvSpPr>
            <p:cNvPr id="4" name="Marcador de contenido 2">
              <a:extLst>
                <a:ext uri="{FF2B5EF4-FFF2-40B4-BE49-F238E27FC236}">
                  <a16:creationId xmlns:a16="http://schemas.microsoft.com/office/drawing/2014/main" id="{445A0AA3-8CA9-EE86-0478-9E6C22835395}"/>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b="1" dirty="0">
                  <a:solidFill>
                    <a:srgbClr val="FFFF00"/>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b="1" dirty="0">
                  <a:solidFill>
                    <a:srgbClr val="FFFF00"/>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dirty="0">
                  <a:solidFill>
                    <a:schemeClr val="bg1"/>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5" name="CuadroTexto 4">
              <a:extLst>
                <a:ext uri="{FF2B5EF4-FFF2-40B4-BE49-F238E27FC236}">
                  <a16:creationId xmlns:a16="http://schemas.microsoft.com/office/drawing/2014/main" id="{8A391C35-4911-E26C-B1FF-0AC8BB9645ED}"/>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12</a:t>
              </a:r>
            </a:p>
          </p:txBody>
        </p:sp>
      </p:grpSp>
    </p:spTree>
    <p:extLst>
      <p:ext uri="{BB962C8B-B14F-4D97-AF65-F5344CB8AC3E}">
        <p14:creationId xmlns:p14="http://schemas.microsoft.com/office/powerpoint/2010/main" val="3899469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2.10 	</a:t>
            </a:r>
            <a:r>
              <a:rPr lang="pt-BR" dirty="0"/>
              <a:t>REMOTE METHOD INVOCATION (RMI)</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sp>
        <p:nvSpPr>
          <p:cNvPr id="8" name="CuadroTexto 7">
            <a:extLst>
              <a:ext uri="{FF2B5EF4-FFF2-40B4-BE49-F238E27FC236}">
                <a16:creationId xmlns:a16="http://schemas.microsoft.com/office/drawing/2014/main" id="{C5118F63-F609-42B8-E582-12C139EBCA23}"/>
              </a:ext>
            </a:extLst>
          </p:cNvPr>
          <p:cNvSpPr txBox="1"/>
          <p:nvPr/>
        </p:nvSpPr>
        <p:spPr>
          <a:xfrm>
            <a:off x="11713580" y="6462978"/>
            <a:ext cx="478420" cy="400110"/>
          </a:xfrm>
          <a:prstGeom prst="rect">
            <a:avLst/>
          </a:prstGeom>
          <a:noFill/>
        </p:spPr>
        <p:txBody>
          <a:bodyPr wrap="square" rtlCol="0">
            <a:spAutoFit/>
          </a:bodyPr>
          <a:lstStyle/>
          <a:p>
            <a:pPr algn="ctr"/>
            <a:r>
              <a:rPr lang="es-MX" sz="2000" dirty="0">
                <a:solidFill>
                  <a:schemeClr val="bg1"/>
                </a:solidFill>
              </a:rPr>
              <a:t>1</a:t>
            </a:r>
            <a:r>
              <a:rPr lang="es-EC" sz="2000" dirty="0">
                <a:solidFill>
                  <a:schemeClr val="bg1"/>
                </a:solidFill>
              </a:rPr>
              <a:t>3</a:t>
            </a:r>
          </a:p>
        </p:txBody>
      </p:sp>
      <p:sp>
        <p:nvSpPr>
          <p:cNvPr id="4" name="CuadroTexto 3">
            <a:extLst>
              <a:ext uri="{FF2B5EF4-FFF2-40B4-BE49-F238E27FC236}">
                <a16:creationId xmlns:a16="http://schemas.microsoft.com/office/drawing/2014/main" id="{E1F9CE12-590B-5060-FD93-345B148B5602}"/>
              </a:ext>
            </a:extLst>
          </p:cNvPr>
          <p:cNvSpPr txBox="1"/>
          <p:nvPr/>
        </p:nvSpPr>
        <p:spPr>
          <a:xfrm>
            <a:off x="581192" y="2230396"/>
            <a:ext cx="8484432" cy="3062954"/>
          </a:xfrm>
          <a:prstGeom prst="rect">
            <a:avLst/>
          </a:prstGeom>
          <a:noFill/>
        </p:spPr>
        <p:txBody>
          <a:bodyPr wrap="square">
            <a:spAutoFit/>
          </a:bodyPr>
          <a:lstStyle/>
          <a:p>
            <a:pPr algn="just">
              <a:lnSpc>
                <a:spcPct val="115000"/>
              </a:lnSpc>
              <a:spcAft>
                <a:spcPts val="1000"/>
              </a:spcAft>
            </a:pPr>
            <a:r>
              <a:rPr lang="es-MX" dirty="0"/>
              <a:t>RMI (Remote </a:t>
            </a:r>
            <a:r>
              <a:rPr lang="es-MX" dirty="0" err="1"/>
              <a:t>Method</a:t>
            </a:r>
            <a:r>
              <a:rPr lang="es-MX" dirty="0"/>
              <a:t> </a:t>
            </a:r>
            <a:r>
              <a:rPr lang="es-MX" dirty="0" err="1"/>
              <a:t>Invocation</a:t>
            </a:r>
            <a:r>
              <a:rPr lang="es-MX" dirty="0"/>
              <a:t>) es un paquete de Java que permite a los desarrolladores invocar métodos en objetos remotos. Utiliza la arquitectura cliente-servidor, donde el cliente invoca métodos en un objeto remoto que se ejecuta en el servidor.</a:t>
            </a:r>
          </a:p>
          <a:p>
            <a:pPr algn="just">
              <a:lnSpc>
                <a:spcPct val="115000"/>
              </a:lnSpc>
              <a:spcAft>
                <a:spcPts val="1000"/>
              </a:spcAft>
            </a:pPr>
            <a:r>
              <a:rPr lang="es-MX" dirty="0"/>
              <a:t>Para la comunicación entre el servidor y el cliente, se trabaja con interfaces, que deben ser implementadas por el servidor y/o cliente, para que los </a:t>
            </a:r>
            <a:r>
              <a:rPr lang="es-MX" dirty="0" err="1"/>
              <a:t>STUBs</a:t>
            </a:r>
            <a:r>
              <a:rPr lang="es-MX" dirty="0"/>
              <a:t> puedan realizar la transparencia para ambos. Además, esto evita que deba existir una definición local real de la clase remota, vale decir, en el cliente solo debe estar definida la interface, no la clase remota.</a:t>
            </a:r>
          </a:p>
        </p:txBody>
      </p:sp>
      <p:grpSp>
        <p:nvGrpSpPr>
          <p:cNvPr id="3" name="Grupo 2">
            <a:extLst>
              <a:ext uri="{FF2B5EF4-FFF2-40B4-BE49-F238E27FC236}">
                <a16:creationId xmlns:a16="http://schemas.microsoft.com/office/drawing/2014/main" id="{F081879D-BBEB-95F8-F33E-0A052CCC102B}"/>
              </a:ext>
            </a:extLst>
          </p:cNvPr>
          <p:cNvGrpSpPr/>
          <p:nvPr/>
        </p:nvGrpSpPr>
        <p:grpSpPr>
          <a:xfrm>
            <a:off x="9127122" y="5090"/>
            <a:ext cx="3064878" cy="6857998"/>
            <a:chOff x="9127122" y="5090"/>
            <a:chExt cx="3064878" cy="6857998"/>
          </a:xfrm>
        </p:grpSpPr>
        <p:sp>
          <p:nvSpPr>
            <p:cNvPr id="12" name="Marcador de contenido 2">
              <a:extLst>
                <a:ext uri="{FF2B5EF4-FFF2-40B4-BE49-F238E27FC236}">
                  <a16:creationId xmlns:a16="http://schemas.microsoft.com/office/drawing/2014/main" id="{BE34F687-838A-F21E-5750-414A3A6AF353}"/>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b="1" dirty="0">
                  <a:solidFill>
                    <a:srgbClr val="FFFF00"/>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dirty="0">
                  <a:solidFill>
                    <a:schemeClr val="bg1"/>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3" name="CuadroTexto 12">
              <a:extLst>
                <a:ext uri="{FF2B5EF4-FFF2-40B4-BE49-F238E27FC236}">
                  <a16:creationId xmlns:a16="http://schemas.microsoft.com/office/drawing/2014/main" id="{0DA33A4B-B641-E281-4DCF-0CF33C217D07}"/>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13</a:t>
              </a:r>
            </a:p>
          </p:txBody>
        </p:sp>
      </p:grpSp>
    </p:spTree>
    <p:extLst>
      <p:ext uri="{BB962C8B-B14F-4D97-AF65-F5344CB8AC3E}">
        <p14:creationId xmlns:p14="http://schemas.microsoft.com/office/powerpoint/2010/main" val="189604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2.11 	</a:t>
            </a:r>
            <a:r>
              <a:rPr lang="pt-BR" dirty="0"/>
              <a:t>RMI REGISTRY</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sp>
        <p:nvSpPr>
          <p:cNvPr id="8" name="CuadroTexto 7">
            <a:extLst>
              <a:ext uri="{FF2B5EF4-FFF2-40B4-BE49-F238E27FC236}">
                <a16:creationId xmlns:a16="http://schemas.microsoft.com/office/drawing/2014/main" id="{C5118F63-F609-42B8-E582-12C139EBCA23}"/>
              </a:ext>
            </a:extLst>
          </p:cNvPr>
          <p:cNvSpPr txBox="1"/>
          <p:nvPr/>
        </p:nvSpPr>
        <p:spPr>
          <a:xfrm>
            <a:off x="11713580" y="6462978"/>
            <a:ext cx="478420" cy="400110"/>
          </a:xfrm>
          <a:prstGeom prst="rect">
            <a:avLst/>
          </a:prstGeom>
          <a:noFill/>
        </p:spPr>
        <p:txBody>
          <a:bodyPr wrap="square" rtlCol="0">
            <a:spAutoFit/>
          </a:bodyPr>
          <a:lstStyle/>
          <a:p>
            <a:pPr algn="ctr"/>
            <a:r>
              <a:rPr lang="es-MX" sz="2000" dirty="0">
                <a:solidFill>
                  <a:schemeClr val="bg1"/>
                </a:solidFill>
              </a:rPr>
              <a:t>1</a:t>
            </a:r>
            <a:r>
              <a:rPr lang="es-EC" sz="2000" dirty="0">
                <a:solidFill>
                  <a:schemeClr val="bg1"/>
                </a:solidFill>
              </a:rPr>
              <a:t>3</a:t>
            </a:r>
          </a:p>
        </p:txBody>
      </p:sp>
      <p:sp>
        <p:nvSpPr>
          <p:cNvPr id="4" name="CuadroTexto 3">
            <a:extLst>
              <a:ext uri="{FF2B5EF4-FFF2-40B4-BE49-F238E27FC236}">
                <a16:creationId xmlns:a16="http://schemas.microsoft.com/office/drawing/2014/main" id="{E1F9CE12-590B-5060-FD93-345B148B5602}"/>
              </a:ext>
            </a:extLst>
          </p:cNvPr>
          <p:cNvSpPr txBox="1"/>
          <p:nvPr/>
        </p:nvSpPr>
        <p:spPr>
          <a:xfrm>
            <a:off x="581192" y="1964492"/>
            <a:ext cx="8484432" cy="4341253"/>
          </a:xfrm>
          <a:prstGeom prst="rect">
            <a:avLst/>
          </a:prstGeom>
          <a:noFill/>
        </p:spPr>
        <p:txBody>
          <a:bodyPr wrap="square">
            <a:spAutoFit/>
          </a:bodyPr>
          <a:lstStyle/>
          <a:p>
            <a:pPr algn="just">
              <a:lnSpc>
                <a:spcPct val="115000"/>
              </a:lnSpc>
              <a:spcAft>
                <a:spcPts val="1000"/>
              </a:spcAft>
            </a:pPr>
            <a:r>
              <a:rPr lang="es-MX" dirty="0"/>
              <a:t>Otro punto importante en RMI, es el como se produce la conectividad entre el cliente y servidor. Para esto se ocupa una herramienta de JAVA, llamada RMI </a:t>
            </a:r>
            <a:r>
              <a:rPr lang="es-MX" dirty="0" err="1"/>
              <a:t>Registry</a:t>
            </a:r>
            <a:r>
              <a:rPr lang="es-MX" dirty="0"/>
              <a:t>.</a:t>
            </a:r>
          </a:p>
          <a:p>
            <a:pPr algn="just">
              <a:lnSpc>
                <a:spcPct val="115000"/>
              </a:lnSpc>
              <a:spcAft>
                <a:spcPts val="1000"/>
              </a:spcAft>
            </a:pPr>
            <a:r>
              <a:rPr lang="es-MX" dirty="0"/>
              <a:t>El RMI </a:t>
            </a:r>
            <a:r>
              <a:rPr lang="es-MX" dirty="0" err="1"/>
              <a:t>Registry</a:t>
            </a:r>
            <a:r>
              <a:rPr lang="es-MX" dirty="0"/>
              <a:t> puede estar localizado en un lugar distinto al servidor, y se encarga de registrar un determinado objeto y asignarle un servidor que se encargará de procesar dicho objeto.</a:t>
            </a:r>
          </a:p>
          <a:p>
            <a:pPr algn="just">
              <a:lnSpc>
                <a:spcPct val="115000"/>
              </a:lnSpc>
              <a:spcAft>
                <a:spcPts val="1000"/>
              </a:spcAft>
            </a:pPr>
            <a:r>
              <a:rPr lang="es-MX" dirty="0"/>
              <a:t>El funcionamiento general es:</a:t>
            </a:r>
          </a:p>
          <a:p>
            <a:pPr marL="800100" lvl="1" indent="-342900" algn="just">
              <a:lnSpc>
                <a:spcPct val="115000"/>
              </a:lnSpc>
              <a:spcAft>
                <a:spcPts val="1000"/>
              </a:spcAft>
              <a:buFont typeface="+mj-lt"/>
              <a:buAutoNum type="arabicPeriod"/>
            </a:pPr>
            <a:r>
              <a:rPr lang="es-MX" dirty="0"/>
              <a:t>Se ejecuta el RMI </a:t>
            </a:r>
            <a:r>
              <a:rPr lang="es-MX" dirty="0" err="1"/>
              <a:t>Registry</a:t>
            </a:r>
            <a:r>
              <a:rPr lang="es-MX" dirty="0"/>
              <a:t>, en algún lugar de la red.</a:t>
            </a:r>
          </a:p>
          <a:p>
            <a:pPr marL="800100" lvl="1" indent="-342900" algn="just">
              <a:lnSpc>
                <a:spcPct val="115000"/>
              </a:lnSpc>
              <a:spcAft>
                <a:spcPts val="1000"/>
              </a:spcAft>
              <a:buFont typeface="+mj-lt"/>
              <a:buAutoNum type="arabicPeriod"/>
            </a:pPr>
            <a:r>
              <a:rPr lang="es-MX" dirty="0"/>
              <a:t>El servidor que desea manejar un objeto se registra en dicho servidor,</a:t>
            </a:r>
          </a:p>
          <a:p>
            <a:pPr marL="800100" lvl="1" indent="-342900" algn="just">
              <a:lnSpc>
                <a:spcPct val="115000"/>
              </a:lnSpc>
              <a:spcAft>
                <a:spcPts val="1000"/>
              </a:spcAft>
              <a:buFont typeface="+mj-lt"/>
              <a:buAutoNum type="arabicPeriod"/>
            </a:pPr>
            <a:r>
              <a:rPr lang="es-MX" dirty="0"/>
              <a:t>El RMI </a:t>
            </a:r>
            <a:r>
              <a:rPr lang="es-MX" dirty="0" err="1"/>
              <a:t>Registry</a:t>
            </a:r>
            <a:r>
              <a:rPr lang="es-MX" dirty="0"/>
              <a:t> registra el par: OBJETO/SERVIDOR</a:t>
            </a:r>
          </a:p>
          <a:p>
            <a:pPr marL="800100" lvl="1" indent="-342900" algn="just">
              <a:lnSpc>
                <a:spcPct val="115000"/>
              </a:lnSpc>
              <a:spcAft>
                <a:spcPts val="1000"/>
              </a:spcAft>
              <a:buFont typeface="+mj-lt"/>
              <a:buAutoNum type="arabicPeriod"/>
            </a:pPr>
            <a:r>
              <a:rPr lang="es-MX" dirty="0"/>
              <a:t>El cliente que necesita utilizar un determinado objeto hace una consulta al RMI </a:t>
            </a:r>
            <a:r>
              <a:rPr lang="es-MX" dirty="0" err="1"/>
              <a:t>Registry</a:t>
            </a:r>
            <a:r>
              <a:rPr lang="es-MX" dirty="0"/>
              <a:t>, quien devuelve el STUB listo para la comunicación</a:t>
            </a:r>
          </a:p>
        </p:txBody>
      </p:sp>
      <p:grpSp>
        <p:nvGrpSpPr>
          <p:cNvPr id="11" name="Grupo 10">
            <a:extLst>
              <a:ext uri="{FF2B5EF4-FFF2-40B4-BE49-F238E27FC236}">
                <a16:creationId xmlns:a16="http://schemas.microsoft.com/office/drawing/2014/main" id="{E0F544E9-9C45-A60E-2B77-A376BE87C31E}"/>
              </a:ext>
            </a:extLst>
          </p:cNvPr>
          <p:cNvGrpSpPr/>
          <p:nvPr/>
        </p:nvGrpSpPr>
        <p:grpSpPr>
          <a:xfrm>
            <a:off x="9127122" y="5090"/>
            <a:ext cx="3064878" cy="6857998"/>
            <a:chOff x="9127122" y="5090"/>
            <a:chExt cx="3064878" cy="6857998"/>
          </a:xfrm>
        </p:grpSpPr>
        <p:sp>
          <p:nvSpPr>
            <p:cNvPr id="12" name="Marcador de contenido 2">
              <a:extLst>
                <a:ext uri="{FF2B5EF4-FFF2-40B4-BE49-F238E27FC236}">
                  <a16:creationId xmlns:a16="http://schemas.microsoft.com/office/drawing/2014/main" id="{CD2094B6-EC0D-BE32-0FD1-4713DEB4870C}"/>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b="1" dirty="0">
                  <a:solidFill>
                    <a:srgbClr val="FFFF00"/>
                  </a:solidFill>
                </a:rPr>
                <a:t>2.11	RMI REGISTRY</a:t>
              </a:r>
            </a:p>
            <a:p>
              <a:pPr lvl="1">
                <a:lnSpc>
                  <a:spcPct val="90000"/>
                </a:lnSpc>
              </a:pPr>
              <a:r>
                <a:rPr lang="es-MX" sz="1050" dirty="0">
                  <a:solidFill>
                    <a:schemeClr val="bg1"/>
                  </a:solidFill>
                </a:rPr>
                <a:t>2.12	TÉRMINOS</a:t>
              </a:r>
            </a:p>
            <a:p>
              <a:pPr>
                <a:lnSpc>
                  <a:spcPct val="90000"/>
                </a:lnSpc>
              </a:pPr>
              <a:r>
                <a:rPr lang="es-ES" sz="1050" dirty="0">
                  <a:solidFill>
                    <a:schemeClr val="bg1"/>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3" name="CuadroTexto 12">
              <a:extLst>
                <a:ext uri="{FF2B5EF4-FFF2-40B4-BE49-F238E27FC236}">
                  <a16:creationId xmlns:a16="http://schemas.microsoft.com/office/drawing/2014/main" id="{D69C2700-10CF-1306-21BF-304E869798D5}"/>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14</a:t>
              </a:r>
            </a:p>
          </p:txBody>
        </p:sp>
      </p:grpSp>
    </p:spTree>
    <p:extLst>
      <p:ext uri="{BB962C8B-B14F-4D97-AF65-F5344CB8AC3E}">
        <p14:creationId xmlns:p14="http://schemas.microsoft.com/office/powerpoint/2010/main" val="976337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2.12 	</a:t>
            </a:r>
            <a:r>
              <a:rPr lang="pt-BR" dirty="0"/>
              <a:t>Términos</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graphicFrame>
        <p:nvGraphicFramePr>
          <p:cNvPr id="11" name="Marcador de contenido 10">
            <a:extLst>
              <a:ext uri="{FF2B5EF4-FFF2-40B4-BE49-F238E27FC236}">
                <a16:creationId xmlns:a16="http://schemas.microsoft.com/office/drawing/2014/main" id="{2392C04A-4EBB-F35C-D62A-F41BE43795AF}"/>
              </a:ext>
            </a:extLst>
          </p:cNvPr>
          <p:cNvGraphicFramePr>
            <a:graphicFrameLocks noGrp="1"/>
          </p:cNvGraphicFramePr>
          <p:nvPr>
            <p:ph idx="1"/>
            <p:extLst>
              <p:ext uri="{D42A27DB-BD31-4B8C-83A1-F6EECF244321}">
                <p14:modId xmlns:p14="http://schemas.microsoft.com/office/powerpoint/2010/main" val="4096903226"/>
              </p:ext>
            </p:extLst>
          </p:nvPr>
        </p:nvGraphicFramePr>
        <p:xfrm>
          <a:off x="581192" y="1993932"/>
          <a:ext cx="8206342" cy="4443172"/>
        </p:xfrm>
        <a:graphic>
          <a:graphicData uri="http://schemas.openxmlformats.org/drawingml/2006/table">
            <a:tbl>
              <a:tblPr firstRow="1" firstCol="1" bandRow="1">
                <a:tableStyleId>{5C22544A-7EE6-4342-B048-85BDC9FD1C3A}</a:tableStyleId>
              </a:tblPr>
              <a:tblGrid>
                <a:gridCol w="2033712">
                  <a:extLst>
                    <a:ext uri="{9D8B030D-6E8A-4147-A177-3AD203B41FA5}">
                      <a16:colId xmlns:a16="http://schemas.microsoft.com/office/drawing/2014/main" val="3228191222"/>
                    </a:ext>
                  </a:extLst>
                </a:gridCol>
                <a:gridCol w="6172630">
                  <a:extLst>
                    <a:ext uri="{9D8B030D-6E8A-4147-A177-3AD203B41FA5}">
                      <a16:colId xmlns:a16="http://schemas.microsoft.com/office/drawing/2014/main" val="1262091141"/>
                    </a:ext>
                  </a:extLst>
                </a:gridCol>
              </a:tblGrid>
              <a:tr h="882930">
                <a:tc>
                  <a:txBody>
                    <a:bodyPr/>
                    <a:lstStyle/>
                    <a:p>
                      <a:pPr algn="just">
                        <a:lnSpc>
                          <a:spcPct val="115000"/>
                        </a:lnSpc>
                        <a:spcAft>
                          <a:spcPts val="1000"/>
                        </a:spcAft>
                      </a:pPr>
                      <a:r>
                        <a:rPr lang="es-ES" sz="1800" b="0">
                          <a:effectLst/>
                        </a:rPr>
                        <a:t>@Remote</a:t>
                      </a:r>
                      <a:endParaRPr lang="es-EC" sz="1800" b="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s-ES" sz="1800" b="0" dirty="0">
                          <a:solidFill>
                            <a:schemeClr val="tx1"/>
                          </a:solidFill>
                          <a:effectLst/>
                        </a:rPr>
                        <a:t>Si el cliente EJB se encuentra en un entorno diferente en el que se implementará el </a:t>
                      </a:r>
                      <a:r>
                        <a:rPr lang="es-ES" sz="1800" b="0" dirty="0" err="1">
                          <a:solidFill>
                            <a:schemeClr val="tx1"/>
                          </a:solidFill>
                          <a:effectLst/>
                        </a:rPr>
                        <a:t>bean</a:t>
                      </a:r>
                      <a:r>
                        <a:rPr lang="es-ES" sz="1800" b="0" dirty="0">
                          <a:solidFill>
                            <a:schemeClr val="tx1"/>
                          </a:solidFill>
                          <a:effectLst/>
                        </a:rPr>
                        <a:t> de sesión EJB.</a:t>
                      </a:r>
                      <a:endParaRPr lang="es-EC" sz="1800" b="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bg2"/>
                    </a:solidFill>
                  </a:tcPr>
                </a:tc>
                <a:extLst>
                  <a:ext uri="{0D108BD9-81ED-4DB2-BD59-A6C34878D82A}">
                    <a16:rowId xmlns:a16="http://schemas.microsoft.com/office/drawing/2014/main" val="2247722364"/>
                  </a:ext>
                </a:extLst>
              </a:tr>
              <a:tr h="882930">
                <a:tc>
                  <a:txBody>
                    <a:bodyPr/>
                    <a:lstStyle/>
                    <a:p>
                      <a:pPr algn="just">
                        <a:lnSpc>
                          <a:spcPct val="115000"/>
                        </a:lnSpc>
                        <a:spcAft>
                          <a:spcPts val="1000"/>
                        </a:spcAft>
                      </a:pPr>
                      <a:r>
                        <a:rPr lang="es-MX" sz="1800">
                          <a:effectLst/>
                        </a:rPr>
                        <a:t>@Local</a:t>
                      </a:r>
                      <a:endParaRPr lang="es-EC" sz="18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s-MX" sz="1800">
                          <a:effectLst/>
                        </a:rPr>
                        <a:t>Si el cliente EJB está en el mismo entorno donde se implementará el bean de sesión EJB.</a:t>
                      </a:r>
                      <a:endParaRPr lang="es-EC" sz="18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13040474"/>
                  </a:ext>
                </a:extLst>
              </a:tr>
              <a:tr h="1338656">
                <a:tc>
                  <a:txBody>
                    <a:bodyPr/>
                    <a:lstStyle/>
                    <a:p>
                      <a:pPr algn="just">
                        <a:lnSpc>
                          <a:spcPct val="115000"/>
                        </a:lnSpc>
                        <a:spcAft>
                          <a:spcPts val="1000"/>
                        </a:spcAft>
                      </a:pPr>
                      <a:r>
                        <a:rPr lang="es-MX" sz="1800">
                          <a:effectLst/>
                        </a:rPr>
                        <a:t>@Stateless</a:t>
                      </a:r>
                      <a:endParaRPr lang="es-EC" sz="18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s-MX" sz="1800">
                          <a:effectLst/>
                        </a:rPr>
                        <a:t>Indica que es un bean sin estado. EJB Container crea automáticamente las configuraciones o interfaces relevantes requeridas al leer esta anotación durante la implementación.</a:t>
                      </a:r>
                      <a:endParaRPr lang="es-EC" sz="18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8258147"/>
                  </a:ext>
                </a:extLst>
              </a:tr>
              <a:tr h="1338656">
                <a:tc>
                  <a:txBody>
                    <a:bodyPr/>
                    <a:lstStyle/>
                    <a:p>
                      <a:pPr algn="just">
                        <a:lnSpc>
                          <a:spcPct val="115000"/>
                        </a:lnSpc>
                        <a:spcAft>
                          <a:spcPts val="1000"/>
                        </a:spcAft>
                      </a:pPr>
                      <a:r>
                        <a:rPr lang="es-MX" sz="1800">
                          <a:effectLst/>
                        </a:rPr>
                        <a:t>@Override</a:t>
                      </a:r>
                      <a:endParaRPr lang="es-EC" sz="18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15000"/>
                        </a:lnSpc>
                        <a:spcAft>
                          <a:spcPts val="1000"/>
                        </a:spcAft>
                      </a:pPr>
                      <a:r>
                        <a:rPr lang="es-MX" sz="1800" dirty="0">
                          <a:effectLst/>
                        </a:rPr>
                        <a:t>Es una anotación estándar de Java que se introdujo por primera vez en Java 1.5. La anotación @Override indica que el método de la clase secundaria anula el método de la clase base.</a:t>
                      </a:r>
                      <a:endParaRPr lang="es-EC" sz="1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82881509"/>
                  </a:ext>
                </a:extLst>
              </a:tr>
            </a:tbl>
          </a:graphicData>
        </a:graphic>
      </p:graphicFrame>
      <p:grpSp>
        <p:nvGrpSpPr>
          <p:cNvPr id="12" name="Grupo 11">
            <a:extLst>
              <a:ext uri="{FF2B5EF4-FFF2-40B4-BE49-F238E27FC236}">
                <a16:creationId xmlns:a16="http://schemas.microsoft.com/office/drawing/2014/main" id="{1794F8C1-7FC9-9BFE-DF7E-1D2C3C7B9ADA}"/>
              </a:ext>
            </a:extLst>
          </p:cNvPr>
          <p:cNvGrpSpPr/>
          <p:nvPr/>
        </p:nvGrpSpPr>
        <p:grpSpPr>
          <a:xfrm>
            <a:off x="9127122" y="5090"/>
            <a:ext cx="3064878" cy="6857998"/>
            <a:chOff x="9127122" y="5090"/>
            <a:chExt cx="3064878" cy="6857998"/>
          </a:xfrm>
        </p:grpSpPr>
        <p:sp>
          <p:nvSpPr>
            <p:cNvPr id="13" name="Marcador de contenido 2">
              <a:extLst>
                <a:ext uri="{FF2B5EF4-FFF2-40B4-BE49-F238E27FC236}">
                  <a16:creationId xmlns:a16="http://schemas.microsoft.com/office/drawing/2014/main" id="{78850816-4CBC-D8AC-98FA-E526D6053B47}"/>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b="1" dirty="0">
                  <a:solidFill>
                    <a:srgbClr val="FFFF00"/>
                  </a:solidFill>
                </a:rPr>
                <a:t>2.12	TÉRMINOS</a:t>
              </a:r>
            </a:p>
            <a:p>
              <a:pPr>
                <a:lnSpc>
                  <a:spcPct val="90000"/>
                </a:lnSpc>
              </a:pPr>
              <a:r>
                <a:rPr lang="es-ES" sz="1050" dirty="0">
                  <a:solidFill>
                    <a:schemeClr val="bg1"/>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4" name="CuadroTexto 13">
              <a:extLst>
                <a:ext uri="{FF2B5EF4-FFF2-40B4-BE49-F238E27FC236}">
                  <a16:creationId xmlns:a16="http://schemas.microsoft.com/office/drawing/2014/main" id="{4D3D77F3-BF93-577A-6693-9C375C597081}"/>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15</a:t>
              </a:r>
            </a:p>
          </p:txBody>
        </p:sp>
      </p:grpSp>
    </p:spTree>
    <p:extLst>
      <p:ext uri="{BB962C8B-B14F-4D97-AF65-F5344CB8AC3E}">
        <p14:creationId xmlns:p14="http://schemas.microsoft.com/office/powerpoint/2010/main" val="3955401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dirty="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MX" dirty="0"/>
              <a:t>Primero dentro del disco C y cree una carpeta llamada DISTRIBUIDAS allí crea otra subcarpeta llamada ENTERPRISE JAVABEANS, dentro de esta crea otra subcarpeta con el nombre de ENTERPRISE JAVABEANS_GRUPO# a su vez dentro de esta última crea 2 carpetas, una con el nombre de “aplicativo” y otra con el nombre de “documentación”. </a:t>
            </a:r>
            <a:endParaRPr lang="es-ES" dirty="0"/>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735133" y="6457890"/>
            <a:ext cx="456867" cy="400110"/>
          </a:xfrm>
          <a:prstGeom prst="rect">
            <a:avLst/>
          </a:prstGeom>
          <a:noFill/>
        </p:spPr>
        <p:txBody>
          <a:bodyPr wrap="square" rtlCol="0">
            <a:spAutoFit/>
          </a:bodyPr>
          <a:lstStyle/>
          <a:p>
            <a:r>
              <a:rPr lang="es-EC" sz="2000" dirty="0"/>
              <a:t>16</a:t>
            </a:r>
          </a:p>
        </p:txBody>
      </p:sp>
    </p:spTree>
    <p:extLst>
      <p:ext uri="{BB962C8B-B14F-4D97-AF65-F5344CB8AC3E}">
        <p14:creationId xmlns:p14="http://schemas.microsoft.com/office/powerpoint/2010/main" val="4174385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255825" cy="1013800"/>
          </a:xfrm>
        </p:spPr>
        <p:txBody>
          <a:bodyPr>
            <a:normAutofit/>
          </a:bodyPr>
          <a:lstStyle/>
          <a:p>
            <a:r>
              <a:rPr lang="es-ES" dirty="0"/>
              <a:t>3.1 CREACIÓN DEL ARCHIVO ENTERPRISE APPLICATION</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59"/>
            <a:ext cx="3219931" cy="4334565"/>
          </a:xfrm>
        </p:spPr>
        <p:txBody>
          <a:bodyPr>
            <a:normAutofit/>
          </a:bodyPr>
          <a:lstStyle/>
          <a:p>
            <a:pPr marL="305435" indent="-305435" algn="just">
              <a:lnSpc>
                <a:spcPct val="115000"/>
              </a:lnSpc>
              <a:spcAft>
                <a:spcPts val="1000"/>
              </a:spcAft>
            </a:pPr>
            <a:r>
              <a:rPr lang="es-MX" sz="1800" dirty="0">
                <a:solidFill>
                  <a:srgbClr val="548DD4"/>
                </a:solidFill>
                <a:effectLst/>
                <a:latin typeface="Calibri"/>
                <a:ea typeface="Calibri"/>
                <a:cs typeface="Arial"/>
              </a:rPr>
              <a:t>Una vez haya creado las carpetas abra apache </a:t>
            </a:r>
            <a:r>
              <a:rPr lang="es-MX" sz="1800" dirty="0" err="1">
                <a:solidFill>
                  <a:srgbClr val="548DD4"/>
                </a:solidFill>
                <a:effectLst/>
                <a:latin typeface="Calibri"/>
                <a:ea typeface="Calibri"/>
                <a:cs typeface="Arial"/>
              </a:rPr>
              <a:t>netbeans</a:t>
            </a:r>
            <a:r>
              <a:rPr lang="es-MX" sz="1800" dirty="0">
                <a:solidFill>
                  <a:srgbClr val="548DD4"/>
                </a:solidFill>
                <a:effectLst/>
                <a:latin typeface="Calibri"/>
                <a:ea typeface="Calibri"/>
                <a:cs typeface="Arial"/>
              </a:rPr>
              <a:t> y seleccionar crear nuevo proyecto, en el tipo de aplicación buscamos en la carpeta Java EE y se selecciona Enterprise </a:t>
            </a:r>
            <a:r>
              <a:rPr lang="es-MX" sz="1800" dirty="0" err="1">
                <a:solidFill>
                  <a:srgbClr val="548DD4"/>
                </a:solidFill>
                <a:effectLst/>
                <a:latin typeface="Calibri"/>
                <a:ea typeface="Calibri"/>
                <a:cs typeface="Arial"/>
              </a:rPr>
              <a:t>Application</a:t>
            </a:r>
            <a:r>
              <a:rPr lang="es-MX" sz="1800" dirty="0">
                <a:solidFill>
                  <a:srgbClr val="548DD4"/>
                </a:solidFill>
                <a:effectLst/>
                <a:latin typeface="Calibri"/>
                <a:ea typeface="Calibri"/>
                <a:cs typeface="Arial"/>
              </a:rPr>
              <a:t>.</a:t>
            </a:r>
            <a:endParaRPr lang="es-EC" sz="1800" dirty="0">
              <a:solidFill>
                <a:srgbClr val="548DD4"/>
              </a:solidFill>
              <a:effectLst/>
              <a:latin typeface="Calibri"/>
              <a:ea typeface="Calibri"/>
              <a:cs typeface="Aria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pic>
        <p:nvPicPr>
          <p:cNvPr id="10" name="Imagen 9" descr="Interfaz de usuario gráfica, Texto, Aplicación&#10;&#10;Descripción generada automáticamente">
            <a:extLst>
              <a:ext uri="{FF2B5EF4-FFF2-40B4-BE49-F238E27FC236}">
                <a16:creationId xmlns:a16="http://schemas.microsoft.com/office/drawing/2014/main" id="{EBDE3502-1DE9-1B12-9C75-C7901B666B8B}"/>
              </a:ext>
            </a:extLst>
          </p:cNvPr>
          <p:cNvPicPr>
            <a:picLocks noChangeAspect="1"/>
          </p:cNvPicPr>
          <p:nvPr/>
        </p:nvPicPr>
        <p:blipFill>
          <a:blip r:embed="rId2"/>
          <a:stretch>
            <a:fillRect/>
          </a:stretch>
        </p:blipFill>
        <p:spPr>
          <a:xfrm>
            <a:off x="3915081" y="2300569"/>
            <a:ext cx="4819650" cy="3366135"/>
          </a:xfrm>
          <a:prstGeom prst="rect">
            <a:avLst/>
          </a:prstGeom>
          <a:ln w="88900" cap="sq" cmpd="thickThin">
            <a:solidFill>
              <a:srgbClr val="000000"/>
            </a:solidFill>
            <a:prstDash val="solid"/>
            <a:miter lim="800000"/>
          </a:ln>
          <a:effectLst>
            <a:innerShdw blurRad="76200">
              <a:srgbClr val="000000"/>
            </a:innerShdw>
          </a:effectLst>
        </p:spPr>
      </p:pic>
      <p:grpSp>
        <p:nvGrpSpPr>
          <p:cNvPr id="11" name="Grupo 10">
            <a:extLst>
              <a:ext uri="{FF2B5EF4-FFF2-40B4-BE49-F238E27FC236}">
                <a16:creationId xmlns:a16="http://schemas.microsoft.com/office/drawing/2014/main" id="{6F65762F-AA19-B5D2-D694-745DE41519F8}"/>
              </a:ext>
            </a:extLst>
          </p:cNvPr>
          <p:cNvGrpSpPr/>
          <p:nvPr/>
        </p:nvGrpSpPr>
        <p:grpSpPr>
          <a:xfrm>
            <a:off x="9127122" y="5090"/>
            <a:ext cx="3064878" cy="6857998"/>
            <a:chOff x="9127122" y="5090"/>
            <a:chExt cx="3064878" cy="6857998"/>
          </a:xfrm>
        </p:grpSpPr>
        <p:sp>
          <p:nvSpPr>
            <p:cNvPr id="12" name="Marcador de contenido 2">
              <a:extLst>
                <a:ext uri="{FF2B5EF4-FFF2-40B4-BE49-F238E27FC236}">
                  <a16:creationId xmlns:a16="http://schemas.microsoft.com/office/drawing/2014/main" id="{7A1377CC-1501-4F26-0274-D764736A7210}"/>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b="1" dirty="0">
                  <a:solidFill>
                    <a:srgbClr val="FFFF00"/>
                  </a:solidFill>
                </a:rPr>
                <a:t>3	DESARROLLO</a:t>
              </a:r>
            </a:p>
            <a:p>
              <a:pPr lvl="1">
                <a:lnSpc>
                  <a:spcPct val="90000"/>
                </a:lnSpc>
              </a:pPr>
              <a:r>
                <a:rPr lang="es-ES" sz="1050" b="1" dirty="0">
                  <a:solidFill>
                    <a:srgbClr val="FFFF00"/>
                  </a:solidFill>
                </a:rPr>
                <a:t>3.1	</a:t>
              </a:r>
              <a:r>
                <a:rPr lang="es-MX" sz="1050" b="1" dirty="0">
                  <a:solidFill>
                    <a:srgbClr val="FFFF00"/>
                  </a:solidFill>
                </a:rPr>
                <a:t>CREACIÓN DEL ARCHIVO ENTERPRISE APPLICATION.</a:t>
              </a:r>
              <a:endParaRPr lang="es-ES" sz="1050" b="1" dirty="0">
                <a:solidFill>
                  <a:srgbClr val="FFFF00"/>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3" name="CuadroTexto 12">
              <a:extLst>
                <a:ext uri="{FF2B5EF4-FFF2-40B4-BE49-F238E27FC236}">
                  <a16:creationId xmlns:a16="http://schemas.microsoft.com/office/drawing/2014/main" id="{BDD081A1-1D71-2737-5C5A-8AD877BB02AE}"/>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17</a:t>
              </a:r>
            </a:p>
          </p:txBody>
        </p:sp>
      </p:grpSp>
    </p:spTree>
    <p:extLst>
      <p:ext uri="{BB962C8B-B14F-4D97-AF65-F5344CB8AC3E}">
        <p14:creationId xmlns:p14="http://schemas.microsoft.com/office/powerpoint/2010/main" val="3068641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305435" indent="-305435" algn="just"/>
            <a:r>
              <a:rPr lang="es-MX" dirty="0">
                <a:solidFill>
                  <a:schemeClr val="bg1"/>
                </a:solidFill>
              </a:rPr>
              <a:t>Se da clic en siguiente y ponemos el nombre de ENTERPRISE JAVA BEANS_GRUPO6, y pulsamos en siguiente.</a:t>
            </a:r>
            <a:endParaRPr lang="es-ES" dirty="0">
              <a:solidFill>
                <a:schemeClr val="bg1"/>
              </a:solidFill>
            </a:endParaRPr>
          </a:p>
        </p:txBody>
      </p:sp>
      <p:sp>
        <p:nvSpPr>
          <p:cNvPr id="9" name="CuadroTexto 8">
            <a:extLst>
              <a:ext uri="{FF2B5EF4-FFF2-40B4-BE49-F238E27FC236}">
                <a16:creationId xmlns:a16="http://schemas.microsoft.com/office/drawing/2014/main" id="{9836814A-2692-4C8A-B2AA-29A3234D8602}"/>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15</a:t>
            </a:r>
          </a:p>
        </p:txBody>
      </p:sp>
      <p:sp>
        <p:nvSpPr>
          <p:cNvPr id="5" name="CuadroTexto 4">
            <a:extLst>
              <a:ext uri="{FF2B5EF4-FFF2-40B4-BE49-F238E27FC236}">
                <a16:creationId xmlns:a16="http://schemas.microsoft.com/office/drawing/2014/main" id="{10D0B9F1-49C2-0CD1-68E9-77AB5AEF55A2}"/>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17</a:t>
            </a:r>
          </a:p>
        </p:txBody>
      </p:sp>
      <p:pic>
        <p:nvPicPr>
          <p:cNvPr id="3" name="Imagen 2" descr="Interfaz de usuario gráfica, Texto, Aplicación, Correo electrónico&#10;&#10;Descripción generada automáticamente">
            <a:extLst>
              <a:ext uri="{FF2B5EF4-FFF2-40B4-BE49-F238E27FC236}">
                <a16:creationId xmlns:a16="http://schemas.microsoft.com/office/drawing/2014/main" id="{6F75F83D-192B-C10D-CC99-A1A77CAD914B}"/>
              </a:ext>
            </a:extLst>
          </p:cNvPr>
          <p:cNvPicPr>
            <a:picLocks noChangeAspect="1"/>
          </p:cNvPicPr>
          <p:nvPr/>
        </p:nvPicPr>
        <p:blipFill>
          <a:blip r:embed="rId2"/>
          <a:stretch>
            <a:fillRect/>
          </a:stretch>
        </p:blipFill>
        <p:spPr>
          <a:xfrm>
            <a:off x="1970856" y="2233014"/>
            <a:ext cx="5607973" cy="3832506"/>
          </a:xfrm>
          <a:prstGeom prst="rect">
            <a:avLst/>
          </a:prstGeom>
          <a:ln w="88900" cap="sq" cmpd="thickThin">
            <a:solidFill>
              <a:srgbClr val="000000"/>
            </a:solidFill>
            <a:prstDash val="solid"/>
            <a:miter lim="800000"/>
          </a:ln>
          <a:effectLst>
            <a:innerShdw blurRad="76200">
              <a:srgbClr val="000000"/>
            </a:innerShdw>
          </a:effectLst>
        </p:spPr>
      </p:pic>
      <p:grpSp>
        <p:nvGrpSpPr>
          <p:cNvPr id="4" name="Grupo 3">
            <a:extLst>
              <a:ext uri="{FF2B5EF4-FFF2-40B4-BE49-F238E27FC236}">
                <a16:creationId xmlns:a16="http://schemas.microsoft.com/office/drawing/2014/main" id="{A3E6C433-85F8-1C57-8433-8E76A8B5E366}"/>
              </a:ext>
            </a:extLst>
          </p:cNvPr>
          <p:cNvGrpSpPr/>
          <p:nvPr/>
        </p:nvGrpSpPr>
        <p:grpSpPr>
          <a:xfrm>
            <a:off x="9127122" y="5090"/>
            <a:ext cx="3064878" cy="6857998"/>
            <a:chOff x="9127122" y="5090"/>
            <a:chExt cx="3064878" cy="6857998"/>
          </a:xfrm>
        </p:grpSpPr>
        <p:sp>
          <p:nvSpPr>
            <p:cNvPr id="6" name="Marcador de contenido 2">
              <a:extLst>
                <a:ext uri="{FF2B5EF4-FFF2-40B4-BE49-F238E27FC236}">
                  <a16:creationId xmlns:a16="http://schemas.microsoft.com/office/drawing/2014/main" id="{F5727F72-4E4E-114E-15C3-F8463277B396}"/>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b="1" dirty="0">
                  <a:solidFill>
                    <a:srgbClr val="FFFF00"/>
                  </a:solidFill>
                </a:rPr>
                <a:t>3	DESARROLLO</a:t>
              </a:r>
            </a:p>
            <a:p>
              <a:pPr lvl="1">
                <a:lnSpc>
                  <a:spcPct val="90000"/>
                </a:lnSpc>
              </a:pPr>
              <a:r>
                <a:rPr lang="es-ES" sz="1050" b="1" dirty="0">
                  <a:solidFill>
                    <a:srgbClr val="FFFF00"/>
                  </a:solidFill>
                </a:rPr>
                <a:t>3.1	</a:t>
              </a:r>
              <a:r>
                <a:rPr lang="es-MX" sz="1050" b="1" dirty="0">
                  <a:solidFill>
                    <a:srgbClr val="FFFF00"/>
                  </a:solidFill>
                </a:rPr>
                <a:t>CREACIÓN DEL ARCHIVO ENTERPRISE APPLICATION.</a:t>
              </a:r>
              <a:endParaRPr lang="es-ES" sz="1050" b="1" dirty="0">
                <a:solidFill>
                  <a:srgbClr val="FFFF00"/>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8" name="CuadroTexto 7">
              <a:extLst>
                <a:ext uri="{FF2B5EF4-FFF2-40B4-BE49-F238E27FC236}">
                  <a16:creationId xmlns:a16="http://schemas.microsoft.com/office/drawing/2014/main" id="{33AF5581-4DB8-3856-5428-81E1095E5978}"/>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18</a:t>
              </a:r>
            </a:p>
          </p:txBody>
        </p:sp>
      </p:grpSp>
    </p:spTree>
    <p:extLst>
      <p:ext uri="{BB962C8B-B14F-4D97-AF65-F5344CB8AC3E}">
        <p14:creationId xmlns:p14="http://schemas.microsoft.com/office/powerpoint/2010/main" val="467610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lnSpcReduction="10000"/>
          </a:bodyPr>
          <a:lstStyle/>
          <a:p>
            <a:pPr marL="305435" indent="-305435" algn="just"/>
            <a:r>
              <a:rPr lang="es-MX" dirty="0">
                <a:solidFill>
                  <a:schemeClr val="bg1"/>
                </a:solidFill>
                <a:ea typeface="+mn-lt"/>
                <a:cs typeface="+mn-lt"/>
              </a:rPr>
              <a:t>En esta pantalla se elige la versión de Java EE 6 y se verifica que el casillero del </a:t>
            </a:r>
            <a:r>
              <a:rPr lang="es-MX" dirty="0" err="1">
                <a:solidFill>
                  <a:schemeClr val="bg1"/>
                </a:solidFill>
                <a:ea typeface="+mn-lt"/>
                <a:cs typeface="+mn-lt"/>
              </a:rPr>
              <a:t>check</a:t>
            </a:r>
            <a:r>
              <a:rPr lang="es-MX" dirty="0">
                <a:solidFill>
                  <a:schemeClr val="bg1"/>
                </a:solidFill>
                <a:ea typeface="+mn-lt"/>
                <a:cs typeface="+mn-lt"/>
              </a:rPr>
              <a:t> este únicamente para la creación del EJB Module ya que no se utilizara el restante, seguidamente pulsamos en terminar</a:t>
            </a:r>
            <a:endParaRPr lang="es-ES" dirty="0">
              <a:solidFill>
                <a:schemeClr val="bg1"/>
              </a:solidFill>
            </a:endParaRPr>
          </a:p>
        </p:txBody>
      </p:sp>
      <p:sp>
        <p:nvSpPr>
          <p:cNvPr id="9" name="CuadroTexto 8">
            <a:extLst>
              <a:ext uri="{FF2B5EF4-FFF2-40B4-BE49-F238E27FC236}">
                <a16:creationId xmlns:a16="http://schemas.microsoft.com/office/drawing/2014/main" id="{9836814A-2692-4C8A-B2AA-29A3234D8602}"/>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15</a:t>
            </a:r>
          </a:p>
        </p:txBody>
      </p:sp>
      <p:sp>
        <p:nvSpPr>
          <p:cNvPr id="5" name="CuadroTexto 4">
            <a:extLst>
              <a:ext uri="{FF2B5EF4-FFF2-40B4-BE49-F238E27FC236}">
                <a16:creationId xmlns:a16="http://schemas.microsoft.com/office/drawing/2014/main" id="{10D0B9F1-49C2-0CD1-68E9-77AB5AEF55A2}"/>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17</a:t>
            </a:r>
          </a:p>
        </p:txBody>
      </p:sp>
      <p:pic>
        <p:nvPicPr>
          <p:cNvPr id="3" name="Imagen 2" descr="Interfaz de usuario gráfica, Texto, Aplicación, Correo electrónico&#10;&#10;Descripción generada automáticamente">
            <a:extLst>
              <a:ext uri="{FF2B5EF4-FFF2-40B4-BE49-F238E27FC236}">
                <a16:creationId xmlns:a16="http://schemas.microsoft.com/office/drawing/2014/main" id="{6B5C4103-D495-A0A2-0E50-9E370D5DE02D}"/>
              </a:ext>
            </a:extLst>
          </p:cNvPr>
          <p:cNvPicPr>
            <a:picLocks noChangeAspect="1"/>
          </p:cNvPicPr>
          <p:nvPr/>
        </p:nvPicPr>
        <p:blipFill>
          <a:blip r:embed="rId2"/>
          <a:stretch>
            <a:fillRect/>
          </a:stretch>
        </p:blipFill>
        <p:spPr>
          <a:xfrm>
            <a:off x="1778053" y="2069359"/>
            <a:ext cx="6421568" cy="4388531"/>
          </a:xfrm>
          <a:prstGeom prst="rect">
            <a:avLst/>
          </a:prstGeom>
          <a:ln w="88900" cap="sq" cmpd="thickThin">
            <a:solidFill>
              <a:srgbClr val="000000"/>
            </a:solidFill>
            <a:prstDash val="solid"/>
            <a:miter lim="800000"/>
          </a:ln>
          <a:effectLst>
            <a:innerShdw blurRad="76200">
              <a:srgbClr val="000000"/>
            </a:innerShdw>
          </a:effectLst>
        </p:spPr>
      </p:pic>
      <p:grpSp>
        <p:nvGrpSpPr>
          <p:cNvPr id="4" name="Grupo 3">
            <a:extLst>
              <a:ext uri="{FF2B5EF4-FFF2-40B4-BE49-F238E27FC236}">
                <a16:creationId xmlns:a16="http://schemas.microsoft.com/office/drawing/2014/main" id="{7C493830-9BB5-58D8-BD8F-A2BC792E270A}"/>
              </a:ext>
            </a:extLst>
          </p:cNvPr>
          <p:cNvGrpSpPr/>
          <p:nvPr/>
        </p:nvGrpSpPr>
        <p:grpSpPr>
          <a:xfrm>
            <a:off x="9127122" y="5090"/>
            <a:ext cx="3064878" cy="6857998"/>
            <a:chOff x="9127122" y="5090"/>
            <a:chExt cx="3064878" cy="6857998"/>
          </a:xfrm>
        </p:grpSpPr>
        <p:sp>
          <p:nvSpPr>
            <p:cNvPr id="6" name="Marcador de contenido 2">
              <a:extLst>
                <a:ext uri="{FF2B5EF4-FFF2-40B4-BE49-F238E27FC236}">
                  <a16:creationId xmlns:a16="http://schemas.microsoft.com/office/drawing/2014/main" id="{F3F14C2D-3878-8AD9-E6DA-A8B71F1343AC}"/>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b="1" dirty="0">
                  <a:solidFill>
                    <a:srgbClr val="FFFF00"/>
                  </a:solidFill>
                </a:rPr>
                <a:t>3	DESARROLLO</a:t>
              </a:r>
            </a:p>
            <a:p>
              <a:pPr lvl="1">
                <a:lnSpc>
                  <a:spcPct val="90000"/>
                </a:lnSpc>
              </a:pPr>
              <a:r>
                <a:rPr lang="es-ES" sz="1050" b="1" dirty="0">
                  <a:solidFill>
                    <a:srgbClr val="FFFF00"/>
                  </a:solidFill>
                </a:rPr>
                <a:t>3.1	</a:t>
              </a:r>
              <a:r>
                <a:rPr lang="es-MX" sz="1050" b="1" dirty="0">
                  <a:solidFill>
                    <a:srgbClr val="FFFF00"/>
                  </a:solidFill>
                </a:rPr>
                <a:t>CREACIÓN DEL ARCHIVO ENTERPRISE APPLICATION.</a:t>
              </a:r>
              <a:endParaRPr lang="es-ES" sz="1050" b="1" dirty="0">
                <a:solidFill>
                  <a:srgbClr val="FFFF00"/>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8" name="CuadroTexto 7">
              <a:extLst>
                <a:ext uri="{FF2B5EF4-FFF2-40B4-BE49-F238E27FC236}">
                  <a16:creationId xmlns:a16="http://schemas.microsoft.com/office/drawing/2014/main" id="{062AA079-FACB-5C89-39A0-78D2B13C8A0B}"/>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19</a:t>
              </a:r>
            </a:p>
          </p:txBody>
        </p:sp>
      </p:grpSp>
    </p:spTree>
    <p:extLst>
      <p:ext uri="{BB962C8B-B14F-4D97-AF65-F5344CB8AC3E}">
        <p14:creationId xmlns:p14="http://schemas.microsoft.com/office/powerpoint/2010/main" val="1358062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7238" y="1925261"/>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dirty="0"/>
              <a:t>2</a:t>
            </a:r>
          </a:p>
        </p:txBody>
      </p:sp>
      <p:sp>
        <p:nvSpPr>
          <p:cNvPr id="2" name="Marcador de contenido 2">
            <a:extLst>
              <a:ext uri="{FF2B5EF4-FFF2-40B4-BE49-F238E27FC236}">
                <a16:creationId xmlns:a16="http://schemas.microsoft.com/office/drawing/2014/main" id="{5A2B8E9F-8BEB-1227-0F73-077CABD01EE4}"/>
              </a:ext>
            </a:extLst>
          </p:cNvPr>
          <p:cNvSpPr txBox="1">
            <a:spLocks/>
          </p:cNvSpPr>
          <p:nvPr/>
        </p:nvSpPr>
        <p:spPr>
          <a:xfrm>
            <a:off x="442378" y="614405"/>
            <a:ext cx="3707476" cy="6150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00" dirty="0">
                <a:solidFill>
                  <a:schemeClr val="bg1"/>
                </a:solidFill>
              </a:rPr>
              <a:t>1	OBJETIVOS</a:t>
            </a:r>
          </a:p>
          <a:p>
            <a:pPr>
              <a:lnSpc>
                <a:spcPct val="90000"/>
              </a:lnSpc>
            </a:pPr>
            <a:r>
              <a:rPr lang="es-ES" sz="1000" dirty="0">
                <a:solidFill>
                  <a:schemeClr val="bg1"/>
                </a:solidFill>
              </a:rPr>
              <a:t>2	MARCO TEÓRICO</a:t>
            </a:r>
          </a:p>
          <a:p>
            <a:pPr lvl="1">
              <a:lnSpc>
                <a:spcPct val="90000"/>
              </a:lnSpc>
            </a:pPr>
            <a:r>
              <a:rPr lang="es-ES" sz="1000" dirty="0">
                <a:solidFill>
                  <a:schemeClr val="bg2"/>
                </a:solidFill>
              </a:rPr>
              <a:t>2.1	ENTERPRISE JAVA BEANS</a:t>
            </a:r>
          </a:p>
          <a:p>
            <a:pPr lvl="1">
              <a:lnSpc>
                <a:spcPct val="90000"/>
              </a:lnSpc>
            </a:pPr>
            <a:r>
              <a:rPr lang="es-ES" sz="1000" dirty="0">
                <a:solidFill>
                  <a:schemeClr val="bg1"/>
                </a:solidFill>
              </a:rPr>
              <a:t>2.2	</a:t>
            </a:r>
            <a:r>
              <a:rPr lang="es-MX" sz="1000" dirty="0">
                <a:solidFill>
                  <a:schemeClr val="bg1"/>
                </a:solidFill>
              </a:rPr>
              <a:t>ENTERPRISE JAVA BEANS Y EL SOFTWARE MODULAR. </a:t>
            </a:r>
            <a:endParaRPr lang="es-ES" sz="1000" dirty="0">
              <a:solidFill>
                <a:schemeClr val="bg1"/>
              </a:solidFill>
            </a:endParaRPr>
          </a:p>
          <a:p>
            <a:pPr lvl="1">
              <a:lnSpc>
                <a:spcPct val="90000"/>
              </a:lnSpc>
            </a:pPr>
            <a:r>
              <a:rPr lang="es-ES" sz="1000" dirty="0">
                <a:solidFill>
                  <a:schemeClr val="bg1"/>
                </a:solidFill>
              </a:rPr>
              <a:t>2.3	</a:t>
            </a:r>
            <a:r>
              <a:rPr lang="es-MX" sz="1000" dirty="0">
                <a:solidFill>
                  <a:schemeClr val="bg1"/>
                </a:solidFill>
              </a:rPr>
              <a:t>SESSION BEAN, FORMA DE CREARLOS Y UTILIZARLOS EN JAVA</a:t>
            </a:r>
            <a:endParaRPr lang="es-ES" sz="1000" dirty="0">
              <a:solidFill>
                <a:schemeClr val="bg1"/>
              </a:solidFill>
            </a:endParaRPr>
          </a:p>
          <a:p>
            <a:pPr lvl="1">
              <a:lnSpc>
                <a:spcPct val="90000"/>
              </a:lnSpc>
            </a:pPr>
            <a:r>
              <a:rPr lang="es-ES" sz="1000" dirty="0">
                <a:solidFill>
                  <a:schemeClr val="bg1"/>
                </a:solidFill>
              </a:rPr>
              <a:t>2.4	STATELESS SESSION</a:t>
            </a:r>
          </a:p>
          <a:p>
            <a:pPr lvl="1">
              <a:lnSpc>
                <a:spcPct val="90000"/>
              </a:lnSpc>
            </a:pPr>
            <a:r>
              <a:rPr lang="es-ES" sz="1000" dirty="0">
                <a:solidFill>
                  <a:schemeClr val="bg1"/>
                </a:solidFill>
              </a:rPr>
              <a:t>2.5	STATEFUL SESSION</a:t>
            </a:r>
          </a:p>
          <a:p>
            <a:pPr lvl="1">
              <a:lnSpc>
                <a:spcPct val="90000"/>
              </a:lnSpc>
            </a:pPr>
            <a:r>
              <a:rPr lang="es-ES" sz="1000" dirty="0">
                <a:solidFill>
                  <a:schemeClr val="bg1"/>
                </a:solidFill>
              </a:rPr>
              <a:t>2.6	SESSION SINGLETON</a:t>
            </a:r>
          </a:p>
          <a:p>
            <a:pPr lvl="1">
              <a:lnSpc>
                <a:spcPct val="90000"/>
              </a:lnSpc>
            </a:pPr>
            <a:r>
              <a:rPr lang="es-ES" sz="1000" dirty="0">
                <a:solidFill>
                  <a:schemeClr val="bg1"/>
                </a:solidFill>
              </a:rPr>
              <a:t>2.7	</a:t>
            </a:r>
            <a:r>
              <a:rPr lang="es-MX" sz="1000" dirty="0">
                <a:solidFill>
                  <a:schemeClr val="bg1"/>
                </a:solidFill>
              </a:rPr>
              <a:t>JAVA PERSISTENCE API (JPA)</a:t>
            </a:r>
          </a:p>
          <a:p>
            <a:pPr lvl="1">
              <a:lnSpc>
                <a:spcPct val="90000"/>
              </a:lnSpc>
            </a:pPr>
            <a:r>
              <a:rPr lang="es-MX" sz="1000" dirty="0">
                <a:solidFill>
                  <a:schemeClr val="bg1"/>
                </a:solidFill>
              </a:rPr>
              <a:t>2.8	JAVA WEB START</a:t>
            </a:r>
          </a:p>
          <a:p>
            <a:pPr lvl="1">
              <a:lnSpc>
                <a:spcPct val="90000"/>
              </a:lnSpc>
            </a:pPr>
            <a:r>
              <a:rPr lang="es-MX" sz="1000" dirty="0">
                <a:solidFill>
                  <a:schemeClr val="bg1"/>
                </a:solidFill>
              </a:rPr>
              <a:t>2.9	REMOTE PROCEDURE CALL (RPC)</a:t>
            </a:r>
          </a:p>
          <a:p>
            <a:pPr lvl="1">
              <a:lnSpc>
                <a:spcPct val="90000"/>
              </a:lnSpc>
            </a:pPr>
            <a:r>
              <a:rPr lang="es-MX" sz="1000" dirty="0">
                <a:solidFill>
                  <a:schemeClr val="bg1"/>
                </a:solidFill>
              </a:rPr>
              <a:t>2.10	REMOTE METHOD INVOCATION (RMI)</a:t>
            </a:r>
          </a:p>
          <a:p>
            <a:pPr lvl="1">
              <a:lnSpc>
                <a:spcPct val="90000"/>
              </a:lnSpc>
            </a:pPr>
            <a:r>
              <a:rPr lang="es-MX" sz="1000" dirty="0">
                <a:solidFill>
                  <a:schemeClr val="bg1"/>
                </a:solidFill>
              </a:rPr>
              <a:t>2.11	RMI REGISTRY</a:t>
            </a:r>
          </a:p>
          <a:p>
            <a:pPr lvl="1">
              <a:lnSpc>
                <a:spcPct val="90000"/>
              </a:lnSpc>
            </a:pPr>
            <a:r>
              <a:rPr lang="es-MX" sz="1000" dirty="0">
                <a:solidFill>
                  <a:schemeClr val="bg1"/>
                </a:solidFill>
              </a:rPr>
              <a:t>2.12	TÉRMINOS</a:t>
            </a:r>
          </a:p>
          <a:p>
            <a:pPr>
              <a:lnSpc>
                <a:spcPct val="90000"/>
              </a:lnSpc>
            </a:pPr>
            <a:r>
              <a:rPr lang="es-ES" sz="1000" dirty="0">
                <a:solidFill>
                  <a:schemeClr val="bg1"/>
                </a:solidFill>
              </a:rPr>
              <a:t>3	DESARROLLO</a:t>
            </a:r>
          </a:p>
          <a:p>
            <a:pPr lvl="1">
              <a:lnSpc>
                <a:spcPct val="90000"/>
              </a:lnSpc>
            </a:pPr>
            <a:r>
              <a:rPr lang="es-ES" sz="1000" dirty="0">
                <a:solidFill>
                  <a:schemeClr val="bg1"/>
                </a:solidFill>
              </a:rPr>
              <a:t>3.1	</a:t>
            </a:r>
            <a:r>
              <a:rPr lang="es-MX" sz="1000" dirty="0">
                <a:solidFill>
                  <a:schemeClr val="bg1"/>
                </a:solidFill>
              </a:rPr>
              <a:t>CREACIÓN DEL ARCHIVO ENTERPRISE APPLICATION.</a:t>
            </a:r>
            <a:endParaRPr lang="es-ES" sz="1000" dirty="0">
              <a:solidFill>
                <a:schemeClr val="bg1"/>
              </a:solidFill>
            </a:endParaRPr>
          </a:p>
          <a:p>
            <a:pPr lvl="1">
              <a:lnSpc>
                <a:spcPct val="90000"/>
              </a:lnSpc>
            </a:pPr>
            <a:r>
              <a:rPr lang="es-ES" sz="1000" dirty="0">
                <a:solidFill>
                  <a:schemeClr val="bg1"/>
                </a:solidFill>
              </a:rPr>
              <a:t>3.2	</a:t>
            </a:r>
            <a:r>
              <a:rPr lang="es-MX" sz="1000" dirty="0">
                <a:solidFill>
                  <a:schemeClr val="bg1"/>
                </a:solidFill>
              </a:rPr>
              <a:t>CREACIÓN DEL ARCHIVO DE LIBRERÍA DE CLASES</a:t>
            </a:r>
          </a:p>
          <a:p>
            <a:pPr lvl="1">
              <a:lnSpc>
                <a:spcPct val="90000"/>
              </a:lnSpc>
            </a:pPr>
            <a:r>
              <a:rPr lang="es-ES" sz="1000" dirty="0">
                <a:solidFill>
                  <a:schemeClr val="bg1"/>
                </a:solidFill>
              </a:rPr>
              <a:t>3.3	</a:t>
            </a:r>
            <a:r>
              <a:rPr lang="es-MX" sz="1000" dirty="0">
                <a:solidFill>
                  <a:schemeClr val="bg1"/>
                </a:solidFill>
              </a:rPr>
              <a:t>CREACIÓN DEL ARCHIVO DEL CLIENTE.</a:t>
            </a:r>
          </a:p>
          <a:p>
            <a:pPr lvl="1">
              <a:lnSpc>
                <a:spcPct val="90000"/>
              </a:lnSpc>
            </a:pPr>
            <a:r>
              <a:rPr lang="es-MX" sz="1000" dirty="0">
                <a:solidFill>
                  <a:schemeClr val="bg1"/>
                </a:solidFill>
              </a:rPr>
              <a:t>3.4	CREACIÓN DEL SESSION BEAN</a:t>
            </a:r>
          </a:p>
          <a:p>
            <a:pPr>
              <a:lnSpc>
                <a:spcPct val="90000"/>
              </a:lnSpc>
            </a:pPr>
            <a:r>
              <a:rPr lang="es-ES" sz="1000" dirty="0">
                <a:solidFill>
                  <a:schemeClr val="bg1"/>
                </a:solidFill>
              </a:rPr>
              <a:t>4	EJECUCIÓN DEL </a:t>
            </a:r>
            <a:r>
              <a:rPr lang="es-ES" sz="900" dirty="0">
                <a:solidFill>
                  <a:schemeClr val="bg1"/>
                </a:solidFill>
              </a:rPr>
              <a:t>PROYECTO</a:t>
            </a:r>
            <a:endParaRPr lang="es-ES" sz="1000" dirty="0">
              <a:solidFill>
                <a:schemeClr val="bg1"/>
              </a:solidFill>
            </a:endParaRPr>
          </a:p>
          <a:p>
            <a:pPr>
              <a:lnSpc>
                <a:spcPct val="90000"/>
              </a:lnSpc>
            </a:pPr>
            <a:r>
              <a:rPr lang="es-ES" sz="1000" dirty="0">
                <a:solidFill>
                  <a:schemeClr val="bg1"/>
                </a:solidFill>
              </a:rPr>
              <a:t>5	CONCLUSIONES</a:t>
            </a:r>
          </a:p>
          <a:p>
            <a:pPr>
              <a:lnSpc>
                <a:spcPct val="90000"/>
              </a:lnSpc>
            </a:pPr>
            <a:r>
              <a:rPr lang="es-ES" sz="1000" dirty="0">
                <a:solidFill>
                  <a:schemeClr val="bg1"/>
                </a:solidFill>
              </a:rPr>
              <a:t>6	RECOMENDACIONES</a:t>
            </a:r>
          </a:p>
          <a:p>
            <a:pPr>
              <a:lnSpc>
                <a:spcPct val="90000"/>
              </a:lnSpc>
            </a:pPr>
            <a:r>
              <a:rPr lang="es-ES" sz="1000" dirty="0">
                <a:solidFill>
                  <a:schemeClr val="bg1"/>
                </a:solidFill>
              </a:rPr>
              <a:t>7	BIBLIOGRAFÍA</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marL="305435" indent="-305435" algn="just"/>
            <a:r>
              <a:rPr lang="es-MX" dirty="0">
                <a:solidFill>
                  <a:schemeClr val="bg1"/>
                </a:solidFill>
                <a:ea typeface="+mn-lt"/>
                <a:cs typeface="+mn-lt"/>
              </a:rPr>
              <a:t>Se mostrará los dos proyectos creados.</a:t>
            </a:r>
            <a:endParaRPr lang="es-MX" dirty="0">
              <a:solidFill>
                <a:schemeClr val="bg1"/>
              </a:solidFill>
            </a:endParaRPr>
          </a:p>
        </p:txBody>
      </p:sp>
      <p:sp>
        <p:nvSpPr>
          <p:cNvPr id="9" name="CuadroTexto 8">
            <a:extLst>
              <a:ext uri="{FF2B5EF4-FFF2-40B4-BE49-F238E27FC236}">
                <a16:creationId xmlns:a16="http://schemas.microsoft.com/office/drawing/2014/main" id="{9836814A-2692-4C8A-B2AA-29A3234D8602}"/>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15</a:t>
            </a:r>
          </a:p>
        </p:txBody>
      </p:sp>
      <p:sp>
        <p:nvSpPr>
          <p:cNvPr id="5" name="CuadroTexto 4">
            <a:extLst>
              <a:ext uri="{FF2B5EF4-FFF2-40B4-BE49-F238E27FC236}">
                <a16:creationId xmlns:a16="http://schemas.microsoft.com/office/drawing/2014/main" id="{10D0B9F1-49C2-0CD1-68E9-77AB5AEF55A2}"/>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17</a:t>
            </a:r>
          </a:p>
        </p:txBody>
      </p:sp>
      <p:pic>
        <p:nvPicPr>
          <p:cNvPr id="2" name="Imagen 1" descr="Texto&#10;&#10;Descripción generada automáticamente">
            <a:extLst>
              <a:ext uri="{FF2B5EF4-FFF2-40B4-BE49-F238E27FC236}">
                <a16:creationId xmlns:a16="http://schemas.microsoft.com/office/drawing/2014/main" id="{909B62B3-6CB7-1434-6384-69CCD481CA00}"/>
              </a:ext>
            </a:extLst>
          </p:cNvPr>
          <p:cNvPicPr>
            <a:picLocks noChangeAspect="1"/>
          </p:cNvPicPr>
          <p:nvPr/>
        </p:nvPicPr>
        <p:blipFill>
          <a:blip r:embed="rId2"/>
          <a:stretch>
            <a:fillRect/>
          </a:stretch>
        </p:blipFill>
        <p:spPr>
          <a:xfrm>
            <a:off x="2297242" y="2466112"/>
            <a:ext cx="4794189" cy="1956452"/>
          </a:xfrm>
          <a:prstGeom prst="rect">
            <a:avLst/>
          </a:prstGeom>
          <a:ln w="88900" cap="sq" cmpd="thickThin">
            <a:solidFill>
              <a:srgbClr val="000000"/>
            </a:solidFill>
            <a:prstDash val="solid"/>
            <a:miter lim="800000"/>
          </a:ln>
          <a:effectLst>
            <a:innerShdw blurRad="76200">
              <a:srgbClr val="000000"/>
            </a:innerShdw>
          </a:effectLst>
        </p:spPr>
      </p:pic>
      <p:grpSp>
        <p:nvGrpSpPr>
          <p:cNvPr id="4" name="Grupo 3">
            <a:extLst>
              <a:ext uri="{FF2B5EF4-FFF2-40B4-BE49-F238E27FC236}">
                <a16:creationId xmlns:a16="http://schemas.microsoft.com/office/drawing/2014/main" id="{DEA26FAA-F97E-8571-644A-9ED2243E853F}"/>
              </a:ext>
            </a:extLst>
          </p:cNvPr>
          <p:cNvGrpSpPr/>
          <p:nvPr/>
        </p:nvGrpSpPr>
        <p:grpSpPr>
          <a:xfrm>
            <a:off x="9127122" y="5090"/>
            <a:ext cx="3064878" cy="6857998"/>
            <a:chOff x="9127122" y="5090"/>
            <a:chExt cx="3064878" cy="6857998"/>
          </a:xfrm>
        </p:grpSpPr>
        <p:sp>
          <p:nvSpPr>
            <p:cNvPr id="6" name="Marcador de contenido 2">
              <a:extLst>
                <a:ext uri="{FF2B5EF4-FFF2-40B4-BE49-F238E27FC236}">
                  <a16:creationId xmlns:a16="http://schemas.microsoft.com/office/drawing/2014/main" id="{AF9A8A28-7E86-08C0-63BE-2CA18AD8F107}"/>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b="1" dirty="0">
                  <a:solidFill>
                    <a:srgbClr val="FFFF00"/>
                  </a:solidFill>
                </a:rPr>
                <a:t>3	DESARROLLO</a:t>
              </a:r>
            </a:p>
            <a:p>
              <a:pPr lvl="1">
                <a:lnSpc>
                  <a:spcPct val="90000"/>
                </a:lnSpc>
              </a:pPr>
              <a:r>
                <a:rPr lang="es-ES" sz="1050" b="1" dirty="0">
                  <a:solidFill>
                    <a:srgbClr val="FFFF00"/>
                  </a:solidFill>
                </a:rPr>
                <a:t>3.1	</a:t>
              </a:r>
              <a:r>
                <a:rPr lang="es-MX" sz="1050" b="1" dirty="0">
                  <a:solidFill>
                    <a:srgbClr val="FFFF00"/>
                  </a:solidFill>
                </a:rPr>
                <a:t>CREACIÓN DEL ARCHIVO ENTERPRISE APPLICATION.</a:t>
              </a:r>
              <a:endParaRPr lang="es-ES" sz="1050" b="1" dirty="0">
                <a:solidFill>
                  <a:srgbClr val="FFFF00"/>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8" name="CuadroTexto 7">
              <a:extLst>
                <a:ext uri="{FF2B5EF4-FFF2-40B4-BE49-F238E27FC236}">
                  <a16:creationId xmlns:a16="http://schemas.microsoft.com/office/drawing/2014/main" id="{2F043900-5075-D950-2F78-49A2131ACB53}"/>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20</a:t>
              </a:r>
            </a:p>
          </p:txBody>
        </p:sp>
      </p:grpSp>
    </p:spTree>
    <p:extLst>
      <p:ext uri="{BB962C8B-B14F-4D97-AF65-F5344CB8AC3E}">
        <p14:creationId xmlns:p14="http://schemas.microsoft.com/office/powerpoint/2010/main" val="4055136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468608" y="528535"/>
            <a:ext cx="8432324" cy="1288691"/>
          </a:xfrm>
        </p:spPr>
        <p:txBody>
          <a:bodyPr>
            <a:normAutofit/>
          </a:bodyPr>
          <a:lstStyle/>
          <a:p>
            <a:r>
              <a:rPr lang="es-ES" dirty="0"/>
              <a:t>3. 2	</a:t>
            </a:r>
            <a:r>
              <a:rPr lang="es-MX" dirty="0"/>
              <a:t>CREACIÓN DEL ARCHIVO DE LIBRERÍA DE CLASES</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5"/>
            <a:ext cx="2493439" cy="3780467"/>
          </a:xfrm>
        </p:spPr>
        <p:txBody>
          <a:bodyPr>
            <a:normAutofit/>
          </a:bodyPr>
          <a:lstStyle/>
          <a:p>
            <a:r>
              <a:rPr lang="es-MX" dirty="0">
                <a:solidFill>
                  <a:schemeClr val="tx1"/>
                </a:solidFill>
              </a:rPr>
              <a:t>Para crear una librería de clase de Java se pulsa en nuevo proyecto y se selecciona dentro de Java el proyecto Java </a:t>
            </a:r>
            <a:r>
              <a:rPr lang="es-MX" dirty="0" err="1">
                <a:solidFill>
                  <a:schemeClr val="tx1"/>
                </a:solidFill>
              </a:rPr>
              <a:t>Class</a:t>
            </a:r>
            <a:r>
              <a:rPr lang="es-MX" dirty="0">
                <a:solidFill>
                  <a:schemeClr val="tx1"/>
                </a:solidFill>
              </a:rPr>
              <a:t> Library, y damos clic en siguiente.</a:t>
            </a:r>
            <a:endParaRPr lang="es-ES" dirty="0">
              <a:solidFill>
                <a:schemeClr val="tx1"/>
              </a:solidFill>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8</a:t>
            </a:r>
          </a:p>
        </p:txBody>
      </p:sp>
      <p:sp>
        <p:nvSpPr>
          <p:cNvPr id="12" name="CuadroTexto 11">
            <a:extLst>
              <a:ext uri="{FF2B5EF4-FFF2-40B4-BE49-F238E27FC236}">
                <a16:creationId xmlns:a16="http://schemas.microsoft.com/office/drawing/2014/main" id="{AA0FE1EE-437B-F9FE-E6D6-8504679FFC8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11</a:t>
            </a:r>
          </a:p>
        </p:txBody>
      </p:sp>
      <p:pic>
        <p:nvPicPr>
          <p:cNvPr id="10" name="Imagen 9" descr="Interfaz de usuario gráfica, Texto, Aplicación&#10;&#10;Descripción generada automáticamente">
            <a:extLst>
              <a:ext uri="{FF2B5EF4-FFF2-40B4-BE49-F238E27FC236}">
                <a16:creationId xmlns:a16="http://schemas.microsoft.com/office/drawing/2014/main" id="{D2B550D0-8188-A21E-C6A2-535119CF4C21}"/>
              </a:ext>
            </a:extLst>
          </p:cNvPr>
          <p:cNvPicPr>
            <a:picLocks noChangeAspect="1"/>
          </p:cNvPicPr>
          <p:nvPr/>
        </p:nvPicPr>
        <p:blipFill>
          <a:blip r:embed="rId2"/>
          <a:stretch>
            <a:fillRect/>
          </a:stretch>
        </p:blipFill>
        <p:spPr>
          <a:xfrm>
            <a:off x="3464466" y="2180495"/>
            <a:ext cx="5549562" cy="3875683"/>
          </a:xfrm>
          <a:prstGeom prst="rect">
            <a:avLst/>
          </a:prstGeom>
          <a:ln w="88900" cap="sq" cmpd="thickThin">
            <a:solidFill>
              <a:srgbClr val="000000"/>
            </a:solidFill>
            <a:prstDash val="solid"/>
            <a:miter lim="800000"/>
          </a:ln>
          <a:effectLst>
            <a:innerShdw blurRad="76200">
              <a:srgbClr val="000000"/>
            </a:innerShdw>
          </a:effectLst>
        </p:spPr>
      </p:pic>
      <p:grpSp>
        <p:nvGrpSpPr>
          <p:cNvPr id="11" name="Grupo 10">
            <a:extLst>
              <a:ext uri="{FF2B5EF4-FFF2-40B4-BE49-F238E27FC236}">
                <a16:creationId xmlns:a16="http://schemas.microsoft.com/office/drawing/2014/main" id="{82625EA0-86FE-0B3B-7CC2-77B5A6CB5235}"/>
              </a:ext>
            </a:extLst>
          </p:cNvPr>
          <p:cNvGrpSpPr/>
          <p:nvPr/>
        </p:nvGrpSpPr>
        <p:grpSpPr>
          <a:xfrm>
            <a:off x="9127122" y="5090"/>
            <a:ext cx="3064878" cy="6857998"/>
            <a:chOff x="9127122" y="5090"/>
            <a:chExt cx="3064878" cy="6857998"/>
          </a:xfrm>
        </p:grpSpPr>
        <p:sp>
          <p:nvSpPr>
            <p:cNvPr id="13" name="Marcador de contenido 2">
              <a:extLst>
                <a:ext uri="{FF2B5EF4-FFF2-40B4-BE49-F238E27FC236}">
                  <a16:creationId xmlns:a16="http://schemas.microsoft.com/office/drawing/2014/main" id="{FFAEF274-F6DA-78A0-FA18-2E3DFA58B15C}"/>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b="1" dirty="0">
                  <a:solidFill>
                    <a:srgbClr val="FFFF00"/>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b="1" dirty="0">
                  <a:solidFill>
                    <a:srgbClr val="FFFF00"/>
                  </a:solidFill>
                </a:rPr>
                <a:t>3.2	</a:t>
              </a:r>
              <a:r>
                <a:rPr lang="es-MX" sz="1050" b="1" dirty="0">
                  <a:solidFill>
                    <a:srgbClr val="FFFF00"/>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4" name="CuadroTexto 13">
              <a:extLst>
                <a:ext uri="{FF2B5EF4-FFF2-40B4-BE49-F238E27FC236}">
                  <a16:creationId xmlns:a16="http://schemas.microsoft.com/office/drawing/2014/main" id="{32AC2E8E-1F75-D0A7-EC5D-EDB951B53B2A}"/>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21</a:t>
              </a:r>
            </a:p>
          </p:txBody>
        </p:sp>
      </p:grpSp>
    </p:spTree>
    <p:extLst>
      <p:ext uri="{BB962C8B-B14F-4D97-AF65-F5344CB8AC3E}">
        <p14:creationId xmlns:p14="http://schemas.microsoft.com/office/powerpoint/2010/main" val="2119092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8497796" cy="1006340"/>
          </a:xfrm>
        </p:spPr>
        <p:txBody>
          <a:bodyPr>
            <a:normAutofit/>
          </a:bodyPr>
          <a:lstStyle/>
          <a:p>
            <a:pPr algn="just"/>
            <a:r>
              <a:rPr lang="es-MX" dirty="0">
                <a:solidFill>
                  <a:schemeClr val="bg1"/>
                </a:solidFill>
              </a:rPr>
              <a:t>Se le da en nombre de ENTERPRISE JAVA BEANS_CLIENTE_LIB_GRUPO# y seguidamente se pulsa en seleccionar.</a:t>
            </a:r>
            <a:endParaRPr lang="es-ES" dirty="0">
              <a:solidFill>
                <a:schemeClr val="bg1"/>
              </a:solidFill>
            </a:endParaRPr>
          </a:p>
        </p:txBody>
      </p:sp>
      <p:sp>
        <p:nvSpPr>
          <p:cNvPr id="9" name="CuadroTexto 8">
            <a:extLst>
              <a:ext uri="{FF2B5EF4-FFF2-40B4-BE49-F238E27FC236}">
                <a16:creationId xmlns:a16="http://schemas.microsoft.com/office/drawing/2014/main" id="{06FEA55C-D0A1-19C7-4C9F-8619257F7D2D}"/>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3</a:t>
            </a:r>
          </a:p>
        </p:txBody>
      </p:sp>
      <p:pic>
        <p:nvPicPr>
          <p:cNvPr id="3" name="Imagen 2" descr="Interfaz de usuario gráfica, Texto, Aplicación, Correo electrónico&#10;&#10;Descripción generada automáticamente">
            <a:extLst>
              <a:ext uri="{FF2B5EF4-FFF2-40B4-BE49-F238E27FC236}">
                <a16:creationId xmlns:a16="http://schemas.microsoft.com/office/drawing/2014/main" id="{59AAAFEC-105F-BA95-82BB-49D0EEFC1BB1}"/>
              </a:ext>
            </a:extLst>
          </p:cNvPr>
          <p:cNvPicPr>
            <a:picLocks noChangeAspect="1"/>
          </p:cNvPicPr>
          <p:nvPr/>
        </p:nvPicPr>
        <p:blipFill>
          <a:blip r:embed="rId2"/>
          <a:stretch>
            <a:fillRect/>
          </a:stretch>
        </p:blipFill>
        <p:spPr>
          <a:xfrm>
            <a:off x="1983929" y="2239453"/>
            <a:ext cx="5732446" cy="4004128"/>
          </a:xfrm>
          <a:prstGeom prst="rect">
            <a:avLst/>
          </a:prstGeom>
          <a:ln w="88900" cap="sq" cmpd="thickThin">
            <a:solidFill>
              <a:srgbClr val="000000"/>
            </a:solidFill>
            <a:prstDash val="solid"/>
            <a:miter lim="800000"/>
          </a:ln>
          <a:effectLst>
            <a:innerShdw blurRad="76200">
              <a:srgbClr val="000000"/>
            </a:innerShdw>
          </a:effectLst>
        </p:spPr>
      </p:pic>
      <p:grpSp>
        <p:nvGrpSpPr>
          <p:cNvPr id="4" name="Grupo 3">
            <a:extLst>
              <a:ext uri="{FF2B5EF4-FFF2-40B4-BE49-F238E27FC236}">
                <a16:creationId xmlns:a16="http://schemas.microsoft.com/office/drawing/2014/main" id="{12D1CE80-5202-2C52-F564-DFD814AFDF0A}"/>
              </a:ext>
            </a:extLst>
          </p:cNvPr>
          <p:cNvGrpSpPr/>
          <p:nvPr/>
        </p:nvGrpSpPr>
        <p:grpSpPr>
          <a:xfrm>
            <a:off x="9127122" y="5090"/>
            <a:ext cx="3064878" cy="6857998"/>
            <a:chOff x="9127122" y="5090"/>
            <a:chExt cx="3064878" cy="6857998"/>
          </a:xfrm>
        </p:grpSpPr>
        <p:sp>
          <p:nvSpPr>
            <p:cNvPr id="5" name="Marcador de contenido 2">
              <a:extLst>
                <a:ext uri="{FF2B5EF4-FFF2-40B4-BE49-F238E27FC236}">
                  <a16:creationId xmlns:a16="http://schemas.microsoft.com/office/drawing/2014/main" id="{280F5FB3-A472-230A-C3B8-FEAFC330D10F}"/>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b="1" dirty="0">
                  <a:solidFill>
                    <a:srgbClr val="FFFF00"/>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b="1" dirty="0">
                  <a:solidFill>
                    <a:srgbClr val="FFFF00"/>
                  </a:solidFill>
                </a:rPr>
                <a:t>3.2	</a:t>
              </a:r>
              <a:r>
                <a:rPr lang="es-MX" sz="1050" b="1" dirty="0">
                  <a:solidFill>
                    <a:srgbClr val="FFFF00"/>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0" name="CuadroTexto 9">
              <a:extLst>
                <a:ext uri="{FF2B5EF4-FFF2-40B4-BE49-F238E27FC236}">
                  <a16:creationId xmlns:a16="http://schemas.microsoft.com/office/drawing/2014/main" id="{98C3B2CA-2BEA-C5BB-74DE-65260269771E}"/>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22</a:t>
              </a:r>
            </a:p>
          </p:txBody>
        </p:sp>
      </p:grpSp>
    </p:spTree>
    <p:extLst>
      <p:ext uri="{BB962C8B-B14F-4D97-AF65-F5344CB8AC3E}">
        <p14:creationId xmlns:p14="http://schemas.microsoft.com/office/powerpoint/2010/main" val="3037952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8497796" cy="1006340"/>
          </a:xfrm>
        </p:spPr>
        <p:txBody>
          <a:bodyPr>
            <a:normAutofit/>
          </a:bodyPr>
          <a:lstStyle/>
          <a:p>
            <a:pPr algn="just"/>
            <a:r>
              <a:rPr lang="es-MX" dirty="0">
                <a:solidFill>
                  <a:schemeClr val="bg1"/>
                </a:solidFill>
              </a:rPr>
              <a:t>Se mostrará el proyecto creado.</a:t>
            </a:r>
            <a:endParaRPr lang="es-ES" dirty="0">
              <a:solidFill>
                <a:schemeClr val="bg1"/>
              </a:solidFill>
            </a:endParaRPr>
          </a:p>
        </p:txBody>
      </p:sp>
      <p:sp>
        <p:nvSpPr>
          <p:cNvPr id="9" name="CuadroTexto 8">
            <a:extLst>
              <a:ext uri="{FF2B5EF4-FFF2-40B4-BE49-F238E27FC236}">
                <a16:creationId xmlns:a16="http://schemas.microsoft.com/office/drawing/2014/main" id="{06FEA55C-D0A1-19C7-4C9F-8619257F7D2D}"/>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3</a:t>
            </a:r>
          </a:p>
        </p:txBody>
      </p:sp>
      <p:pic>
        <p:nvPicPr>
          <p:cNvPr id="3" name="Imagen 2" descr="Interfaz de usuario gráfica, Texto, Aplicación, Chat o mensaje de texto&#10;&#10;Descripción generada automáticamente">
            <a:extLst>
              <a:ext uri="{FF2B5EF4-FFF2-40B4-BE49-F238E27FC236}">
                <a16:creationId xmlns:a16="http://schemas.microsoft.com/office/drawing/2014/main" id="{03A9B089-E0E0-D6AE-8C27-90837F32CF17}"/>
              </a:ext>
            </a:extLst>
          </p:cNvPr>
          <p:cNvPicPr>
            <a:picLocks noChangeAspect="1"/>
          </p:cNvPicPr>
          <p:nvPr/>
        </p:nvPicPr>
        <p:blipFill>
          <a:blip r:embed="rId2"/>
          <a:stretch>
            <a:fillRect/>
          </a:stretch>
        </p:blipFill>
        <p:spPr>
          <a:xfrm>
            <a:off x="1241373" y="2157314"/>
            <a:ext cx="7040586" cy="3478988"/>
          </a:xfrm>
          <a:prstGeom prst="rect">
            <a:avLst/>
          </a:prstGeom>
          <a:ln w="88900" cap="sq" cmpd="thickThin">
            <a:solidFill>
              <a:srgbClr val="000000"/>
            </a:solidFill>
            <a:prstDash val="solid"/>
            <a:miter lim="800000"/>
          </a:ln>
          <a:effectLst>
            <a:innerShdw blurRad="76200">
              <a:srgbClr val="000000"/>
            </a:innerShdw>
          </a:effectLst>
        </p:spPr>
      </p:pic>
      <p:grpSp>
        <p:nvGrpSpPr>
          <p:cNvPr id="4" name="Grupo 3">
            <a:extLst>
              <a:ext uri="{FF2B5EF4-FFF2-40B4-BE49-F238E27FC236}">
                <a16:creationId xmlns:a16="http://schemas.microsoft.com/office/drawing/2014/main" id="{A2440BCC-7898-8557-18BB-BD7280D88E38}"/>
              </a:ext>
            </a:extLst>
          </p:cNvPr>
          <p:cNvGrpSpPr/>
          <p:nvPr/>
        </p:nvGrpSpPr>
        <p:grpSpPr>
          <a:xfrm>
            <a:off x="9127122" y="5090"/>
            <a:ext cx="3064878" cy="6857998"/>
            <a:chOff x="9127122" y="5090"/>
            <a:chExt cx="3064878" cy="6857998"/>
          </a:xfrm>
        </p:grpSpPr>
        <p:sp>
          <p:nvSpPr>
            <p:cNvPr id="5" name="Marcador de contenido 2">
              <a:extLst>
                <a:ext uri="{FF2B5EF4-FFF2-40B4-BE49-F238E27FC236}">
                  <a16:creationId xmlns:a16="http://schemas.microsoft.com/office/drawing/2014/main" id="{22770C4F-3FF5-3E29-8E45-34BFA6C26E0F}"/>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b="1" dirty="0">
                  <a:solidFill>
                    <a:srgbClr val="FFFF00"/>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b="1" dirty="0">
                  <a:solidFill>
                    <a:srgbClr val="FFFF00"/>
                  </a:solidFill>
                </a:rPr>
                <a:t>3.2	</a:t>
              </a:r>
              <a:r>
                <a:rPr lang="es-MX" sz="1050" b="1" dirty="0">
                  <a:solidFill>
                    <a:srgbClr val="FFFF00"/>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0" name="CuadroTexto 9">
              <a:extLst>
                <a:ext uri="{FF2B5EF4-FFF2-40B4-BE49-F238E27FC236}">
                  <a16:creationId xmlns:a16="http://schemas.microsoft.com/office/drawing/2014/main" id="{78CD890B-3A28-5305-BC37-F52D25D177CE}"/>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23</a:t>
              </a:r>
            </a:p>
          </p:txBody>
        </p:sp>
      </p:grpSp>
    </p:spTree>
    <p:extLst>
      <p:ext uri="{BB962C8B-B14F-4D97-AF65-F5344CB8AC3E}">
        <p14:creationId xmlns:p14="http://schemas.microsoft.com/office/powerpoint/2010/main" val="2766262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45932" cy="1013800"/>
          </a:xfrm>
        </p:spPr>
        <p:txBody>
          <a:bodyPr/>
          <a:lstStyle/>
          <a:p>
            <a:r>
              <a:rPr lang="es-MX" dirty="0"/>
              <a:t>3.3		</a:t>
            </a:r>
            <a:r>
              <a:rPr lang="es-MX" sz="2800" dirty="0"/>
              <a:t>CREACIÓN DEL ARCHIVO DEL CLIENTE</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2941496" cy="4277393"/>
          </a:xfrm>
        </p:spPr>
        <p:txBody>
          <a:bodyPr>
            <a:normAutofit/>
          </a:bodyPr>
          <a:lstStyle/>
          <a:p>
            <a:r>
              <a:rPr lang="es-MX" dirty="0">
                <a:solidFill>
                  <a:schemeClr val="tx1"/>
                </a:solidFill>
              </a:rPr>
              <a:t>Al no usar la aplicación Web se necesita crear un tercer proyecto que es el módulo de la aplicación cliente. Procedemos a crear un nuevo proyecto y dentro de Java Enterprise se elige el tipo de proyecto Enterprise </a:t>
            </a:r>
            <a:r>
              <a:rPr lang="es-MX" dirty="0" err="1">
                <a:solidFill>
                  <a:schemeClr val="tx1"/>
                </a:solidFill>
              </a:rPr>
              <a:t>Appliaction</a:t>
            </a:r>
            <a:r>
              <a:rPr lang="es-MX" dirty="0">
                <a:solidFill>
                  <a:schemeClr val="tx1"/>
                </a:solidFill>
              </a:rPr>
              <a:t> Client y se pulsa en siguiente.</a:t>
            </a:r>
          </a:p>
        </p:txBody>
      </p:sp>
      <p:sp>
        <p:nvSpPr>
          <p:cNvPr id="8" name="CuadroTexto 7">
            <a:extLst>
              <a:ext uri="{FF2B5EF4-FFF2-40B4-BE49-F238E27FC236}">
                <a16:creationId xmlns:a16="http://schemas.microsoft.com/office/drawing/2014/main" id="{48E89DC6-8F33-4E38-9742-D3603E3B85D0}"/>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23</a:t>
            </a:r>
          </a:p>
        </p:txBody>
      </p:sp>
      <p:sp>
        <p:nvSpPr>
          <p:cNvPr id="9" name="CuadroTexto 8">
            <a:extLst>
              <a:ext uri="{FF2B5EF4-FFF2-40B4-BE49-F238E27FC236}">
                <a16:creationId xmlns:a16="http://schemas.microsoft.com/office/drawing/2014/main" id="{9C8D27C4-30FF-9AF4-191B-5A141B14E977}"/>
              </a:ext>
            </a:extLst>
          </p:cNvPr>
          <p:cNvSpPr txBox="1"/>
          <p:nvPr/>
        </p:nvSpPr>
        <p:spPr>
          <a:xfrm>
            <a:off x="11713581" y="6457890"/>
            <a:ext cx="478420" cy="400110"/>
          </a:xfrm>
          <a:prstGeom prst="rect">
            <a:avLst/>
          </a:prstGeom>
          <a:noFill/>
        </p:spPr>
        <p:txBody>
          <a:bodyPr wrap="square" rtlCol="0">
            <a:spAutoFit/>
          </a:bodyPr>
          <a:lstStyle/>
          <a:p>
            <a:r>
              <a:rPr lang="es-EC" sz="2000" dirty="0">
                <a:solidFill>
                  <a:schemeClr val="bg1"/>
                </a:solidFill>
              </a:rPr>
              <a:t>20</a:t>
            </a:r>
          </a:p>
        </p:txBody>
      </p:sp>
      <p:pic>
        <p:nvPicPr>
          <p:cNvPr id="4" name="Imagen 3">
            <a:extLst>
              <a:ext uri="{FF2B5EF4-FFF2-40B4-BE49-F238E27FC236}">
                <a16:creationId xmlns:a16="http://schemas.microsoft.com/office/drawing/2014/main" id="{AA1224FE-141A-AF43-F7EA-A2F3148E4192}"/>
              </a:ext>
            </a:extLst>
          </p:cNvPr>
          <p:cNvPicPr>
            <a:picLocks noChangeAspect="1"/>
          </p:cNvPicPr>
          <p:nvPr/>
        </p:nvPicPr>
        <p:blipFill>
          <a:blip r:embed="rId2"/>
          <a:stretch>
            <a:fillRect/>
          </a:stretch>
        </p:blipFill>
        <p:spPr>
          <a:xfrm>
            <a:off x="3773463" y="2423201"/>
            <a:ext cx="4895850" cy="3419475"/>
          </a:xfrm>
          <a:prstGeom prst="rect">
            <a:avLst/>
          </a:prstGeom>
          <a:ln w="88900" cap="sq" cmpd="thickThin">
            <a:solidFill>
              <a:srgbClr val="000000"/>
            </a:solidFill>
            <a:prstDash val="solid"/>
            <a:miter lim="800000"/>
          </a:ln>
          <a:effectLst>
            <a:innerShdw blurRad="76200">
              <a:srgbClr val="000000"/>
            </a:innerShdw>
          </a:effectLst>
        </p:spPr>
      </p:pic>
      <p:grpSp>
        <p:nvGrpSpPr>
          <p:cNvPr id="11" name="Grupo 10">
            <a:extLst>
              <a:ext uri="{FF2B5EF4-FFF2-40B4-BE49-F238E27FC236}">
                <a16:creationId xmlns:a16="http://schemas.microsoft.com/office/drawing/2014/main" id="{C49606FB-0C02-5A23-4C18-B775BABCE34A}"/>
              </a:ext>
            </a:extLst>
          </p:cNvPr>
          <p:cNvGrpSpPr/>
          <p:nvPr/>
        </p:nvGrpSpPr>
        <p:grpSpPr>
          <a:xfrm>
            <a:off x="9127122" y="5090"/>
            <a:ext cx="3064878" cy="6857998"/>
            <a:chOff x="9127122" y="5090"/>
            <a:chExt cx="3064878" cy="6857998"/>
          </a:xfrm>
        </p:grpSpPr>
        <p:sp>
          <p:nvSpPr>
            <p:cNvPr id="12" name="Marcador de contenido 2">
              <a:extLst>
                <a:ext uri="{FF2B5EF4-FFF2-40B4-BE49-F238E27FC236}">
                  <a16:creationId xmlns:a16="http://schemas.microsoft.com/office/drawing/2014/main" id="{BB4F456A-2639-AC8B-B10C-FAEA0D16121C}"/>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b="1" dirty="0">
                  <a:solidFill>
                    <a:srgbClr val="FFFF00"/>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b="1" dirty="0">
                  <a:solidFill>
                    <a:srgbClr val="FFFF00"/>
                  </a:solidFill>
                </a:rPr>
                <a:t>3.3	</a:t>
              </a:r>
              <a:r>
                <a:rPr lang="es-MX" sz="1050" b="1" dirty="0">
                  <a:solidFill>
                    <a:srgbClr val="FFFF00"/>
                  </a:solidFill>
                </a:rPr>
                <a:t>CREACIÓN DEL ARCHIVO DEL CLIENTE</a:t>
              </a:r>
              <a:r>
                <a:rPr lang="es-MX" sz="1050" dirty="0">
                  <a:solidFill>
                    <a:schemeClr val="bg1"/>
                  </a:solidFill>
                </a:rPr>
                <a:t>.</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3" name="CuadroTexto 12">
              <a:extLst>
                <a:ext uri="{FF2B5EF4-FFF2-40B4-BE49-F238E27FC236}">
                  <a16:creationId xmlns:a16="http://schemas.microsoft.com/office/drawing/2014/main" id="{BE3F11CA-812E-B853-41B9-405A6ECDCF17}"/>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24</a:t>
              </a:r>
            </a:p>
          </p:txBody>
        </p:sp>
      </p:grpSp>
    </p:spTree>
    <p:extLst>
      <p:ext uri="{BB962C8B-B14F-4D97-AF65-F5344CB8AC3E}">
        <p14:creationId xmlns:p14="http://schemas.microsoft.com/office/powerpoint/2010/main" val="4144799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Le llamamos con el nombre ENTERPRISE JAVA BEANS_CLIENTE_GRUPO6 y se da clic en siguiente</a:t>
            </a:r>
            <a:endParaRPr lang="es-ES" dirty="0">
              <a:solidFill>
                <a:schemeClr val="bg1"/>
              </a:solidFill>
            </a:endParaRPr>
          </a:p>
        </p:txBody>
      </p:sp>
      <p:sp>
        <p:nvSpPr>
          <p:cNvPr id="8" name="CuadroTexto 7">
            <a:extLst>
              <a:ext uri="{FF2B5EF4-FFF2-40B4-BE49-F238E27FC236}">
                <a16:creationId xmlns:a16="http://schemas.microsoft.com/office/drawing/2014/main" id="{9B4B8CD3-6E71-4A9A-AA43-8443099DFAD0}"/>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24</a:t>
            </a:r>
          </a:p>
        </p:txBody>
      </p:sp>
      <p:sp>
        <p:nvSpPr>
          <p:cNvPr id="4" name="CuadroTexto 3">
            <a:extLst>
              <a:ext uri="{FF2B5EF4-FFF2-40B4-BE49-F238E27FC236}">
                <a16:creationId xmlns:a16="http://schemas.microsoft.com/office/drawing/2014/main" id="{3376BF2B-CE5F-8D7A-8026-A7CD35E3F8F9}"/>
              </a:ext>
            </a:extLst>
          </p:cNvPr>
          <p:cNvSpPr txBox="1"/>
          <p:nvPr/>
        </p:nvSpPr>
        <p:spPr>
          <a:xfrm>
            <a:off x="11713581" y="6457890"/>
            <a:ext cx="478420" cy="400110"/>
          </a:xfrm>
          <a:prstGeom prst="rect">
            <a:avLst/>
          </a:prstGeom>
          <a:noFill/>
        </p:spPr>
        <p:txBody>
          <a:bodyPr wrap="square" rtlCol="0">
            <a:spAutoFit/>
          </a:bodyPr>
          <a:lstStyle/>
          <a:p>
            <a:r>
              <a:rPr lang="es-EC" sz="2000" dirty="0">
                <a:solidFill>
                  <a:schemeClr val="bg1"/>
                </a:solidFill>
              </a:rPr>
              <a:t>21</a:t>
            </a:r>
          </a:p>
        </p:txBody>
      </p:sp>
      <p:pic>
        <p:nvPicPr>
          <p:cNvPr id="2" name="Imagen 1" descr="Interfaz de usuario gráfica, Texto, Aplicación, Correo electrónico&#10;&#10;Descripción generada automáticamente">
            <a:extLst>
              <a:ext uri="{FF2B5EF4-FFF2-40B4-BE49-F238E27FC236}">
                <a16:creationId xmlns:a16="http://schemas.microsoft.com/office/drawing/2014/main" id="{0EA11DB5-3B3D-1165-84EA-79E0620FB158}"/>
              </a:ext>
            </a:extLst>
          </p:cNvPr>
          <p:cNvPicPr>
            <a:picLocks noChangeAspect="1"/>
          </p:cNvPicPr>
          <p:nvPr/>
        </p:nvPicPr>
        <p:blipFill>
          <a:blip r:embed="rId2"/>
          <a:stretch>
            <a:fillRect/>
          </a:stretch>
        </p:blipFill>
        <p:spPr>
          <a:xfrm>
            <a:off x="1648052" y="2135963"/>
            <a:ext cx="6553655" cy="4478970"/>
          </a:xfrm>
          <a:prstGeom prst="rect">
            <a:avLst/>
          </a:prstGeom>
          <a:ln w="88900" cap="sq" cmpd="thickThin">
            <a:solidFill>
              <a:srgbClr val="000000"/>
            </a:solidFill>
            <a:prstDash val="solid"/>
            <a:miter lim="800000"/>
          </a:ln>
          <a:effectLst>
            <a:innerShdw blurRad="76200">
              <a:srgbClr val="000000"/>
            </a:innerShdw>
          </a:effectLst>
        </p:spPr>
      </p:pic>
      <p:grpSp>
        <p:nvGrpSpPr>
          <p:cNvPr id="12" name="Grupo 11">
            <a:extLst>
              <a:ext uri="{FF2B5EF4-FFF2-40B4-BE49-F238E27FC236}">
                <a16:creationId xmlns:a16="http://schemas.microsoft.com/office/drawing/2014/main" id="{E777E653-6833-4876-7468-6C9F5D64C52A}"/>
              </a:ext>
            </a:extLst>
          </p:cNvPr>
          <p:cNvGrpSpPr/>
          <p:nvPr/>
        </p:nvGrpSpPr>
        <p:grpSpPr>
          <a:xfrm>
            <a:off x="9127122" y="5090"/>
            <a:ext cx="3064878" cy="6857998"/>
            <a:chOff x="9127122" y="5090"/>
            <a:chExt cx="3064878" cy="6857998"/>
          </a:xfrm>
        </p:grpSpPr>
        <p:sp>
          <p:nvSpPr>
            <p:cNvPr id="13" name="Marcador de contenido 2">
              <a:extLst>
                <a:ext uri="{FF2B5EF4-FFF2-40B4-BE49-F238E27FC236}">
                  <a16:creationId xmlns:a16="http://schemas.microsoft.com/office/drawing/2014/main" id="{FEF7F643-BCB2-06D6-28F2-B31A72BC0CC9}"/>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b="1" dirty="0">
                  <a:solidFill>
                    <a:srgbClr val="FFFF00"/>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b="1" dirty="0">
                  <a:solidFill>
                    <a:srgbClr val="FFFF00"/>
                  </a:solidFill>
                </a:rPr>
                <a:t>3.3	</a:t>
              </a:r>
              <a:r>
                <a:rPr lang="es-MX" sz="1050" b="1" dirty="0">
                  <a:solidFill>
                    <a:srgbClr val="FFFF00"/>
                  </a:solidFill>
                </a:rPr>
                <a:t>CREACIÓN DEL ARCHIVO DEL CLIENTE</a:t>
              </a:r>
              <a:r>
                <a:rPr lang="es-MX" sz="1050" dirty="0">
                  <a:solidFill>
                    <a:schemeClr val="bg1"/>
                  </a:solidFill>
                </a:rPr>
                <a:t>.</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4" name="CuadroTexto 13">
              <a:extLst>
                <a:ext uri="{FF2B5EF4-FFF2-40B4-BE49-F238E27FC236}">
                  <a16:creationId xmlns:a16="http://schemas.microsoft.com/office/drawing/2014/main" id="{96E7BB41-95F7-2B96-FAA6-A345755A48BF}"/>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25</a:t>
              </a:r>
            </a:p>
          </p:txBody>
        </p:sp>
      </p:grpSp>
    </p:spTree>
    <p:extLst>
      <p:ext uri="{BB962C8B-B14F-4D97-AF65-F5344CB8AC3E}">
        <p14:creationId xmlns:p14="http://schemas.microsoft.com/office/powerpoint/2010/main" val="2677532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lnSpcReduction="10000"/>
          </a:bodyPr>
          <a:lstStyle/>
          <a:p>
            <a:pPr algn="just"/>
            <a:r>
              <a:rPr lang="es-MX" dirty="0">
                <a:solidFill>
                  <a:schemeClr val="bg1"/>
                </a:solidFill>
              </a:rPr>
              <a:t>Se añade la Enterprise </a:t>
            </a:r>
            <a:r>
              <a:rPr lang="es-MX" dirty="0" err="1">
                <a:solidFill>
                  <a:schemeClr val="bg1"/>
                </a:solidFill>
              </a:rPr>
              <a:t>Application</a:t>
            </a:r>
            <a:r>
              <a:rPr lang="es-MX" dirty="0">
                <a:solidFill>
                  <a:schemeClr val="bg1"/>
                </a:solidFill>
              </a:rPr>
              <a:t> creada anteriormente con el nombre de ENTERPRISE JAVA BEANS_GRUPO6 y de igual forma seleccionamos la versión 6 de Java EE, damos clic en terminar.</a:t>
            </a:r>
            <a:endParaRPr lang="es-ES" dirty="0">
              <a:solidFill>
                <a:schemeClr val="bg1"/>
              </a:solidFill>
            </a:endParaRPr>
          </a:p>
        </p:txBody>
      </p:sp>
      <p:sp>
        <p:nvSpPr>
          <p:cNvPr id="8" name="CuadroTexto 7">
            <a:extLst>
              <a:ext uri="{FF2B5EF4-FFF2-40B4-BE49-F238E27FC236}">
                <a16:creationId xmlns:a16="http://schemas.microsoft.com/office/drawing/2014/main" id="{9B4B8CD3-6E71-4A9A-AA43-8443099DFAD0}"/>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24</a:t>
            </a:r>
          </a:p>
        </p:txBody>
      </p:sp>
      <p:sp>
        <p:nvSpPr>
          <p:cNvPr id="4" name="CuadroTexto 3">
            <a:extLst>
              <a:ext uri="{FF2B5EF4-FFF2-40B4-BE49-F238E27FC236}">
                <a16:creationId xmlns:a16="http://schemas.microsoft.com/office/drawing/2014/main" id="{3376BF2B-CE5F-8D7A-8026-A7CD35E3F8F9}"/>
              </a:ext>
            </a:extLst>
          </p:cNvPr>
          <p:cNvSpPr txBox="1"/>
          <p:nvPr/>
        </p:nvSpPr>
        <p:spPr>
          <a:xfrm>
            <a:off x="11713581" y="6457890"/>
            <a:ext cx="478420" cy="400110"/>
          </a:xfrm>
          <a:prstGeom prst="rect">
            <a:avLst/>
          </a:prstGeom>
          <a:noFill/>
        </p:spPr>
        <p:txBody>
          <a:bodyPr wrap="square" rtlCol="0">
            <a:spAutoFit/>
          </a:bodyPr>
          <a:lstStyle/>
          <a:p>
            <a:r>
              <a:rPr lang="es-EC" sz="2000" dirty="0">
                <a:solidFill>
                  <a:schemeClr val="bg1"/>
                </a:solidFill>
              </a:rPr>
              <a:t>21</a:t>
            </a:r>
          </a:p>
        </p:txBody>
      </p:sp>
      <p:pic>
        <p:nvPicPr>
          <p:cNvPr id="3" name="Imagen 2" descr="Interfaz de usuario gráfica, Texto, Aplicación, Correo electrónico&#10;&#10;Descripción generada automáticamente">
            <a:extLst>
              <a:ext uri="{FF2B5EF4-FFF2-40B4-BE49-F238E27FC236}">
                <a16:creationId xmlns:a16="http://schemas.microsoft.com/office/drawing/2014/main" id="{052FC219-2766-709D-D54B-A251929E14FA}"/>
              </a:ext>
            </a:extLst>
          </p:cNvPr>
          <p:cNvPicPr>
            <a:picLocks noChangeAspect="1"/>
          </p:cNvPicPr>
          <p:nvPr/>
        </p:nvPicPr>
        <p:blipFill>
          <a:blip r:embed="rId2"/>
          <a:stretch>
            <a:fillRect/>
          </a:stretch>
        </p:blipFill>
        <p:spPr>
          <a:xfrm>
            <a:off x="2131726" y="2154721"/>
            <a:ext cx="5723120" cy="3910799"/>
          </a:xfrm>
          <a:prstGeom prst="rect">
            <a:avLst/>
          </a:prstGeom>
          <a:ln w="88900" cap="sq" cmpd="thickThin">
            <a:solidFill>
              <a:srgbClr val="000000"/>
            </a:solidFill>
            <a:prstDash val="solid"/>
            <a:miter lim="800000"/>
          </a:ln>
          <a:effectLst>
            <a:innerShdw blurRad="76200">
              <a:srgbClr val="000000"/>
            </a:innerShdw>
          </a:effectLst>
        </p:spPr>
      </p:pic>
      <p:grpSp>
        <p:nvGrpSpPr>
          <p:cNvPr id="12" name="Grupo 11">
            <a:extLst>
              <a:ext uri="{FF2B5EF4-FFF2-40B4-BE49-F238E27FC236}">
                <a16:creationId xmlns:a16="http://schemas.microsoft.com/office/drawing/2014/main" id="{28B5513A-7DAD-8576-453D-5F6A464F2C3B}"/>
              </a:ext>
            </a:extLst>
          </p:cNvPr>
          <p:cNvGrpSpPr/>
          <p:nvPr/>
        </p:nvGrpSpPr>
        <p:grpSpPr>
          <a:xfrm>
            <a:off x="9127122" y="5090"/>
            <a:ext cx="3064878" cy="6857998"/>
            <a:chOff x="9127122" y="5090"/>
            <a:chExt cx="3064878" cy="6857998"/>
          </a:xfrm>
        </p:grpSpPr>
        <p:sp>
          <p:nvSpPr>
            <p:cNvPr id="13" name="Marcador de contenido 2">
              <a:extLst>
                <a:ext uri="{FF2B5EF4-FFF2-40B4-BE49-F238E27FC236}">
                  <a16:creationId xmlns:a16="http://schemas.microsoft.com/office/drawing/2014/main" id="{A02A193A-8C4F-A7CE-BA25-CF20EC354BB1}"/>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b="1" dirty="0">
                  <a:solidFill>
                    <a:srgbClr val="FFFF00"/>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b="1" dirty="0">
                  <a:solidFill>
                    <a:srgbClr val="FFFF00"/>
                  </a:solidFill>
                </a:rPr>
                <a:t>3.3	</a:t>
              </a:r>
              <a:r>
                <a:rPr lang="es-MX" sz="1050" b="1" dirty="0">
                  <a:solidFill>
                    <a:srgbClr val="FFFF00"/>
                  </a:solidFill>
                </a:rPr>
                <a:t>CREACIÓN DEL ARCHIVO DEL CLIENTE</a:t>
              </a:r>
              <a:r>
                <a:rPr lang="es-MX" sz="1050" dirty="0">
                  <a:solidFill>
                    <a:schemeClr val="bg1"/>
                  </a:solidFill>
                </a:rPr>
                <a:t>.</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4" name="CuadroTexto 13">
              <a:extLst>
                <a:ext uri="{FF2B5EF4-FFF2-40B4-BE49-F238E27FC236}">
                  <a16:creationId xmlns:a16="http://schemas.microsoft.com/office/drawing/2014/main" id="{6CFA5BD5-EF3C-874C-A79A-0E28A231FE9E}"/>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26</a:t>
              </a:r>
            </a:p>
          </p:txBody>
        </p:sp>
      </p:grpSp>
    </p:spTree>
    <p:extLst>
      <p:ext uri="{BB962C8B-B14F-4D97-AF65-F5344CB8AC3E}">
        <p14:creationId xmlns:p14="http://schemas.microsoft.com/office/powerpoint/2010/main" val="4237483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Y finalmente se creará la aplicación del cliente.</a:t>
            </a:r>
            <a:endParaRPr lang="es-ES" dirty="0">
              <a:solidFill>
                <a:schemeClr val="bg1"/>
              </a:solidFill>
            </a:endParaRPr>
          </a:p>
        </p:txBody>
      </p:sp>
      <p:sp>
        <p:nvSpPr>
          <p:cNvPr id="8" name="CuadroTexto 7">
            <a:extLst>
              <a:ext uri="{FF2B5EF4-FFF2-40B4-BE49-F238E27FC236}">
                <a16:creationId xmlns:a16="http://schemas.microsoft.com/office/drawing/2014/main" id="{9B4B8CD3-6E71-4A9A-AA43-8443099DFAD0}"/>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24</a:t>
            </a:r>
          </a:p>
        </p:txBody>
      </p:sp>
      <p:sp>
        <p:nvSpPr>
          <p:cNvPr id="4" name="CuadroTexto 3">
            <a:extLst>
              <a:ext uri="{FF2B5EF4-FFF2-40B4-BE49-F238E27FC236}">
                <a16:creationId xmlns:a16="http://schemas.microsoft.com/office/drawing/2014/main" id="{3376BF2B-CE5F-8D7A-8026-A7CD35E3F8F9}"/>
              </a:ext>
            </a:extLst>
          </p:cNvPr>
          <p:cNvSpPr txBox="1"/>
          <p:nvPr/>
        </p:nvSpPr>
        <p:spPr>
          <a:xfrm>
            <a:off x="11713581" y="6457890"/>
            <a:ext cx="478420" cy="400110"/>
          </a:xfrm>
          <a:prstGeom prst="rect">
            <a:avLst/>
          </a:prstGeom>
          <a:noFill/>
        </p:spPr>
        <p:txBody>
          <a:bodyPr wrap="square" rtlCol="0">
            <a:spAutoFit/>
          </a:bodyPr>
          <a:lstStyle/>
          <a:p>
            <a:r>
              <a:rPr lang="es-EC" sz="2000" dirty="0">
                <a:solidFill>
                  <a:schemeClr val="bg1"/>
                </a:solidFill>
              </a:rPr>
              <a:t>21</a:t>
            </a:r>
          </a:p>
        </p:txBody>
      </p:sp>
      <p:pic>
        <p:nvPicPr>
          <p:cNvPr id="2" name="Imagen 1" descr="Interfaz de usuario gráfica, Texto, Aplicación&#10;&#10;Descripción generada automáticamente">
            <a:extLst>
              <a:ext uri="{FF2B5EF4-FFF2-40B4-BE49-F238E27FC236}">
                <a16:creationId xmlns:a16="http://schemas.microsoft.com/office/drawing/2014/main" id="{BA541DE6-0B23-B9D6-C3FA-D0A9595A9424}"/>
              </a:ext>
            </a:extLst>
          </p:cNvPr>
          <p:cNvPicPr>
            <a:picLocks noChangeAspect="1"/>
          </p:cNvPicPr>
          <p:nvPr/>
        </p:nvPicPr>
        <p:blipFill>
          <a:blip r:embed="rId2"/>
          <a:stretch>
            <a:fillRect/>
          </a:stretch>
        </p:blipFill>
        <p:spPr>
          <a:xfrm>
            <a:off x="1443272" y="2293921"/>
            <a:ext cx="6526464" cy="3447312"/>
          </a:xfrm>
          <a:prstGeom prst="rect">
            <a:avLst/>
          </a:prstGeom>
          <a:ln w="88900" cap="sq" cmpd="thickThin">
            <a:solidFill>
              <a:srgbClr val="000000"/>
            </a:solidFill>
            <a:prstDash val="solid"/>
            <a:miter lim="800000"/>
          </a:ln>
          <a:effectLst>
            <a:innerShdw blurRad="76200">
              <a:srgbClr val="000000"/>
            </a:innerShdw>
          </a:effectLst>
        </p:spPr>
      </p:pic>
      <p:grpSp>
        <p:nvGrpSpPr>
          <p:cNvPr id="12" name="Grupo 11">
            <a:extLst>
              <a:ext uri="{FF2B5EF4-FFF2-40B4-BE49-F238E27FC236}">
                <a16:creationId xmlns:a16="http://schemas.microsoft.com/office/drawing/2014/main" id="{4FC0257A-81E6-3CA5-179F-269E19FF86EE}"/>
              </a:ext>
            </a:extLst>
          </p:cNvPr>
          <p:cNvGrpSpPr/>
          <p:nvPr/>
        </p:nvGrpSpPr>
        <p:grpSpPr>
          <a:xfrm>
            <a:off x="9127122" y="5090"/>
            <a:ext cx="3064878" cy="6857998"/>
            <a:chOff x="9127122" y="5090"/>
            <a:chExt cx="3064878" cy="6857998"/>
          </a:xfrm>
        </p:grpSpPr>
        <p:sp>
          <p:nvSpPr>
            <p:cNvPr id="13" name="Marcador de contenido 2">
              <a:extLst>
                <a:ext uri="{FF2B5EF4-FFF2-40B4-BE49-F238E27FC236}">
                  <a16:creationId xmlns:a16="http://schemas.microsoft.com/office/drawing/2014/main" id="{E9B4D66B-9B36-9D59-6DCE-DA2BB64115E6}"/>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b="1" dirty="0">
                  <a:solidFill>
                    <a:srgbClr val="FFFF00"/>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b="1" dirty="0">
                  <a:solidFill>
                    <a:srgbClr val="FFFF00"/>
                  </a:solidFill>
                </a:rPr>
                <a:t>3.3	</a:t>
              </a:r>
              <a:r>
                <a:rPr lang="es-MX" sz="1050" b="1" dirty="0">
                  <a:solidFill>
                    <a:srgbClr val="FFFF00"/>
                  </a:solidFill>
                </a:rPr>
                <a:t>CREACIÓN DEL ARCHIVO DEL CLIENTE</a:t>
              </a:r>
              <a:r>
                <a:rPr lang="es-MX" sz="1050" dirty="0">
                  <a:solidFill>
                    <a:schemeClr val="bg1"/>
                  </a:solidFill>
                </a:rPr>
                <a:t>.</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4" name="CuadroTexto 13">
              <a:extLst>
                <a:ext uri="{FF2B5EF4-FFF2-40B4-BE49-F238E27FC236}">
                  <a16:creationId xmlns:a16="http://schemas.microsoft.com/office/drawing/2014/main" id="{8F222006-707B-20C5-4068-E5C927788E95}"/>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27</a:t>
              </a:r>
            </a:p>
          </p:txBody>
        </p:sp>
      </p:grpSp>
    </p:spTree>
    <p:extLst>
      <p:ext uri="{BB962C8B-B14F-4D97-AF65-F5344CB8AC3E}">
        <p14:creationId xmlns:p14="http://schemas.microsoft.com/office/powerpoint/2010/main" val="3047486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Ahora se deberá agregar la librería creada del cliente, por lo que damos clic derecho en la carpeta de librería</a:t>
            </a:r>
            <a:endParaRPr lang="es-ES" dirty="0">
              <a:solidFill>
                <a:schemeClr val="bg1"/>
              </a:solidFill>
            </a:endParaRPr>
          </a:p>
        </p:txBody>
      </p:sp>
      <p:sp>
        <p:nvSpPr>
          <p:cNvPr id="8" name="CuadroTexto 7">
            <a:extLst>
              <a:ext uri="{FF2B5EF4-FFF2-40B4-BE49-F238E27FC236}">
                <a16:creationId xmlns:a16="http://schemas.microsoft.com/office/drawing/2014/main" id="{9B4B8CD3-6E71-4A9A-AA43-8443099DFAD0}"/>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24</a:t>
            </a:r>
          </a:p>
        </p:txBody>
      </p:sp>
      <p:sp>
        <p:nvSpPr>
          <p:cNvPr id="4" name="CuadroTexto 3">
            <a:extLst>
              <a:ext uri="{FF2B5EF4-FFF2-40B4-BE49-F238E27FC236}">
                <a16:creationId xmlns:a16="http://schemas.microsoft.com/office/drawing/2014/main" id="{3376BF2B-CE5F-8D7A-8026-A7CD35E3F8F9}"/>
              </a:ext>
            </a:extLst>
          </p:cNvPr>
          <p:cNvSpPr txBox="1"/>
          <p:nvPr/>
        </p:nvSpPr>
        <p:spPr>
          <a:xfrm>
            <a:off x="11713581" y="6457890"/>
            <a:ext cx="478420" cy="400110"/>
          </a:xfrm>
          <a:prstGeom prst="rect">
            <a:avLst/>
          </a:prstGeom>
          <a:noFill/>
        </p:spPr>
        <p:txBody>
          <a:bodyPr wrap="square" rtlCol="0">
            <a:spAutoFit/>
          </a:bodyPr>
          <a:lstStyle/>
          <a:p>
            <a:r>
              <a:rPr lang="es-EC" sz="2000" dirty="0">
                <a:solidFill>
                  <a:schemeClr val="bg1"/>
                </a:solidFill>
              </a:rPr>
              <a:t>21</a:t>
            </a:r>
          </a:p>
        </p:txBody>
      </p:sp>
      <p:pic>
        <p:nvPicPr>
          <p:cNvPr id="3" name="Imagen 2" descr="Interfaz de usuario gráfica, Texto, Aplicación, Correo electrónico&#10;&#10;Descripción generada automáticamente">
            <a:extLst>
              <a:ext uri="{FF2B5EF4-FFF2-40B4-BE49-F238E27FC236}">
                <a16:creationId xmlns:a16="http://schemas.microsoft.com/office/drawing/2014/main" id="{FC902361-C05C-705A-70C3-1227A81CAF9C}"/>
              </a:ext>
            </a:extLst>
          </p:cNvPr>
          <p:cNvPicPr>
            <a:picLocks noChangeAspect="1"/>
          </p:cNvPicPr>
          <p:nvPr/>
        </p:nvPicPr>
        <p:blipFill>
          <a:blip r:embed="rId2"/>
          <a:stretch>
            <a:fillRect/>
          </a:stretch>
        </p:blipFill>
        <p:spPr>
          <a:xfrm>
            <a:off x="1647065" y="2104418"/>
            <a:ext cx="6462614" cy="4353472"/>
          </a:xfrm>
          <a:prstGeom prst="rect">
            <a:avLst/>
          </a:prstGeom>
          <a:ln w="88900" cap="sq" cmpd="thickThin">
            <a:solidFill>
              <a:srgbClr val="000000"/>
            </a:solidFill>
            <a:prstDash val="solid"/>
            <a:miter lim="800000"/>
          </a:ln>
          <a:effectLst>
            <a:innerShdw blurRad="76200">
              <a:srgbClr val="000000"/>
            </a:innerShdw>
          </a:effectLst>
        </p:spPr>
      </p:pic>
      <p:grpSp>
        <p:nvGrpSpPr>
          <p:cNvPr id="12" name="Grupo 11">
            <a:extLst>
              <a:ext uri="{FF2B5EF4-FFF2-40B4-BE49-F238E27FC236}">
                <a16:creationId xmlns:a16="http://schemas.microsoft.com/office/drawing/2014/main" id="{C4CA267A-FACF-19D9-81F5-9D169A89E1EB}"/>
              </a:ext>
            </a:extLst>
          </p:cNvPr>
          <p:cNvGrpSpPr/>
          <p:nvPr/>
        </p:nvGrpSpPr>
        <p:grpSpPr>
          <a:xfrm>
            <a:off x="9127122" y="5090"/>
            <a:ext cx="3064878" cy="6857998"/>
            <a:chOff x="9127122" y="5090"/>
            <a:chExt cx="3064878" cy="6857998"/>
          </a:xfrm>
        </p:grpSpPr>
        <p:sp>
          <p:nvSpPr>
            <p:cNvPr id="13" name="Marcador de contenido 2">
              <a:extLst>
                <a:ext uri="{FF2B5EF4-FFF2-40B4-BE49-F238E27FC236}">
                  <a16:creationId xmlns:a16="http://schemas.microsoft.com/office/drawing/2014/main" id="{44302579-B6BC-9571-353D-3F90BB7B2554}"/>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b="1" dirty="0">
                  <a:solidFill>
                    <a:srgbClr val="FFFF00"/>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b="1" dirty="0">
                  <a:solidFill>
                    <a:srgbClr val="FFFF00"/>
                  </a:solidFill>
                </a:rPr>
                <a:t>3.3	</a:t>
              </a:r>
              <a:r>
                <a:rPr lang="es-MX" sz="1050" b="1" dirty="0">
                  <a:solidFill>
                    <a:srgbClr val="FFFF00"/>
                  </a:solidFill>
                </a:rPr>
                <a:t>CREACIÓN DEL ARCHIVO DEL CLIENTE</a:t>
              </a:r>
              <a:r>
                <a:rPr lang="es-MX" sz="1050" dirty="0">
                  <a:solidFill>
                    <a:schemeClr val="bg1"/>
                  </a:solidFill>
                </a:rPr>
                <a:t>.</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4" name="CuadroTexto 13">
              <a:extLst>
                <a:ext uri="{FF2B5EF4-FFF2-40B4-BE49-F238E27FC236}">
                  <a16:creationId xmlns:a16="http://schemas.microsoft.com/office/drawing/2014/main" id="{A01DE7FB-67D0-C582-A991-C4877FCC3AED}"/>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28</a:t>
              </a:r>
            </a:p>
          </p:txBody>
        </p:sp>
      </p:grpSp>
    </p:spTree>
    <p:extLst>
      <p:ext uri="{BB962C8B-B14F-4D97-AF65-F5344CB8AC3E}">
        <p14:creationId xmlns:p14="http://schemas.microsoft.com/office/powerpoint/2010/main" val="3216747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Seleccionamos la librería creada anteriormente.</a:t>
            </a:r>
            <a:endParaRPr lang="es-ES" dirty="0">
              <a:solidFill>
                <a:schemeClr val="bg1"/>
              </a:solidFill>
            </a:endParaRPr>
          </a:p>
        </p:txBody>
      </p:sp>
      <p:sp>
        <p:nvSpPr>
          <p:cNvPr id="8" name="CuadroTexto 7">
            <a:extLst>
              <a:ext uri="{FF2B5EF4-FFF2-40B4-BE49-F238E27FC236}">
                <a16:creationId xmlns:a16="http://schemas.microsoft.com/office/drawing/2014/main" id="{9B4B8CD3-6E71-4A9A-AA43-8443099DFAD0}"/>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24</a:t>
            </a:r>
          </a:p>
        </p:txBody>
      </p:sp>
      <p:sp>
        <p:nvSpPr>
          <p:cNvPr id="4" name="CuadroTexto 3">
            <a:extLst>
              <a:ext uri="{FF2B5EF4-FFF2-40B4-BE49-F238E27FC236}">
                <a16:creationId xmlns:a16="http://schemas.microsoft.com/office/drawing/2014/main" id="{3376BF2B-CE5F-8D7A-8026-A7CD35E3F8F9}"/>
              </a:ext>
            </a:extLst>
          </p:cNvPr>
          <p:cNvSpPr txBox="1"/>
          <p:nvPr/>
        </p:nvSpPr>
        <p:spPr>
          <a:xfrm>
            <a:off x="11713581" y="6457890"/>
            <a:ext cx="478420" cy="400110"/>
          </a:xfrm>
          <a:prstGeom prst="rect">
            <a:avLst/>
          </a:prstGeom>
          <a:noFill/>
        </p:spPr>
        <p:txBody>
          <a:bodyPr wrap="square" rtlCol="0">
            <a:spAutoFit/>
          </a:bodyPr>
          <a:lstStyle/>
          <a:p>
            <a:r>
              <a:rPr lang="es-EC" sz="2000" dirty="0">
                <a:solidFill>
                  <a:schemeClr val="bg1"/>
                </a:solidFill>
              </a:rPr>
              <a:t>21</a:t>
            </a:r>
          </a:p>
        </p:txBody>
      </p:sp>
      <p:pic>
        <p:nvPicPr>
          <p:cNvPr id="2" name="Imagen 1" descr="Interfaz de usuario gráfica, Texto, Aplicación, Chat o mensaje de texto&#10;&#10;Descripción generada automáticamente">
            <a:extLst>
              <a:ext uri="{FF2B5EF4-FFF2-40B4-BE49-F238E27FC236}">
                <a16:creationId xmlns:a16="http://schemas.microsoft.com/office/drawing/2014/main" id="{D344C0F5-E131-1005-DF44-58324A376BC6}"/>
              </a:ext>
            </a:extLst>
          </p:cNvPr>
          <p:cNvPicPr>
            <a:picLocks noChangeAspect="1"/>
          </p:cNvPicPr>
          <p:nvPr/>
        </p:nvPicPr>
        <p:blipFill>
          <a:blip r:embed="rId2"/>
          <a:stretch>
            <a:fillRect/>
          </a:stretch>
        </p:blipFill>
        <p:spPr>
          <a:xfrm>
            <a:off x="1335440" y="2213844"/>
            <a:ext cx="6846668" cy="4046548"/>
          </a:xfrm>
          <a:prstGeom prst="rect">
            <a:avLst/>
          </a:prstGeom>
          <a:ln w="88900" cap="sq" cmpd="thickThin">
            <a:solidFill>
              <a:srgbClr val="000000"/>
            </a:solidFill>
            <a:prstDash val="solid"/>
            <a:miter lim="800000"/>
          </a:ln>
          <a:effectLst>
            <a:innerShdw blurRad="76200">
              <a:srgbClr val="000000"/>
            </a:innerShdw>
          </a:effectLst>
        </p:spPr>
      </p:pic>
      <p:grpSp>
        <p:nvGrpSpPr>
          <p:cNvPr id="16" name="Grupo 15">
            <a:extLst>
              <a:ext uri="{FF2B5EF4-FFF2-40B4-BE49-F238E27FC236}">
                <a16:creationId xmlns:a16="http://schemas.microsoft.com/office/drawing/2014/main" id="{E6DD0F7A-D64C-CA3F-DA00-D30E22CADFFF}"/>
              </a:ext>
            </a:extLst>
          </p:cNvPr>
          <p:cNvGrpSpPr/>
          <p:nvPr/>
        </p:nvGrpSpPr>
        <p:grpSpPr>
          <a:xfrm>
            <a:off x="9127122" y="5090"/>
            <a:ext cx="3064878" cy="6857998"/>
            <a:chOff x="9127122" y="5090"/>
            <a:chExt cx="3064878" cy="6857998"/>
          </a:xfrm>
        </p:grpSpPr>
        <p:sp>
          <p:nvSpPr>
            <p:cNvPr id="17" name="Marcador de contenido 2">
              <a:extLst>
                <a:ext uri="{FF2B5EF4-FFF2-40B4-BE49-F238E27FC236}">
                  <a16:creationId xmlns:a16="http://schemas.microsoft.com/office/drawing/2014/main" id="{251A6876-3C7A-A8BF-A040-F6C2A9BE796E}"/>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b="1" dirty="0">
                  <a:solidFill>
                    <a:srgbClr val="FFFF00"/>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b="1" dirty="0">
                  <a:solidFill>
                    <a:srgbClr val="FFFF00"/>
                  </a:solidFill>
                </a:rPr>
                <a:t>3.3	</a:t>
              </a:r>
              <a:r>
                <a:rPr lang="es-MX" sz="1050" b="1" dirty="0">
                  <a:solidFill>
                    <a:srgbClr val="FFFF00"/>
                  </a:solidFill>
                </a:rPr>
                <a:t>CREACIÓN DEL ARCHIVO DEL CLIENTE</a:t>
              </a:r>
              <a:r>
                <a:rPr lang="es-MX" sz="1050" dirty="0">
                  <a:solidFill>
                    <a:schemeClr val="bg1"/>
                  </a:solidFill>
                </a:rPr>
                <a:t>.</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8" name="CuadroTexto 17">
              <a:extLst>
                <a:ext uri="{FF2B5EF4-FFF2-40B4-BE49-F238E27FC236}">
                  <a16:creationId xmlns:a16="http://schemas.microsoft.com/office/drawing/2014/main" id="{19C72AB0-188F-8DFB-5B48-B74C5710DCCB}"/>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29</a:t>
              </a:r>
            </a:p>
          </p:txBody>
        </p:sp>
      </p:grpSp>
    </p:spTree>
    <p:extLst>
      <p:ext uri="{BB962C8B-B14F-4D97-AF65-F5344CB8AC3E}">
        <p14:creationId xmlns:p14="http://schemas.microsoft.com/office/powerpoint/2010/main" val="3558476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1	OBJETIVOS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3461085371"/>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3</a:t>
            </a:r>
          </a:p>
        </p:txBody>
      </p:sp>
      <p:grpSp>
        <p:nvGrpSpPr>
          <p:cNvPr id="12" name="Grupo 11">
            <a:extLst>
              <a:ext uri="{FF2B5EF4-FFF2-40B4-BE49-F238E27FC236}">
                <a16:creationId xmlns:a16="http://schemas.microsoft.com/office/drawing/2014/main" id="{1AD84491-F599-CA5B-6861-F91E36D9AE4D}"/>
              </a:ext>
            </a:extLst>
          </p:cNvPr>
          <p:cNvGrpSpPr/>
          <p:nvPr/>
        </p:nvGrpSpPr>
        <p:grpSpPr>
          <a:xfrm>
            <a:off x="9127122" y="5090"/>
            <a:ext cx="3064878" cy="6857998"/>
            <a:chOff x="9127122" y="5090"/>
            <a:chExt cx="3064878" cy="6857998"/>
          </a:xfrm>
        </p:grpSpPr>
        <p:sp>
          <p:nvSpPr>
            <p:cNvPr id="8" name="Marcador de contenido 2">
              <a:extLst>
                <a:ext uri="{FF2B5EF4-FFF2-40B4-BE49-F238E27FC236}">
                  <a16:creationId xmlns:a16="http://schemas.microsoft.com/office/drawing/2014/main" id="{2B6BAF45-027E-13B2-AAF0-B76916BD882C}"/>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b="1" dirty="0">
                  <a:solidFill>
                    <a:srgbClr val="FFFF00"/>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dirty="0">
                  <a:solidFill>
                    <a:schemeClr val="bg1"/>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1" name="CuadroTexto 10">
              <a:extLst>
                <a:ext uri="{FF2B5EF4-FFF2-40B4-BE49-F238E27FC236}">
                  <a16:creationId xmlns:a16="http://schemas.microsoft.com/office/drawing/2014/main" id="{9CCB7D17-9A9F-0303-278D-0C986FDDE202}"/>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3</a:t>
              </a:r>
            </a:p>
          </p:txBody>
        </p:sp>
      </p:grpSp>
    </p:spTree>
    <p:extLst>
      <p:ext uri="{BB962C8B-B14F-4D97-AF65-F5344CB8AC3E}">
        <p14:creationId xmlns:p14="http://schemas.microsoft.com/office/powerpoint/2010/main" val="420625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Se muestra la librearía agregada dentro de la carpeta.</a:t>
            </a:r>
            <a:endParaRPr lang="es-ES" dirty="0">
              <a:solidFill>
                <a:schemeClr val="bg1"/>
              </a:solidFill>
            </a:endParaRPr>
          </a:p>
        </p:txBody>
      </p:sp>
      <p:sp>
        <p:nvSpPr>
          <p:cNvPr id="8" name="CuadroTexto 7">
            <a:extLst>
              <a:ext uri="{FF2B5EF4-FFF2-40B4-BE49-F238E27FC236}">
                <a16:creationId xmlns:a16="http://schemas.microsoft.com/office/drawing/2014/main" id="{9B4B8CD3-6E71-4A9A-AA43-8443099DFAD0}"/>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24</a:t>
            </a:r>
          </a:p>
        </p:txBody>
      </p:sp>
      <p:sp>
        <p:nvSpPr>
          <p:cNvPr id="4" name="CuadroTexto 3">
            <a:extLst>
              <a:ext uri="{FF2B5EF4-FFF2-40B4-BE49-F238E27FC236}">
                <a16:creationId xmlns:a16="http://schemas.microsoft.com/office/drawing/2014/main" id="{3376BF2B-CE5F-8D7A-8026-A7CD35E3F8F9}"/>
              </a:ext>
            </a:extLst>
          </p:cNvPr>
          <p:cNvSpPr txBox="1"/>
          <p:nvPr/>
        </p:nvSpPr>
        <p:spPr>
          <a:xfrm>
            <a:off x="11713581" y="6457890"/>
            <a:ext cx="478420" cy="400110"/>
          </a:xfrm>
          <a:prstGeom prst="rect">
            <a:avLst/>
          </a:prstGeom>
          <a:noFill/>
        </p:spPr>
        <p:txBody>
          <a:bodyPr wrap="square" rtlCol="0">
            <a:spAutoFit/>
          </a:bodyPr>
          <a:lstStyle/>
          <a:p>
            <a:r>
              <a:rPr lang="es-EC" sz="2000" dirty="0">
                <a:solidFill>
                  <a:schemeClr val="bg1"/>
                </a:solidFill>
              </a:rPr>
              <a:t>21</a:t>
            </a:r>
          </a:p>
        </p:txBody>
      </p:sp>
      <p:pic>
        <p:nvPicPr>
          <p:cNvPr id="3" name="Imagen 2">
            <a:extLst>
              <a:ext uri="{FF2B5EF4-FFF2-40B4-BE49-F238E27FC236}">
                <a16:creationId xmlns:a16="http://schemas.microsoft.com/office/drawing/2014/main" id="{D50619CC-E93E-9E1E-1D36-5A6D7D5F710D}"/>
              </a:ext>
            </a:extLst>
          </p:cNvPr>
          <p:cNvPicPr>
            <a:picLocks noChangeAspect="1"/>
          </p:cNvPicPr>
          <p:nvPr/>
        </p:nvPicPr>
        <p:blipFill>
          <a:blip r:embed="rId2"/>
          <a:stretch>
            <a:fillRect/>
          </a:stretch>
        </p:blipFill>
        <p:spPr>
          <a:xfrm>
            <a:off x="1226227" y="2226804"/>
            <a:ext cx="6918986" cy="4200606"/>
          </a:xfrm>
          <a:prstGeom prst="rect">
            <a:avLst/>
          </a:prstGeom>
          <a:ln w="88900" cap="sq" cmpd="thickThin">
            <a:solidFill>
              <a:srgbClr val="000000"/>
            </a:solidFill>
            <a:prstDash val="solid"/>
            <a:miter lim="800000"/>
          </a:ln>
          <a:effectLst>
            <a:innerShdw blurRad="76200">
              <a:srgbClr val="000000"/>
            </a:innerShdw>
          </a:effectLst>
        </p:spPr>
      </p:pic>
      <p:grpSp>
        <p:nvGrpSpPr>
          <p:cNvPr id="12" name="Grupo 11">
            <a:extLst>
              <a:ext uri="{FF2B5EF4-FFF2-40B4-BE49-F238E27FC236}">
                <a16:creationId xmlns:a16="http://schemas.microsoft.com/office/drawing/2014/main" id="{5CE532D7-01BB-D41D-0CF3-65B546DEAF22}"/>
              </a:ext>
            </a:extLst>
          </p:cNvPr>
          <p:cNvGrpSpPr/>
          <p:nvPr/>
        </p:nvGrpSpPr>
        <p:grpSpPr>
          <a:xfrm>
            <a:off x="9127122" y="5090"/>
            <a:ext cx="3064878" cy="6857998"/>
            <a:chOff x="9127122" y="5090"/>
            <a:chExt cx="3064878" cy="6857998"/>
          </a:xfrm>
        </p:grpSpPr>
        <p:sp>
          <p:nvSpPr>
            <p:cNvPr id="13" name="Marcador de contenido 2">
              <a:extLst>
                <a:ext uri="{FF2B5EF4-FFF2-40B4-BE49-F238E27FC236}">
                  <a16:creationId xmlns:a16="http://schemas.microsoft.com/office/drawing/2014/main" id="{31F3AD2C-F64F-7160-625A-DF4103B4EF4D}"/>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b="1" dirty="0">
                  <a:solidFill>
                    <a:srgbClr val="FFFF00"/>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b="1" dirty="0">
                  <a:solidFill>
                    <a:srgbClr val="FFFF00"/>
                  </a:solidFill>
                </a:rPr>
                <a:t>3.3	</a:t>
              </a:r>
              <a:r>
                <a:rPr lang="es-MX" sz="1050" b="1" dirty="0">
                  <a:solidFill>
                    <a:srgbClr val="FFFF00"/>
                  </a:solidFill>
                </a:rPr>
                <a:t>CREACIÓN DEL ARCHIVO DEL CLIENTE</a:t>
              </a:r>
              <a:r>
                <a:rPr lang="es-MX" sz="1050" dirty="0">
                  <a:solidFill>
                    <a:schemeClr val="bg1"/>
                  </a:solidFill>
                </a:rPr>
                <a:t>.</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4" name="CuadroTexto 13">
              <a:extLst>
                <a:ext uri="{FF2B5EF4-FFF2-40B4-BE49-F238E27FC236}">
                  <a16:creationId xmlns:a16="http://schemas.microsoft.com/office/drawing/2014/main" id="{E95489CB-F442-2D8B-5A9B-194BB13DF35E}"/>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30</a:t>
              </a:r>
            </a:p>
          </p:txBody>
        </p:sp>
      </p:grpSp>
    </p:spTree>
    <p:extLst>
      <p:ext uri="{BB962C8B-B14F-4D97-AF65-F5344CB8AC3E}">
        <p14:creationId xmlns:p14="http://schemas.microsoft.com/office/powerpoint/2010/main" val="2904703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Seguidamente dentro del archivo </a:t>
            </a:r>
            <a:r>
              <a:rPr lang="es-MX" dirty="0" err="1">
                <a:solidFill>
                  <a:schemeClr val="bg1"/>
                </a:solidFill>
              </a:rPr>
              <a:t>main</a:t>
            </a:r>
            <a:r>
              <a:rPr lang="es-MX" dirty="0">
                <a:solidFill>
                  <a:schemeClr val="bg1"/>
                </a:solidFill>
              </a:rPr>
              <a:t>, se pulsa clic derecho dentro el la clase y se elige </a:t>
            </a:r>
            <a:r>
              <a:rPr lang="es-MX" dirty="0" err="1">
                <a:solidFill>
                  <a:schemeClr val="bg1"/>
                </a:solidFill>
              </a:rPr>
              <a:t>Insert</a:t>
            </a:r>
            <a:r>
              <a:rPr lang="es-MX" dirty="0">
                <a:solidFill>
                  <a:schemeClr val="bg1"/>
                </a:solidFill>
              </a:rPr>
              <a:t> </a:t>
            </a:r>
            <a:r>
              <a:rPr lang="es-MX" dirty="0" err="1">
                <a:solidFill>
                  <a:schemeClr val="bg1"/>
                </a:solidFill>
              </a:rPr>
              <a:t>code</a:t>
            </a:r>
            <a:r>
              <a:rPr lang="es-MX" dirty="0">
                <a:solidFill>
                  <a:schemeClr val="bg1"/>
                </a:solidFill>
              </a:rPr>
              <a:t> -&gt; </a:t>
            </a:r>
            <a:r>
              <a:rPr lang="es-MX" dirty="0" err="1">
                <a:solidFill>
                  <a:schemeClr val="bg1"/>
                </a:solidFill>
              </a:rPr>
              <a:t>Call</a:t>
            </a:r>
            <a:r>
              <a:rPr lang="es-MX" dirty="0">
                <a:solidFill>
                  <a:schemeClr val="bg1"/>
                </a:solidFill>
              </a:rPr>
              <a:t> Enterprise </a:t>
            </a:r>
            <a:r>
              <a:rPr lang="es-MX" dirty="0" err="1">
                <a:solidFill>
                  <a:schemeClr val="bg1"/>
                </a:solidFill>
              </a:rPr>
              <a:t>Bean</a:t>
            </a:r>
            <a:r>
              <a:rPr lang="es-MX" dirty="0">
                <a:solidFill>
                  <a:schemeClr val="bg1"/>
                </a:solidFill>
              </a:rPr>
              <a:t>.</a:t>
            </a:r>
            <a:endParaRPr lang="es-ES" dirty="0">
              <a:solidFill>
                <a:schemeClr val="bg1"/>
              </a:solidFill>
            </a:endParaRPr>
          </a:p>
        </p:txBody>
      </p:sp>
      <p:sp>
        <p:nvSpPr>
          <p:cNvPr id="8" name="CuadroTexto 7">
            <a:extLst>
              <a:ext uri="{FF2B5EF4-FFF2-40B4-BE49-F238E27FC236}">
                <a16:creationId xmlns:a16="http://schemas.microsoft.com/office/drawing/2014/main" id="{9B4B8CD3-6E71-4A9A-AA43-8443099DFAD0}"/>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24</a:t>
            </a:r>
          </a:p>
        </p:txBody>
      </p:sp>
      <p:sp>
        <p:nvSpPr>
          <p:cNvPr id="4" name="CuadroTexto 3">
            <a:extLst>
              <a:ext uri="{FF2B5EF4-FFF2-40B4-BE49-F238E27FC236}">
                <a16:creationId xmlns:a16="http://schemas.microsoft.com/office/drawing/2014/main" id="{3376BF2B-CE5F-8D7A-8026-A7CD35E3F8F9}"/>
              </a:ext>
            </a:extLst>
          </p:cNvPr>
          <p:cNvSpPr txBox="1"/>
          <p:nvPr/>
        </p:nvSpPr>
        <p:spPr>
          <a:xfrm>
            <a:off x="11713581" y="6457890"/>
            <a:ext cx="478420" cy="400110"/>
          </a:xfrm>
          <a:prstGeom prst="rect">
            <a:avLst/>
          </a:prstGeom>
          <a:noFill/>
        </p:spPr>
        <p:txBody>
          <a:bodyPr wrap="square" rtlCol="0">
            <a:spAutoFit/>
          </a:bodyPr>
          <a:lstStyle/>
          <a:p>
            <a:r>
              <a:rPr lang="es-EC" sz="2000" dirty="0">
                <a:solidFill>
                  <a:schemeClr val="bg1"/>
                </a:solidFill>
              </a:rPr>
              <a:t>21</a:t>
            </a:r>
          </a:p>
        </p:txBody>
      </p:sp>
      <p:pic>
        <p:nvPicPr>
          <p:cNvPr id="2" name="Imagen 1">
            <a:extLst>
              <a:ext uri="{FF2B5EF4-FFF2-40B4-BE49-F238E27FC236}">
                <a16:creationId xmlns:a16="http://schemas.microsoft.com/office/drawing/2014/main" id="{C0976ABA-7397-D1D4-D2CA-4AA4ECEEAD38}"/>
              </a:ext>
            </a:extLst>
          </p:cNvPr>
          <p:cNvPicPr>
            <a:picLocks noChangeAspect="1"/>
          </p:cNvPicPr>
          <p:nvPr/>
        </p:nvPicPr>
        <p:blipFill>
          <a:blip r:embed="rId2"/>
          <a:stretch>
            <a:fillRect/>
          </a:stretch>
        </p:blipFill>
        <p:spPr>
          <a:xfrm>
            <a:off x="535856" y="2278052"/>
            <a:ext cx="8264425" cy="3787468"/>
          </a:xfrm>
          <a:prstGeom prst="rect">
            <a:avLst/>
          </a:prstGeom>
          <a:ln w="88900" cap="sq" cmpd="thickThin">
            <a:solidFill>
              <a:srgbClr val="000000"/>
            </a:solidFill>
            <a:prstDash val="solid"/>
            <a:miter lim="800000"/>
          </a:ln>
          <a:effectLst>
            <a:innerShdw blurRad="76200">
              <a:srgbClr val="000000"/>
            </a:innerShdw>
          </a:effectLst>
        </p:spPr>
      </p:pic>
      <p:grpSp>
        <p:nvGrpSpPr>
          <p:cNvPr id="12" name="Grupo 11">
            <a:extLst>
              <a:ext uri="{FF2B5EF4-FFF2-40B4-BE49-F238E27FC236}">
                <a16:creationId xmlns:a16="http://schemas.microsoft.com/office/drawing/2014/main" id="{77387543-AF2D-0E5B-6BA2-9C65915080CB}"/>
              </a:ext>
            </a:extLst>
          </p:cNvPr>
          <p:cNvGrpSpPr/>
          <p:nvPr/>
        </p:nvGrpSpPr>
        <p:grpSpPr>
          <a:xfrm>
            <a:off x="9127122" y="5090"/>
            <a:ext cx="3064878" cy="6857998"/>
            <a:chOff x="9127122" y="5090"/>
            <a:chExt cx="3064878" cy="6857998"/>
          </a:xfrm>
        </p:grpSpPr>
        <p:sp>
          <p:nvSpPr>
            <p:cNvPr id="13" name="Marcador de contenido 2">
              <a:extLst>
                <a:ext uri="{FF2B5EF4-FFF2-40B4-BE49-F238E27FC236}">
                  <a16:creationId xmlns:a16="http://schemas.microsoft.com/office/drawing/2014/main" id="{8F385E70-56EA-6C14-3DAC-4747C86970A2}"/>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b="1" dirty="0">
                  <a:solidFill>
                    <a:srgbClr val="FFFF00"/>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b="1" dirty="0">
                  <a:solidFill>
                    <a:srgbClr val="FFFF00"/>
                  </a:solidFill>
                </a:rPr>
                <a:t>3.3	</a:t>
              </a:r>
              <a:r>
                <a:rPr lang="es-MX" sz="1050" b="1" dirty="0">
                  <a:solidFill>
                    <a:srgbClr val="FFFF00"/>
                  </a:solidFill>
                </a:rPr>
                <a:t>CREACIÓN DEL ARCHIVO DEL CLIENTE</a:t>
              </a:r>
              <a:r>
                <a:rPr lang="es-MX" sz="1050" dirty="0">
                  <a:solidFill>
                    <a:schemeClr val="bg1"/>
                  </a:solidFill>
                </a:rPr>
                <a:t>.</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4" name="CuadroTexto 13">
              <a:extLst>
                <a:ext uri="{FF2B5EF4-FFF2-40B4-BE49-F238E27FC236}">
                  <a16:creationId xmlns:a16="http://schemas.microsoft.com/office/drawing/2014/main" id="{355E614E-C464-9311-4D22-F8C0EB11A447}"/>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31</a:t>
              </a:r>
            </a:p>
          </p:txBody>
        </p:sp>
      </p:grpSp>
    </p:spTree>
    <p:extLst>
      <p:ext uri="{BB962C8B-B14F-4D97-AF65-F5344CB8AC3E}">
        <p14:creationId xmlns:p14="http://schemas.microsoft.com/office/powerpoint/2010/main" val="2499232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En la ventana de </a:t>
            </a:r>
            <a:r>
              <a:rPr lang="es-MX" dirty="0" err="1">
                <a:solidFill>
                  <a:schemeClr val="bg1"/>
                </a:solidFill>
              </a:rPr>
              <a:t>Call</a:t>
            </a:r>
            <a:r>
              <a:rPr lang="es-MX" dirty="0">
                <a:solidFill>
                  <a:schemeClr val="bg1"/>
                </a:solidFill>
              </a:rPr>
              <a:t> Enterprise </a:t>
            </a:r>
            <a:r>
              <a:rPr lang="es-MX" dirty="0" err="1">
                <a:solidFill>
                  <a:schemeClr val="bg1"/>
                </a:solidFill>
              </a:rPr>
              <a:t>Bean</a:t>
            </a:r>
            <a:r>
              <a:rPr lang="es-MX" dirty="0">
                <a:solidFill>
                  <a:schemeClr val="bg1"/>
                </a:solidFill>
              </a:rPr>
              <a:t> se selecciona el archivo Repetir y se pulsa en el botón OK</a:t>
            </a:r>
            <a:endParaRPr lang="es-ES" dirty="0">
              <a:solidFill>
                <a:schemeClr val="bg1"/>
              </a:solidFill>
            </a:endParaRPr>
          </a:p>
        </p:txBody>
      </p:sp>
      <p:sp>
        <p:nvSpPr>
          <p:cNvPr id="8" name="CuadroTexto 7">
            <a:extLst>
              <a:ext uri="{FF2B5EF4-FFF2-40B4-BE49-F238E27FC236}">
                <a16:creationId xmlns:a16="http://schemas.microsoft.com/office/drawing/2014/main" id="{9B4B8CD3-6E71-4A9A-AA43-8443099DFAD0}"/>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24</a:t>
            </a:r>
          </a:p>
        </p:txBody>
      </p:sp>
      <p:sp>
        <p:nvSpPr>
          <p:cNvPr id="4" name="CuadroTexto 3">
            <a:extLst>
              <a:ext uri="{FF2B5EF4-FFF2-40B4-BE49-F238E27FC236}">
                <a16:creationId xmlns:a16="http://schemas.microsoft.com/office/drawing/2014/main" id="{3376BF2B-CE5F-8D7A-8026-A7CD35E3F8F9}"/>
              </a:ext>
            </a:extLst>
          </p:cNvPr>
          <p:cNvSpPr txBox="1"/>
          <p:nvPr/>
        </p:nvSpPr>
        <p:spPr>
          <a:xfrm>
            <a:off x="11713581" y="6457890"/>
            <a:ext cx="478420" cy="400110"/>
          </a:xfrm>
          <a:prstGeom prst="rect">
            <a:avLst/>
          </a:prstGeom>
          <a:noFill/>
        </p:spPr>
        <p:txBody>
          <a:bodyPr wrap="square" rtlCol="0">
            <a:spAutoFit/>
          </a:bodyPr>
          <a:lstStyle/>
          <a:p>
            <a:r>
              <a:rPr lang="es-EC" sz="2000" dirty="0">
                <a:solidFill>
                  <a:schemeClr val="bg1"/>
                </a:solidFill>
              </a:rPr>
              <a:t>21</a:t>
            </a:r>
          </a:p>
        </p:txBody>
      </p:sp>
      <p:pic>
        <p:nvPicPr>
          <p:cNvPr id="3" name="Imagen 2" descr="Interfaz de usuario gráfica, Texto, Aplicación, Word&#10;&#10;Descripción generada automáticamente">
            <a:extLst>
              <a:ext uri="{FF2B5EF4-FFF2-40B4-BE49-F238E27FC236}">
                <a16:creationId xmlns:a16="http://schemas.microsoft.com/office/drawing/2014/main" id="{6E860835-735D-E41E-FEDB-11D9A38565DA}"/>
              </a:ext>
            </a:extLst>
          </p:cNvPr>
          <p:cNvPicPr>
            <a:picLocks noChangeAspect="1"/>
          </p:cNvPicPr>
          <p:nvPr/>
        </p:nvPicPr>
        <p:blipFill>
          <a:blip r:embed="rId2"/>
          <a:stretch>
            <a:fillRect/>
          </a:stretch>
        </p:blipFill>
        <p:spPr>
          <a:xfrm>
            <a:off x="3228447" y="2022787"/>
            <a:ext cx="2867553" cy="4252595"/>
          </a:xfrm>
          <a:prstGeom prst="rect">
            <a:avLst/>
          </a:prstGeom>
          <a:ln w="88900" cap="sq" cmpd="thickThin">
            <a:solidFill>
              <a:srgbClr val="000000"/>
            </a:solidFill>
            <a:prstDash val="solid"/>
            <a:miter lim="800000"/>
          </a:ln>
          <a:effectLst>
            <a:innerShdw blurRad="76200">
              <a:srgbClr val="000000"/>
            </a:innerShdw>
          </a:effectLst>
        </p:spPr>
      </p:pic>
      <p:grpSp>
        <p:nvGrpSpPr>
          <p:cNvPr id="12" name="Grupo 11">
            <a:extLst>
              <a:ext uri="{FF2B5EF4-FFF2-40B4-BE49-F238E27FC236}">
                <a16:creationId xmlns:a16="http://schemas.microsoft.com/office/drawing/2014/main" id="{A0A2580E-BC11-0421-41FE-01F70B79B6B4}"/>
              </a:ext>
            </a:extLst>
          </p:cNvPr>
          <p:cNvGrpSpPr/>
          <p:nvPr/>
        </p:nvGrpSpPr>
        <p:grpSpPr>
          <a:xfrm>
            <a:off x="9127122" y="5090"/>
            <a:ext cx="3064878" cy="6857998"/>
            <a:chOff x="9127122" y="5090"/>
            <a:chExt cx="3064878" cy="6857998"/>
          </a:xfrm>
        </p:grpSpPr>
        <p:sp>
          <p:nvSpPr>
            <p:cNvPr id="13" name="Marcador de contenido 2">
              <a:extLst>
                <a:ext uri="{FF2B5EF4-FFF2-40B4-BE49-F238E27FC236}">
                  <a16:creationId xmlns:a16="http://schemas.microsoft.com/office/drawing/2014/main" id="{2B1BBE40-B481-ED63-6ABE-1DAAFEAD5546}"/>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b="1" dirty="0">
                  <a:solidFill>
                    <a:srgbClr val="FFFF00"/>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b="1" dirty="0">
                  <a:solidFill>
                    <a:srgbClr val="FFFF00"/>
                  </a:solidFill>
                </a:rPr>
                <a:t>3.3	</a:t>
              </a:r>
              <a:r>
                <a:rPr lang="es-MX" sz="1050" b="1" dirty="0">
                  <a:solidFill>
                    <a:srgbClr val="FFFF00"/>
                  </a:solidFill>
                </a:rPr>
                <a:t>CREACIÓN DEL ARCHIVO DEL CLIENTE</a:t>
              </a:r>
              <a:r>
                <a:rPr lang="es-MX" sz="1050" dirty="0">
                  <a:solidFill>
                    <a:schemeClr val="bg1"/>
                  </a:solidFill>
                </a:rPr>
                <a:t>.</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4" name="CuadroTexto 13">
              <a:extLst>
                <a:ext uri="{FF2B5EF4-FFF2-40B4-BE49-F238E27FC236}">
                  <a16:creationId xmlns:a16="http://schemas.microsoft.com/office/drawing/2014/main" id="{1B2FE9C8-7FC0-F052-99F1-64506078C924}"/>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32</a:t>
              </a:r>
            </a:p>
          </p:txBody>
        </p:sp>
      </p:grpSp>
    </p:spTree>
    <p:extLst>
      <p:ext uri="{BB962C8B-B14F-4D97-AF65-F5344CB8AC3E}">
        <p14:creationId xmlns:p14="http://schemas.microsoft.com/office/powerpoint/2010/main" val="431116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Y por último se ingresa el mensaje que muestra la ejecución del proyecto. </a:t>
            </a:r>
            <a:endParaRPr lang="es-ES" dirty="0">
              <a:solidFill>
                <a:schemeClr val="bg1"/>
              </a:solidFill>
            </a:endParaRPr>
          </a:p>
        </p:txBody>
      </p:sp>
      <p:sp>
        <p:nvSpPr>
          <p:cNvPr id="8" name="CuadroTexto 7">
            <a:extLst>
              <a:ext uri="{FF2B5EF4-FFF2-40B4-BE49-F238E27FC236}">
                <a16:creationId xmlns:a16="http://schemas.microsoft.com/office/drawing/2014/main" id="{9B4B8CD3-6E71-4A9A-AA43-8443099DFAD0}"/>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24</a:t>
            </a:r>
          </a:p>
        </p:txBody>
      </p:sp>
      <p:sp>
        <p:nvSpPr>
          <p:cNvPr id="4" name="CuadroTexto 3">
            <a:extLst>
              <a:ext uri="{FF2B5EF4-FFF2-40B4-BE49-F238E27FC236}">
                <a16:creationId xmlns:a16="http://schemas.microsoft.com/office/drawing/2014/main" id="{3376BF2B-CE5F-8D7A-8026-A7CD35E3F8F9}"/>
              </a:ext>
            </a:extLst>
          </p:cNvPr>
          <p:cNvSpPr txBox="1"/>
          <p:nvPr/>
        </p:nvSpPr>
        <p:spPr>
          <a:xfrm>
            <a:off x="11713581" y="6457890"/>
            <a:ext cx="478420" cy="400110"/>
          </a:xfrm>
          <a:prstGeom prst="rect">
            <a:avLst/>
          </a:prstGeom>
          <a:noFill/>
        </p:spPr>
        <p:txBody>
          <a:bodyPr wrap="square" rtlCol="0">
            <a:spAutoFit/>
          </a:bodyPr>
          <a:lstStyle/>
          <a:p>
            <a:r>
              <a:rPr lang="es-EC" sz="2000" dirty="0">
                <a:solidFill>
                  <a:schemeClr val="bg1"/>
                </a:solidFill>
              </a:rPr>
              <a:t>21</a:t>
            </a:r>
          </a:p>
        </p:txBody>
      </p:sp>
      <p:pic>
        <p:nvPicPr>
          <p:cNvPr id="2" name="Imagen 1">
            <a:extLst>
              <a:ext uri="{FF2B5EF4-FFF2-40B4-BE49-F238E27FC236}">
                <a16:creationId xmlns:a16="http://schemas.microsoft.com/office/drawing/2014/main" id="{F6A88A6C-4AD5-DCC6-0886-ACD8BE08F169}"/>
              </a:ext>
            </a:extLst>
          </p:cNvPr>
          <p:cNvPicPr>
            <a:picLocks noChangeAspect="1"/>
          </p:cNvPicPr>
          <p:nvPr/>
        </p:nvPicPr>
        <p:blipFill>
          <a:blip r:embed="rId2"/>
          <a:stretch>
            <a:fillRect/>
          </a:stretch>
        </p:blipFill>
        <p:spPr>
          <a:xfrm>
            <a:off x="601254" y="2420011"/>
            <a:ext cx="8103153" cy="3066389"/>
          </a:xfrm>
          <a:prstGeom prst="rect">
            <a:avLst/>
          </a:prstGeom>
          <a:ln w="88900" cap="sq" cmpd="thickThin">
            <a:solidFill>
              <a:srgbClr val="000000"/>
            </a:solidFill>
            <a:prstDash val="solid"/>
            <a:miter lim="800000"/>
          </a:ln>
          <a:effectLst>
            <a:innerShdw blurRad="76200">
              <a:srgbClr val="000000"/>
            </a:innerShdw>
          </a:effectLst>
        </p:spPr>
      </p:pic>
      <p:grpSp>
        <p:nvGrpSpPr>
          <p:cNvPr id="12" name="Grupo 11">
            <a:extLst>
              <a:ext uri="{FF2B5EF4-FFF2-40B4-BE49-F238E27FC236}">
                <a16:creationId xmlns:a16="http://schemas.microsoft.com/office/drawing/2014/main" id="{80298FF8-2E6E-A5CD-CAE2-8D3F86D1AC33}"/>
              </a:ext>
            </a:extLst>
          </p:cNvPr>
          <p:cNvGrpSpPr/>
          <p:nvPr/>
        </p:nvGrpSpPr>
        <p:grpSpPr>
          <a:xfrm>
            <a:off x="9127122" y="5090"/>
            <a:ext cx="3064878" cy="6857998"/>
            <a:chOff x="9127122" y="5090"/>
            <a:chExt cx="3064878" cy="6857998"/>
          </a:xfrm>
        </p:grpSpPr>
        <p:sp>
          <p:nvSpPr>
            <p:cNvPr id="13" name="Marcador de contenido 2">
              <a:extLst>
                <a:ext uri="{FF2B5EF4-FFF2-40B4-BE49-F238E27FC236}">
                  <a16:creationId xmlns:a16="http://schemas.microsoft.com/office/drawing/2014/main" id="{1DF129DA-579A-1AA4-ECAF-64FF6BDA7BF7}"/>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b="1" dirty="0">
                  <a:solidFill>
                    <a:srgbClr val="FFFF00"/>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b="1" dirty="0">
                  <a:solidFill>
                    <a:srgbClr val="FFFF00"/>
                  </a:solidFill>
                </a:rPr>
                <a:t>3.3	</a:t>
              </a:r>
              <a:r>
                <a:rPr lang="es-MX" sz="1050" b="1" dirty="0">
                  <a:solidFill>
                    <a:srgbClr val="FFFF00"/>
                  </a:solidFill>
                </a:rPr>
                <a:t>CREACIÓN DEL ARCHIVO DEL CLIENTE</a:t>
              </a:r>
              <a:r>
                <a:rPr lang="es-MX" sz="1050" dirty="0">
                  <a:solidFill>
                    <a:schemeClr val="bg1"/>
                  </a:solidFill>
                </a:rPr>
                <a:t>.</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4" name="CuadroTexto 13">
              <a:extLst>
                <a:ext uri="{FF2B5EF4-FFF2-40B4-BE49-F238E27FC236}">
                  <a16:creationId xmlns:a16="http://schemas.microsoft.com/office/drawing/2014/main" id="{3711AFBD-0D66-50DE-24FB-732AA2E0A8E3}"/>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33</a:t>
              </a:r>
            </a:p>
          </p:txBody>
        </p:sp>
      </p:grpSp>
    </p:spTree>
    <p:extLst>
      <p:ext uri="{BB962C8B-B14F-4D97-AF65-F5344CB8AC3E}">
        <p14:creationId xmlns:p14="http://schemas.microsoft.com/office/powerpoint/2010/main" val="3630399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45932" cy="1126644"/>
          </a:xfrm>
        </p:spPr>
        <p:txBody>
          <a:bodyPr>
            <a:normAutofit/>
          </a:bodyPr>
          <a:lstStyle/>
          <a:p>
            <a:r>
              <a:rPr lang="es-ES" dirty="0"/>
              <a:t>3.4		CREACIÓN DEL SESSION BEAN</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59"/>
            <a:ext cx="3219931" cy="4334565"/>
          </a:xfrm>
        </p:spPr>
        <p:txBody>
          <a:bodyPr>
            <a:normAutofit/>
          </a:bodyPr>
          <a:lstStyle/>
          <a:p>
            <a:pPr algn="just">
              <a:lnSpc>
                <a:spcPct val="115000"/>
              </a:lnSpc>
              <a:spcAft>
                <a:spcPts val="1000"/>
              </a:spcAft>
            </a:pPr>
            <a:r>
              <a:rPr lang="es-MX" dirty="0">
                <a:solidFill>
                  <a:schemeClr val="tx1"/>
                </a:solidFill>
              </a:rPr>
              <a:t>Se da clic derecho en el proyecto de tipo EJB creado anteriormente llamado ENTERPRISE JAVA BEANS_GRUPO# y se selecciona New -&gt; Otro.</a:t>
            </a:r>
            <a:endParaRPr lang="es-EC"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dirty="0">
                <a:solidFill>
                  <a:schemeClr val="bg1"/>
                </a:solidFill>
              </a:rPr>
              <a:t>16</a:t>
            </a:r>
          </a:p>
        </p:txBody>
      </p:sp>
      <p:grpSp>
        <p:nvGrpSpPr>
          <p:cNvPr id="12" name="Grupo 11">
            <a:extLst>
              <a:ext uri="{FF2B5EF4-FFF2-40B4-BE49-F238E27FC236}">
                <a16:creationId xmlns:a16="http://schemas.microsoft.com/office/drawing/2014/main" id="{090BE34B-3FB2-C36C-591C-C4C7558599B0}"/>
              </a:ext>
            </a:extLst>
          </p:cNvPr>
          <p:cNvGrpSpPr/>
          <p:nvPr/>
        </p:nvGrpSpPr>
        <p:grpSpPr>
          <a:xfrm>
            <a:off x="9127124" y="-5089"/>
            <a:ext cx="3064876" cy="6868177"/>
            <a:chOff x="9127124" y="-5089"/>
            <a:chExt cx="3064876" cy="6868177"/>
          </a:xfrm>
        </p:grpSpPr>
        <p:sp>
          <p:nvSpPr>
            <p:cNvPr id="13" name="Marcador de contenido 2">
              <a:extLst>
                <a:ext uri="{FF2B5EF4-FFF2-40B4-BE49-F238E27FC236}">
                  <a16:creationId xmlns:a16="http://schemas.microsoft.com/office/drawing/2014/main" id="{2634ACEA-251D-1DEA-222A-429057727701}"/>
                </a:ext>
              </a:extLst>
            </p:cNvPr>
            <p:cNvSpPr txBox="1">
              <a:spLocks/>
            </p:cNvSpPr>
            <p:nvPr/>
          </p:nvSpPr>
          <p:spPr>
            <a:xfrm>
              <a:off x="9127124" y="-5089"/>
              <a:ext cx="3064876" cy="6857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SQL</a:t>
              </a:r>
            </a:p>
            <a:p>
              <a:pPr lvl="1">
                <a:lnSpc>
                  <a:spcPct val="90000"/>
                </a:lnSpc>
              </a:pPr>
              <a:r>
                <a:rPr lang="es-ES" sz="1050" dirty="0">
                  <a:solidFill>
                    <a:schemeClr val="bg1"/>
                  </a:solidFill>
                </a:rPr>
                <a:t>2.2	DLL Y DML</a:t>
              </a:r>
            </a:p>
            <a:p>
              <a:pPr lvl="1">
                <a:lnSpc>
                  <a:spcPct val="90000"/>
                </a:lnSpc>
              </a:pPr>
              <a:r>
                <a:rPr lang="es-ES" sz="1050" dirty="0">
                  <a:solidFill>
                    <a:schemeClr val="bg1"/>
                  </a:solidFill>
                </a:rPr>
                <a:t>2.3	JAVA SERVER FACES</a:t>
              </a:r>
            </a:p>
            <a:p>
              <a:pPr lvl="1">
                <a:lnSpc>
                  <a:spcPct val="90000"/>
                </a:lnSpc>
              </a:pPr>
              <a:r>
                <a:rPr lang="es-ES" sz="1050" dirty="0">
                  <a:solidFill>
                    <a:schemeClr val="bg1"/>
                  </a:solidFill>
                </a:rPr>
                <a:t>2.4	FACELETS</a:t>
              </a:r>
            </a:p>
            <a:p>
              <a:pPr lvl="1">
                <a:lnSpc>
                  <a:spcPct val="90000"/>
                </a:lnSpc>
              </a:pPr>
              <a:r>
                <a:rPr lang="es-ES" sz="1050" dirty="0">
                  <a:solidFill>
                    <a:schemeClr val="bg1"/>
                  </a:solidFill>
                </a:rPr>
                <a:t>2.5	JAVA PERSISTENCE API (JPA)</a:t>
              </a:r>
            </a:p>
            <a:p>
              <a:pPr lvl="1">
                <a:lnSpc>
                  <a:spcPct val="90000"/>
                </a:lnSpc>
              </a:pPr>
              <a:r>
                <a:rPr lang="es-ES" sz="1050" dirty="0">
                  <a:solidFill>
                    <a:schemeClr val="bg1"/>
                  </a:solidFill>
                </a:rPr>
                <a:t>2.6	OBJETOS DE MAPEO RELACIONAL</a:t>
              </a:r>
            </a:p>
            <a:p>
              <a:pPr lvl="1">
                <a:lnSpc>
                  <a:spcPct val="90000"/>
                </a:lnSpc>
              </a:pPr>
              <a:r>
                <a:rPr lang="es-ES" sz="1050" dirty="0">
                  <a:solidFill>
                    <a:schemeClr val="bg1"/>
                  </a:solidFill>
                </a:rPr>
                <a:t>2.7	</a:t>
              </a:r>
              <a:r>
                <a:rPr lang="es-MX" sz="1050" dirty="0">
                  <a:solidFill>
                    <a:schemeClr val="bg1"/>
                  </a:solidFill>
                </a:rPr>
                <a:t>ENTITY</a:t>
              </a:r>
            </a:p>
            <a:p>
              <a:pPr lvl="1">
                <a:lnSpc>
                  <a:spcPct val="90000"/>
                </a:lnSpc>
              </a:pPr>
              <a:r>
                <a:rPr lang="es-MX" sz="1050" dirty="0">
                  <a:solidFill>
                    <a:schemeClr val="bg1"/>
                  </a:solidFill>
                </a:rPr>
                <a:t>2.8	ENTITY MANAGER</a:t>
              </a:r>
            </a:p>
            <a:p>
              <a:pPr lvl="1">
                <a:lnSpc>
                  <a:spcPct val="90000"/>
                </a:lnSpc>
              </a:pPr>
              <a:r>
                <a:rPr lang="es-MX" sz="1050" dirty="0">
                  <a:solidFill>
                    <a:schemeClr val="bg1"/>
                  </a:solidFill>
                </a:rPr>
                <a:t>2.9	JAVA DATA BASE CONNECTIVITY (JDBC)</a:t>
              </a:r>
            </a:p>
            <a:p>
              <a:pPr lvl="1">
                <a:lnSpc>
                  <a:spcPct val="90000"/>
                </a:lnSpc>
              </a:pPr>
              <a:r>
                <a:rPr lang="es-MX" sz="1050" dirty="0">
                  <a:solidFill>
                    <a:schemeClr val="bg1"/>
                  </a:solidFill>
                </a:rPr>
                <a:t>2.10	ECLIPSELINK</a:t>
              </a:r>
            </a:p>
            <a:p>
              <a:pPr lvl="1">
                <a:lnSpc>
                  <a:spcPct val="90000"/>
                </a:lnSpc>
              </a:pPr>
              <a:r>
                <a:rPr lang="es-MX" sz="1050" dirty="0">
                  <a:solidFill>
                    <a:schemeClr val="bg1"/>
                  </a:solidFill>
                </a:rPr>
                <a:t>2.11	DATA ACESS OBJECT (DAO)</a:t>
              </a:r>
            </a:p>
            <a:p>
              <a:pPr lvl="1">
                <a:lnSpc>
                  <a:spcPct val="90000"/>
                </a:lnSpc>
              </a:pPr>
              <a:r>
                <a:rPr lang="es-MX" sz="1050" dirty="0">
                  <a:solidFill>
                    <a:schemeClr val="bg1"/>
                  </a:solidFill>
                </a:rPr>
                <a:t>2.12	TÉRMINOS</a:t>
              </a:r>
            </a:p>
            <a:p>
              <a:pPr lvl="1">
                <a:lnSpc>
                  <a:spcPct val="90000"/>
                </a:lnSpc>
              </a:pPr>
              <a:r>
                <a:rPr lang="es-MX" sz="1050" dirty="0">
                  <a:solidFill>
                    <a:schemeClr val="bg1"/>
                  </a:solidFill>
                </a:rPr>
                <a:t>2.13	EQUIVALENCIAS TAG JSF Y XHTML</a:t>
              </a:r>
            </a:p>
            <a:p>
              <a:pPr>
                <a:lnSpc>
                  <a:spcPct val="90000"/>
                </a:lnSpc>
              </a:pPr>
              <a:r>
                <a:rPr lang="es-ES" sz="1050" b="1" dirty="0">
                  <a:solidFill>
                    <a:srgbClr val="FFFF00"/>
                  </a:solidFill>
                </a:rPr>
                <a:t>3	DESARROLLO</a:t>
              </a:r>
            </a:p>
            <a:p>
              <a:pPr lvl="1">
                <a:lnSpc>
                  <a:spcPct val="90000"/>
                </a:lnSpc>
              </a:pPr>
              <a:r>
                <a:rPr lang="es-ES" sz="1050" dirty="0">
                  <a:solidFill>
                    <a:schemeClr val="bg1"/>
                  </a:solidFill>
                </a:rPr>
                <a:t>3.1	</a:t>
              </a:r>
              <a:r>
                <a:rPr lang="es-MX" sz="1050" dirty="0">
                  <a:solidFill>
                    <a:schemeClr val="bg1"/>
                  </a:solidFill>
                </a:rPr>
                <a:t>CONFIGURACION PAYARA-MYSQL.</a:t>
              </a:r>
              <a:endParaRPr lang="es-ES" sz="1050" dirty="0">
                <a:solidFill>
                  <a:schemeClr val="bg1"/>
                </a:solidFill>
              </a:endParaRPr>
            </a:p>
            <a:p>
              <a:pPr lvl="1">
                <a:lnSpc>
                  <a:spcPct val="90000"/>
                </a:lnSpc>
              </a:pPr>
              <a:r>
                <a:rPr lang="es-ES" sz="1050" dirty="0">
                  <a:solidFill>
                    <a:schemeClr val="bg1"/>
                  </a:solidFill>
                </a:rPr>
                <a:t>3.2	CREACIÓN DEL PROYECTO</a:t>
              </a:r>
            </a:p>
            <a:p>
              <a:pPr lvl="1">
                <a:lnSpc>
                  <a:spcPct val="90000"/>
                </a:lnSpc>
              </a:pPr>
              <a:r>
                <a:rPr lang="es-ES" sz="1050" dirty="0">
                  <a:solidFill>
                    <a:schemeClr val="bg1"/>
                  </a:solidFill>
                </a:rPr>
                <a:t>3.3	</a:t>
              </a:r>
              <a:r>
                <a:rPr lang="es-MX" sz="1050" dirty="0">
                  <a:solidFill>
                    <a:schemeClr val="bg1"/>
                  </a:solidFill>
                </a:rPr>
                <a:t>CREACIÓN DE ESTRUCTURA MVC DEL PROYECTO.</a:t>
              </a:r>
            </a:p>
            <a:p>
              <a:pPr lvl="1">
                <a:lnSpc>
                  <a:spcPct val="90000"/>
                </a:lnSpc>
              </a:pPr>
              <a:r>
                <a:rPr lang="es-MX" sz="1050" b="1" dirty="0">
                  <a:solidFill>
                    <a:srgbClr val="FFFF00"/>
                  </a:solidFill>
                </a:rPr>
                <a:t>3.4	CREACIÓN DE ENTIDADES</a:t>
              </a:r>
              <a:endParaRPr lang="es-ES" sz="1000" b="1" dirty="0">
                <a:solidFill>
                  <a:srgbClr val="FFFF00"/>
                </a:solidFill>
              </a:endParaRPr>
            </a:p>
            <a:p>
              <a:pPr>
                <a:lnSpc>
                  <a:spcPct val="90000"/>
                </a:lnSpc>
              </a:pPr>
              <a:r>
                <a:rPr lang="es-ES" sz="1050" dirty="0">
                  <a:solidFill>
                    <a:schemeClr val="bg1"/>
                  </a:solidFill>
                </a:rPr>
                <a:t>4	EJECUCIÓN DEL PROYECTO</a:t>
              </a: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4" name="CuadroTexto 13">
              <a:extLst>
                <a:ext uri="{FF2B5EF4-FFF2-40B4-BE49-F238E27FC236}">
                  <a16:creationId xmlns:a16="http://schemas.microsoft.com/office/drawing/2014/main" id="{54143DF0-C7EB-6D24-1432-CB66FC3C14C4}"/>
                </a:ext>
              </a:extLst>
            </p:cNvPr>
            <p:cNvSpPr txBox="1"/>
            <p:nvPr/>
          </p:nvSpPr>
          <p:spPr>
            <a:xfrm>
              <a:off x="11713580" y="6462978"/>
              <a:ext cx="478420" cy="400110"/>
            </a:xfrm>
            <a:prstGeom prst="rect">
              <a:avLst/>
            </a:prstGeom>
            <a:noFill/>
          </p:spPr>
          <p:txBody>
            <a:bodyPr wrap="square" rtlCol="0">
              <a:spAutoFit/>
            </a:bodyPr>
            <a:lstStyle/>
            <a:p>
              <a:pPr algn="ctr"/>
              <a:r>
                <a:rPr lang="es-MX" sz="2000" dirty="0">
                  <a:solidFill>
                    <a:schemeClr val="bg1"/>
                  </a:solidFill>
                </a:rPr>
                <a:t>31</a:t>
              </a:r>
              <a:endParaRPr lang="es-EC" sz="2000" dirty="0">
                <a:solidFill>
                  <a:schemeClr val="bg1"/>
                </a:solidFill>
              </a:endParaRPr>
            </a:p>
          </p:txBody>
        </p:sp>
      </p:grpSp>
      <p:pic>
        <p:nvPicPr>
          <p:cNvPr id="4" name="Imagen 3" descr="Interfaz de usuario gráfica, Aplicación&#10;&#10;Descripción generada automáticamente">
            <a:extLst>
              <a:ext uri="{FF2B5EF4-FFF2-40B4-BE49-F238E27FC236}">
                <a16:creationId xmlns:a16="http://schemas.microsoft.com/office/drawing/2014/main" id="{7C2D1EA3-3EA5-8C83-22F0-DAA45104D623}"/>
              </a:ext>
            </a:extLst>
          </p:cNvPr>
          <p:cNvPicPr>
            <a:picLocks noChangeAspect="1"/>
          </p:cNvPicPr>
          <p:nvPr/>
        </p:nvPicPr>
        <p:blipFill>
          <a:blip r:embed="rId2"/>
          <a:stretch>
            <a:fillRect/>
          </a:stretch>
        </p:blipFill>
        <p:spPr>
          <a:xfrm>
            <a:off x="3790513" y="2776959"/>
            <a:ext cx="5068786" cy="2626996"/>
          </a:xfrm>
          <a:prstGeom prst="rect">
            <a:avLst/>
          </a:prstGeom>
          <a:ln w="88900" cap="sq" cmpd="thickThin">
            <a:solidFill>
              <a:srgbClr val="000000"/>
            </a:solidFill>
            <a:prstDash val="solid"/>
            <a:miter lim="800000"/>
          </a:ln>
          <a:effectLst>
            <a:innerShdw blurRad="76200">
              <a:srgbClr val="000000"/>
            </a:innerShdw>
          </a:effectLst>
        </p:spPr>
      </p:pic>
      <p:grpSp>
        <p:nvGrpSpPr>
          <p:cNvPr id="5" name="Grupo 4">
            <a:extLst>
              <a:ext uri="{FF2B5EF4-FFF2-40B4-BE49-F238E27FC236}">
                <a16:creationId xmlns:a16="http://schemas.microsoft.com/office/drawing/2014/main" id="{C3C07D48-709B-2994-D816-E53118BEA6E7}"/>
              </a:ext>
            </a:extLst>
          </p:cNvPr>
          <p:cNvGrpSpPr/>
          <p:nvPr/>
        </p:nvGrpSpPr>
        <p:grpSpPr>
          <a:xfrm>
            <a:off x="9127122" y="5090"/>
            <a:ext cx="3064878" cy="6857998"/>
            <a:chOff x="9127122" y="5090"/>
            <a:chExt cx="3064878" cy="6857998"/>
          </a:xfrm>
        </p:grpSpPr>
        <p:sp>
          <p:nvSpPr>
            <p:cNvPr id="6" name="Marcador de contenido 2">
              <a:extLst>
                <a:ext uri="{FF2B5EF4-FFF2-40B4-BE49-F238E27FC236}">
                  <a16:creationId xmlns:a16="http://schemas.microsoft.com/office/drawing/2014/main" id="{8D82D7DE-F66A-1D94-9BE0-2E24A4EBA662}"/>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b="1" dirty="0">
                  <a:solidFill>
                    <a:srgbClr val="FFFF00"/>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b="1" dirty="0">
                  <a:solidFill>
                    <a:srgbClr val="FFFF00"/>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7" name="CuadroTexto 6">
              <a:extLst>
                <a:ext uri="{FF2B5EF4-FFF2-40B4-BE49-F238E27FC236}">
                  <a16:creationId xmlns:a16="http://schemas.microsoft.com/office/drawing/2014/main" id="{23F6C6A1-7732-3923-F7EF-32FCBADD91C3}"/>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34</a:t>
              </a:r>
            </a:p>
          </p:txBody>
        </p:sp>
      </p:grpSp>
    </p:spTree>
    <p:extLst>
      <p:ext uri="{BB962C8B-B14F-4D97-AF65-F5344CB8AC3E}">
        <p14:creationId xmlns:p14="http://schemas.microsoft.com/office/powerpoint/2010/main" val="2430940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A continuación, dentro de categorías Enterprise JavaBeans se elige el archivo de tipo </a:t>
            </a:r>
            <a:r>
              <a:rPr lang="es-MX" dirty="0" err="1">
                <a:solidFill>
                  <a:schemeClr val="bg1"/>
                </a:solidFill>
              </a:rPr>
              <a:t>Session</a:t>
            </a:r>
            <a:r>
              <a:rPr lang="es-MX" dirty="0">
                <a:solidFill>
                  <a:schemeClr val="bg1"/>
                </a:solidFill>
              </a:rPr>
              <a:t> </a:t>
            </a:r>
            <a:r>
              <a:rPr lang="es-MX" dirty="0" err="1">
                <a:solidFill>
                  <a:schemeClr val="bg1"/>
                </a:solidFill>
              </a:rPr>
              <a:t>Bean</a:t>
            </a:r>
            <a:r>
              <a:rPr lang="es-MX" dirty="0">
                <a:solidFill>
                  <a:schemeClr val="bg1"/>
                </a:solidFill>
              </a:rPr>
              <a:t> y se da clic en siguiente.</a:t>
            </a:r>
            <a:endParaRPr lang="es-ES" dirty="0">
              <a:solidFill>
                <a:schemeClr val="bg1"/>
              </a:solidFill>
            </a:endParaRPr>
          </a:p>
        </p:txBody>
      </p:sp>
      <p:sp>
        <p:nvSpPr>
          <p:cNvPr id="9" name="CuadroTexto 8">
            <a:extLst>
              <a:ext uri="{FF2B5EF4-FFF2-40B4-BE49-F238E27FC236}">
                <a16:creationId xmlns:a16="http://schemas.microsoft.com/office/drawing/2014/main" id="{9836814A-2692-4C8A-B2AA-29A3234D8602}"/>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15</a:t>
            </a:r>
          </a:p>
        </p:txBody>
      </p:sp>
      <p:sp>
        <p:nvSpPr>
          <p:cNvPr id="5" name="CuadroTexto 4">
            <a:extLst>
              <a:ext uri="{FF2B5EF4-FFF2-40B4-BE49-F238E27FC236}">
                <a16:creationId xmlns:a16="http://schemas.microsoft.com/office/drawing/2014/main" id="{10D0B9F1-49C2-0CD1-68E9-77AB5AEF55A2}"/>
              </a:ext>
            </a:extLst>
          </p:cNvPr>
          <p:cNvSpPr txBox="1"/>
          <p:nvPr/>
        </p:nvSpPr>
        <p:spPr>
          <a:xfrm>
            <a:off x="11713581" y="6457890"/>
            <a:ext cx="478420" cy="400110"/>
          </a:xfrm>
          <a:prstGeom prst="rect">
            <a:avLst/>
          </a:prstGeom>
          <a:noFill/>
        </p:spPr>
        <p:txBody>
          <a:bodyPr wrap="square" rtlCol="0">
            <a:spAutoFit/>
          </a:bodyPr>
          <a:lstStyle/>
          <a:p>
            <a:r>
              <a:rPr lang="es-EC" sz="2000" dirty="0">
                <a:solidFill>
                  <a:schemeClr val="bg1"/>
                </a:solidFill>
              </a:rPr>
              <a:t>17</a:t>
            </a:r>
          </a:p>
        </p:txBody>
      </p:sp>
      <p:pic>
        <p:nvPicPr>
          <p:cNvPr id="2" name="Imagen 1" descr="Interfaz de usuario gráfica, Texto, Aplicación&#10;&#10;Descripción generada automáticamente">
            <a:extLst>
              <a:ext uri="{FF2B5EF4-FFF2-40B4-BE49-F238E27FC236}">
                <a16:creationId xmlns:a16="http://schemas.microsoft.com/office/drawing/2014/main" id="{29B7A256-0CBB-8153-D824-F1216F8D14CD}"/>
              </a:ext>
            </a:extLst>
          </p:cNvPr>
          <p:cNvPicPr>
            <a:picLocks noChangeAspect="1"/>
          </p:cNvPicPr>
          <p:nvPr/>
        </p:nvPicPr>
        <p:blipFill>
          <a:blip r:embed="rId2"/>
          <a:stretch>
            <a:fillRect/>
          </a:stretch>
        </p:blipFill>
        <p:spPr>
          <a:xfrm>
            <a:off x="1858108" y="2101140"/>
            <a:ext cx="6236580" cy="4356750"/>
          </a:xfrm>
          <a:prstGeom prst="rect">
            <a:avLst/>
          </a:prstGeom>
          <a:ln w="88900" cap="sq" cmpd="thickThin">
            <a:solidFill>
              <a:srgbClr val="000000"/>
            </a:solidFill>
            <a:prstDash val="solid"/>
            <a:miter lim="800000"/>
          </a:ln>
          <a:effectLst>
            <a:innerShdw blurRad="76200">
              <a:srgbClr val="000000"/>
            </a:innerShdw>
          </a:effectLst>
        </p:spPr>
      </p:pic>
      <p:grpSp>
        <p:nvGrpSpPr>
          <p:cNvPr id="7" name="Grupo 6">
            <a:extLst>
              <a:ext uri="{FF2B5EF4-FFF2-40B4-BE49-F238E27FC236}">
                <a16:creationId xmlns:a16="http://schemas.microsoft.com/office/drawing/2014/main" id="{93EBF3E7-7D7F-6F37-3735-C1E26A296489}"/>
              </a:ext>
            </a:extLst>
          </p:cNvPr>
          <p:cNvGrpSpPr/>
          <p:nvPr/>
        </p:nvGrpSpPr>
        <p:grpSpPr>
          <a:xfrm>
            <a:off x="9127122" y="5090"/>
            <a:ext cx="3064878" cy="6857998"/>
            <a:chOff x="9127122" y="5090"/>
            <a:chExt cx="3064878" cy="6857998"/>
          </a:xfrm>
        </p:grpSpPr>
        <p:sp>
          <p:nvSpPr>
            <p:cNvPr id="13" name="Marcador de contenido 2">
              <a:extLst>
                <a:ext uri="{FF2B5EF4-FFF2-40B4-BE49-F238E27FC236}">
                  <a16:creationId xmlns:a16="http://schemas.microsoft.com/office/drawing/2014/main" id="{2C754583-EF39-8CB7-C9ED-E41DF91EB971}"/>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b="1" dirty="0">
                  <a:solidFill>
                    <a:srgbClr val="FFFF00"/>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b="1" dirty="0">
                  <a:solidFill>
                    <a:srgbClr val="FFFF00"/>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4" name="CuadroTexto 13">
              <a:extLst>
                <a:ext uri="{FF2B5EF4-FFF2-40B4-BE49-F238E27FC236}">
                  <a16:creationId xmlns:a16="http://schemas.microsoft.com/office/drawing/2014/main" id="{9FB6E0CF-33FA-2625-C6A3-EF74D8151D37}"/>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35</a:t>
              </a:r>
            </a:p>
          </p:txBody>
        </p:sp>
      </p:grpSp>
    </p:spTree>
    <p:extLst>
      <p:ext uri="{BB962C8B-B14F-4D97-AF65-F5344CB8AC3E}">
        <p14:creationId xmlns:p14="http://schemas.microsoft.com/office/powerpoint/2010/main" val="2303326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fontScale="85000" lnSpcReduction="10000"/>
          </a:bodyPr>
          <a:lstStyle/>
          <a:p>
            <a:pPr algn="just"/>
            <a:r>
              <a:rPr lang="es-MX" dirty="0">
                <a:solidFill>
                  <a:schemeClr val="bg1"/>
                </a:solidFill>
              </a:rPr>
              <a:t>Se selecciona el tipo de </a:t>
            </a:r>
            <a:r>
              <a:rPr lang="es-MX" dirty="0" err="1">
                <a:solidFill>
                  <a:schemeClr val="bg1"/>
                </a:solidFill>
              </a:rPr>
              <a:t>Session</a:t>
            </a:r>
            <a:r>
              <a:rPr lang="es-MX" dirty="0">
                <a:solidFill>
                  <a:schemeClr val="bg1"/>
                </a:solidFill>
              </a:rPr>
              <a:t> que en este caso será </a:t>
            </a:r>
            <a:r>
              <a:rPr lang="es-MX" dirty="0" err="1">
                <a:solidFill>
                  <a:schemeClr val="bg1"/>
                </a:solidFill>
              </a:rPr>
              <a:t>Stateless</a:t>
            </a:r>
            <a:r>
              <a:rPr lang="es-MX" dirty="0">
                <a:solidFill>
                  <a:schemeClr val="bg1"/>
                </a:solidFill>
              </a:rPr>
              <a:t> y se especifica la creación de la interface remota dando clic en el </a:t>
            </a:r>
            <a:r>
              <a:rPr lang="es-MX" dirty="0" err="1">
                <a:solidFill>
                  <a:schemeClr val="bg1"/>
                </a:solidFill>
              </a:rPr>
              <a:t>check</a:t>
            </a:r>
            <a:r>
              <a:rPr lang="es-MX" dirty="0">
                <a:solidFill>
                  <a:schemeClr val="bg1"/>
                </a:solidFill>
              </a:rPr>
              <a:t> de Remote, una ves seleccionado se elige la librería cliente creada anteriormente llamado ENTERPRISE JAVA BEANS_CLIENTE_LIB_GRUPO#.</a:t>
            </a:r>
            <a:endParaRPr lang="es-ES" dirty="0">
              <a:solidFill>
                <a:schemeClr val="bg1"/>
              </a:solidFill>
            </a:endParaRPr>
          </a:p>
        </p:txBody>
      </p:sp>
      <p:sp>
        <p:nvSpPr>
          <p:cNvPr id="9" name="CuadroTexto 8">
            <a:extLst>
              <a:ext uri="{FF2B5EF4-FFF2-40B4-BE49-F238E27FC236}">
                <a16:creationId xmlns:a16="http://schemas.microsoft.com/office/drawing/2014/main" id="{9836814A-2692-4C8A-B2AA-29A3234D8602}"/>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15</a:t>
            </a:r>
          </a:p>
        </p:txBody>
      </p:sp>
      <p:sp>
        <p:nvSpPr>
          <p:cNvPr id="5" name="CuadroTexto 4">
            <a:extLst>
              <a:ext uri="{FF2B5EF4-FFF2-40B4-BE49-F238E27FC236}">
                <a16:creationId xmlns:a16="http://schemas.microsoft.com/office/drawing/2014/main" id="{10D0B9F1-49C2-0CD1-68E9-77AB5AEF55A2}"/>
              </a:ext>
            </a:extLst>
          </p:cNvPr>
          <p:cNvSpPr txBox="1"/>
          <p:nvPr/>
        </p:nvSpPr>
        <p:spPr>
          <a:xfrm>
            <a:off x="11713581" y="6457890"/>
            <a:ext cx="478420" cy="400110"/>
          </a:xfrm>
          <a:prstGeom prst="rect">
            <a:avLst/>
          </a:prstGeom>
          <a:noFill/>
        </p:spPr>
        <p:txBody>
          <a:bodyPr wrap="square" rtlCol="0">
            <a:spAutoFit/>
          </a:bodyPr>
          <a:lstStyle/>
          <a:p>
            <a:r>
              <a:rPr lang="es-EC" sz="2000" dirty="0">
                <a:solidFill>
                  <a:schemeClr val="bg1"/>
                </a:solidFill>
              </a:rPr>
              <a:t>17</a:t>
            </a:r>
          </a:p>
        </p:txBody>
      </p:sp>
      <p:pic>
        <p:nvPicPr>
          <p:cNvPr id="2" name="Imagen 1" descr="Interfaz de usuario gráfica, Texto, Aplicación, Correo electrónico&#10;&#10;Descripción generada automáticamente">
            <a:extLst>
              <a:ext uri="{FF2B5EF4-FFF2-40B4-BE49-F238E27FC236}">
                <a16:creationId xmlns:a16="http://schemas.microsoft.com/office/drawing/2014/main" id="{3BB25343-A611-828F-F4DB-6D06F17A830B}"/>
              </a:ext>
            </a:extLst>
          </p:cNvPr>
          <p:cNvPicPr>
            <a:picLocks noChangeAspect="1"/>
          </p:cNvPicPr>
          <p:nvPr/>
        </p:nvPicPr>
        <p:blipFill>
          <a:blip r:embed="rId2"/>
          <a:stretch>
            <a:fillRect/>
          </a:stretch>
        </p:blipFill>
        <p:spPr>
          <a:xfrm>
            <a:off x="1961993" y="2279431"/>
            <a:ext cx="5982793" cy="4178459"/>
          </a:xfrm>
          <a:prstGeom prst="rect">
            <a:avLst/>
          </a:prstGeom>
          <a:ln w="88900" cap="sq" cmpd="thickThin">
            <a:solidFill>
              <a:srgbClr val="000000"/>
            </a:solidFill>
            <a:prstDash val="solid"/>
            <a:miter lim="800000"/>
          </a:ln>
          <a:effectLst>
            <a:innerShdw blurRad="76200">
              <a:srgbClr val="000000"/>
            </a:innerShdw>
          </a:effectLst>
        </p:spPr>
      </p:pic>
      <p:grpSp>
        <p:nvGrpSpPr>
          <p:cNvPr id="7" name="Grupo 6">
            <a:extLst>
              <a:ext uri="{FF2B5EF4-FFF2-40B4-BE49-F238E27FC236}">
                <a16:creationId xmlns:a16="http://schemas.microsoft.com/office/drawing/2014/main" id="{59B28F86-DA45-4CB4-BB29-460590001A2B}"/>
              </a:ext>
            </a:extLst>
          </p:cNvPr>
          <p:cNvGrpSpPr/>
          <p:nvPr/>
        </p:nvGrpSpPr>
        <p:grpSpPr>
          <a:xfrm>
            <a:off x="9127122" y="5090"/>
            <a:ext cx="3064878" cy="6857998"/>
            <a:chOff x="9127122" y="5090"/>
            <a:chExt cx="3064878" cy="6857998"/>
          </a:xfrm>
        </p:grpSpPr>
        <p:sp>
          <p:nvSpPr>
            <p:cNvPr id="8" name="Marcador de contenido 2">
              <a:extLst>
                <a:ext uri="{FF2B5EF4-FFF2-40B4-BE49-F238E27FC236}">
                  <a16:creationId xmlns:a16="http://schemas.microsoft.com/office/drawing/2014/main" id="{F0A65904-D79A-44D0-C17B-29330ABD15ED}"/>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b="1" dirty="0">
                  <a:solidFill>
                    <a:srgbClr val="FFFF00"/>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b="1" dirty="0">
                  <a:solidFill>
                    <a:srgbClr val="FFFF00"/>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4" name="CuadroTexto 13">
              <a:extLst>
                <a:ext uri="{FF2B5EF4-FFF2-40B4-BE49-F238E27FC236}">
                  <a16:creationId xmlns:a16="http://schemas.microsoft.com/office/drawing/2014/main" id="{8083EB92-BADD-E4A5-DD45-BB44573A2BF2}"/>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36</a:t>
              </a:r>
            </a:p>
          </p:txBody>
        </p:sp>
      </p:grpSp>
    </p:spTree>
    <p:extLst>
      <p:ext uri="{BB962C8B-B14F-4D97-AF65-F5344CB8AC3E}">
        <p14:creationId xmlns:p14="http://schemas.microsoft.com/office/powerpoint/2010/main" val="1869509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Los archivos serán creados y se podrá visualizar dentro del proyecto.</a:t>
            </a:r>
            <a:endParaRPr lang="es-ES" dirty="0">
              <a:solidFill>
                <a:schemeClr val="bg1"/>
              </a:solidFill>
            </a:endParaRPr>
          </a:p>
        </p:txBody>
      </p:sp>
      <p:sp>
        <p:nvSpPr>
          <p:cNvPr id="9" name="CuadroTexto 8">
            <a:extLst>
              <a:ext uri="{FF2B5EF4-FFF2-40B4-BE49-F238E27FC236}">
                <a16:creationId xmlns:a16="http://schemas.microsoft.com/office/drawing/2014/main" id="{9836814A-2692-4C8A-B2AA-29A3234D8602}"/>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15</a:t>
            </a:r>
          </a:p>
        </p:txBody>
      </p:sp>
      <p:sp>
        <p:nvSpPr>
          <p:cNvPr id="5" name="CuadroTexto 4">
            <a:extLst>
              <a:ext uri="{FF2B5EF4-FFF2-40B4-BE49-F238E27FC236}">
                <a16:creationId xmlns:a16="http://schemas.microsoft.com/office/drawing/2014/main" id="{10D0B9F1-49C2-0CD1-68E9-77AB5AEF55A2}"/>
              </a:ext>
            </a:extLst>
          </p:cNvPr>
          <p:cNvSpPr txBox="1"/>
          <p:nvPr/>
        </p:nvSpPr>
        <p:spPr>
          <a:xfrm>
            <a:off x="11713581" y="6457890"/>
            <a:ext cx="478420" cy="400110"/>
          </a:xfrm>
          <a:prstGeom prst="rect">
            <a:avLst/>
          </a:prstGeom>
          <a:noFill/>
        </p:spPr>
        <p:txBody>
          <a:bodyPr wrap="square" rtlCol="0">
            <a:spAutoFit/>
          </a:bodyPr>
          <a:lstStyle/>
          <a:p>
            <a:r>
              <a:rPr lang="es-EC" sz="2000" dirty="0">
                <a:solidFill>
                  <a:schemeClr val="bg1"/>
                </a:solidFill>
              </a:rPr>
              <a:t>17</a:t>
            </a:r>
          </a:p>
        </p:txBody>
      </p:sp>
      <p:pic>
        <p:nvPicPr>
          <p:cNvPr id="4" name="Imagen 3" descr="Interfaz de usuario gráfica&#10;&#10;Descripción generada automáticamente con confianza media">
            <a:extLst>
              <a:ext uri="{FF2B5EF4-FFF2-40B4-BE49-F238E27FC236}">
                <a16:creationId xmlns:a16="http://schemas.microsoft.com/office/drawing/2014/main" id="{AB016142-0AE0-C576-70A1-588E8E663990}"/>
              </a:ext>
            </a:extLst>
          </p:cNvPr>
          <p:cNvPicPr>
            <a:picLocks noChangeAspect="1"/>
          </p:cNvPicPr>
          <p:nvPr/>
        </p:nvPicPr>
        <p:blipFill>
          <a:blip r:embed="rId2"/>
          <a:stretch>
            <a:fillRect/>
          </a:stretch>
        </p:blipFill>
        <p:spPr>
          <a:xfrm>
            <a:off x="3213983" y="2385699"/>
            <a:ext cx="3651511" cy="2931259"/>
          </a:xfrm>
          <a:prstGeom prst="rect">
            <a:avLst/>
          </a:prstGeom>
          <a:ln w="88900" cap="sq" cmpd="thickThin">
            <a:solidFill>
              <a:srgbClr val="000000"/>
            </a:solidFill>
            <a:prstDash val="solid"/>
            <a:miter lim="800000"/>
          </a:ln>
          <a:effectLst>
            <a:innerShdw blurRad="76200">
              <a:srgbClr val="000000"/>
            </a:innerShdw>
          </a:effectLst>
        </p:spPr>
      </p:pic>
      <p:grpSp>
        <p:nvGrpSpPr>
          <p:cNvPr id="12" name="Grupo 11">
            <a:extLst>
              <a:ext uri="{FF2B5EF4-FFF2-40B4-BE49-F238E27FC236}">
                <a16:creationId xmlns:a16="http://schemas.microsoft.com/office/drawing/2014/main" id="{7AC054CC-CA40-47CB-663C-69A242DB3B2E}"/>
              </a:ext>
            </a:extLst>
          </p:cNvPr>
          <p:cNvGrpSpPr/>
          <p:nvPr/>
        </p:nvGrpSpPr>
        <p:grpSpPr>
          <a:xfrm>
            <a:off x="9127122" y="5090"/>
            <a:ext cx="3064878" cy="6857998"/>
            <a:chOff x="9127122" y="5090"/>
            <a:chExt cx="3064878" cy="6857998"/>
          </a:xfrm>
        </p:grpSpPr>
        <p:sp>
          <p:nvSpPr>
            <p:cNvPr id="13" name="Marcador de contenido 2">
              <a:extLst>
                <a:ext uri="{FF2B5EF4-FFF2-40B4-BE49-F238E27FC236}">
                  <a16:creationId xmlns:a16="http://schemas.microsoft.com/office/drawing/2014/main" id="{C96801FE-6C9B-6A97-425E-81650DEDD3D7}"/>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b="1" dirty="0">
                  <a:solidFill>
                    <a:srgbClr val="FFFF00"/>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b="1" dirty="0">
                  <a:solidFill>
                    <a:srgbClr val="FFFF00"/>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4" name="CuadroTexto 13">
              <a:extLst>
                <a:ext uri="{FF2B5EF4-FFF2-40B4-BE49-F238E27FC236}">
                  <a16:creationId xmlns:a16="http://schemas.microsoft.com/office/drawing/2014/main" id="{61A6B1CC-FBB0-AF19-7532-0C47665E1E4D}"/>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37</a:t>
              </a:r>
            </a:p>
          </p:txBody>
        </p:sp>
      </p:grpSp>
    </p:spTree>
    <p:extLst>
      <p:ext uri="{BB962C8B-B14F-4D97-AF65-F5344CB8AC3E}">
        <p14:creationId xmlns:p14="http://schemas.microsoft.com/office/powerpoint/2010/main" val="1648822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A continuación, se añade dentro del archivo Repetir el método Business dando clic derecho en la clase y se pulsa en </a:t>
            </a:r>
            <a:r>
              <a:rPr lang="es-MX" dirty="0" err="1">
                <a:solidFill>
                  <a:schemeClr val="bg1"/>
                </a:solidFill>
              </a:rPr>
              <a:t>insert</a:t>
            </a:r>
            <a:r>
              <a:rPr lang="es-MX" dirty="0">
                <a:solidFill>
                  <a:schemeClr val="bg1"/>
                </a:solidFill>
              </a:rPr>
              <a:t> </a:t>
            </a:r>
            <a:r>
              <a:rPr lang="es-MX" dirty="0" err="1">
                <a:solidFill>
                  <a:schemeClr val="bg1"/>
                </a:solidFill>
              </a:rPr>
              <a:t>code</a:t>
            </a:r>
            <a:r>
              <a:rPr lang="es-MX" dirty="0">
                <a:solidFill>
                  <a:schemeClr val="bg1"/>
                </a:solidFill>
              </a:rPr>
              <a:t>, se elige </a:t>
            </a:r>
            <a:r>
              <a:rPr lang="es-MX" dirty="0" err="1">
                <a:solidFill>
                  <a:schemeClr val="bg1"/>
                </a:solidFill>
              </a:rPr>
              <a:t>Add</a:t>
            </a:r>
            <a:r>
              <a:rPr lang="es-MX" dirty="0">
                <a:solidFill>
                  <a:schemeClr val="bg1"/>
                </a:solidFill>
              </a:rPr>
              <a:t> Business </a:t>
            </a:r>
            <a:r>
              <a:rPr lang="es-MX" dirty="0" err="1">
                <a:solidFill>
                  <a:schemeClr val="bg1"/>
                </a:solidFill>
              </a:rPr>
              <a:t>Method</a:t>
            </a:r>
            <a:endParaRPr lang="es-ES" dirty="0">
              <a:solidFill>
                <a:schemeClr val="bg1"/>
              </a:solidFill>
            </a:endParaRPr>
          </a:p>
        </p:txBody>
      </p:sp>
      <p:sp>
        <p:nvSpPr>
          <p:cNvPr id="9" name="CuadroTexto 8">
            <a:extLst>
              <a:ext uri="{FF2B5EF4-FFF2-40B4-BE49-F238E27FC236}">
                <a16:creationId xmlns:a16="http://schemas.microsoft.com/office/drawing/2014/main" id="{9836814A-2692-4C8A-B2AA-29A3234D8602}"/>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15</a:t>
            </a:r>
          </a:p>
        </p:txBody>
      </p:sp>
      <p:sp>
        <p:nvSpPr>
          <p:cNvPr id="5" name="CuadroTexto 4">
            <a:extLst>
              <a:ext uri="{FF2B5EF4-FFF2-40B4-BE49-F238E27FC236}">
                <a16:creationId xmlns:a16="http://schemas.microsoft.com/office/drawing/2014/main" id="{10D0B9F1-49C2-0CD1-68E9-77AB5AEF55A2}"/>
              </a:ext>
            </a:extLst>
          </p:cNvPr>
          <p:cNvSpPr txBox="1"/>
          <p:nvPr/>
        </p:nvSpPr>
        <p:spPr>
          <a:xfrm>
            <a:off x="11713581" y="6457890"/>
            <a:ext cx="478420" cy="400110"/>
          </a:xfrm>
          <a:prstGeom prst="rect">
            <a:avLst/>
          </a:prstGeom>
          <a:noFill/>
        </p:spPr>
        <p:txBody>
          <a:bodyPr wrap="square" rtlCol="0">
            <a:spAutoFit/>
          </a:bodyPr>
          <a:lstStyle/>
          <a:p>
            <a:r>
              <a:rPr lang="es-EC" sz="2000" dirty="0">
                <a:solidFill>
                  <a:schemeClr val="bg1"/>
                </a:solidFill>
              </a:rPr>
              <a:t>17</a:t>
            </a:r>
          </a:p>
        </p:txBody>
      </p:sp>
      <p:pic>
        <p:nvPicPr>
          <p:cNvPr id="7" name="Imagen 6" descr="Interfaz de usuario gráfica, Aplicación&#10;&#10;Descripción generada automáticamente">
            <a:extLst>
              <a:ext uri="{FF2B5EF4-FFF2-40B4-BE49-F238E27FC236}">
                <a16:creationId xmlns:a16="http://schemas.microsoft.com/office/drawing/2014/main" id="{4BA1AF74-4699-B325-C58B-762091C942B1}"/>
              </a:ext>
            </a:extLst>
          </p:cNvPr>
          <p:cNvPicPr>
            <a:picLocks noChangeAspect="1"/>
          </p:cNvPicPr>
          <p:nvPr/>
        </p:nvPicPr>
        <p:blipFill>
          <a:blip r:embed="rId2"/>
          <a:stretch>
            <a:fillRect/>
          </a:stretch>
        </p:blipFill>
        <p:spPr>
          <a:xfrm>
            <a:off x="1390338" y="2460552"/>
            <a:ext cx="6965932" cy="3604968"/>
          </a:xfrm>
          <a:prstGeom prst="rect">
            <a:avLst/>
          </a:prstGeom>
          <a:ln w="88900" cap="sq" cmpd="thickThin">
            <a:solidFill>
              <a:srgbClr val="000000"/>
            </a:solidFill>
            <a:prstDash val="solid"/>
            <a:miter lim="800000"/>
          </a:ln>
          <a:effectLst>
            <a:innerShdw blurRad="76200">
              <a:srgbClr val="000000"/>
            </a:innerShdw>
          </a:effectLst>
        </p:spPr>
      </p:pic>
      <p:grpSp>
        <p:nvGrpSpPr>
          <p:cNvPr id="14" name="Grupo 13">
            <a:extLst>
              <a:ext uri="{FF2B5EF4-FFF2-40B4-BE49-F238E27FC236}">
                <a16:creationId xmlns:a16="http://schemas.microsoft.com/office/drawing/2014/main" id="{F485F5F4-4F4F-91C2-965D-71AD7F85D5CC}"/>
              </a:ext>
            </a:extLst>
          </p:cNvPr>
          <p:cNvGrpSpPr/>
          <p:nvPr/>
        </p:nvGrpSpPr>
        <p:grpSpPr>
          <a:xfrm>
            <a:off x="9127122" y="5090"/>
            <a:ext cx="3064878" cy="6857998"/>
            <a:chOff x="9127122" y="5090"/>
            <a:chExt cx="3064878" cy="6857998"/>
          </a:xfrm>
        </p:grpSpPr>
        <p:sp>
          <p:nvSpPr>
            <p:cNvPr id="16" name="Marcador de contenido 2">
              <a:extLst>
                <a:ext uri="{FF2B5EF4-FFF2-40B4-BE49-F238E27FC236}">
                  <a16:creationId xmlns:a16="http://schemas.microsoft.com/office/drawing/2014/main" id="{114A49E9-F498-1FC9-CC6A-DC9C70626C0F}"/>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b="1" dirty="0">
                  <a:solidFill>
                    <a:srgbClr val="FFFF00"/>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b="1" dirty="0">
                  <a:solidFill>
                    <a:srgbClr val="FFFF00"/>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7" name="CuadroTexto 16">
              <a:extLst>
                <a:ext uri="{FF2B5EF4-FFF2-40B4-BE49-F238E27FC236}">
                  <a16:creationId xmlns:a16="http://schemas.microsoft.com/office/drawing/2014/main" id="{7DF3B890-F142-F474-8EE5-6823153C7CB7}"/>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38</a:t>
              </a:r>
            </a:p>
          </p:txBody>
        </p:sp>
      </p:grpSp>
    </p:spTree>
    <p:extLst>
      <p:ext uri="{BB962C8B-B14F-4D97-AF65-F5344CB8AC3E}">
        <p14:creationId xmlns:p14="http://schemas.microsoft.com/office/powerpoint/2010/main" val="3164900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lnSpcReduction="10000"/>
          </a:bodyPr>
          <a:lstStyle/>
          <a:p>
            <a:pPr algn="just"/>
            <a:r>
              <a:rPr lang="es-MX" dirty="0">
                <a:solidFill>
                  <a:schemeClr val="bg1"/>
                </a:solidFill>
              </a:rPr>
              <a:t>Llamamos al método repetir y se incluye el retorno de tipo </a:t>
            </a:r>
            <a:r>
              <a:rPr lang="es-MX" dirty="0" err="1">
                <a:solidFill>
                  <a:schemeClr val="bg1"/>
                </a:solidFill>
              </a:rPr>
              <a:t>String</a:t>
            </a:r>
            <a:r>
              <a:rPr lang="es-MX" dirty="0">
                <a:solidFill>
                  <a:schemeClr val="bg1"/>
                </a:solidFill>
              </a:rPr>
              <a:t>, además se agrega un nuevo parámetro llamado repitiendo, se verifica que la interface sea remota y finalizamos.</a:t>
            </a:r>
            <a:endParaRPr lang="es-ES" dirty="0">
              <a:solidFill>
                <a:schemeClr val="bg1"/>
              </a:solidFill>
            </a:endParaRPr>
          </a:p>
        </p:txBody>
      </p:sp>
      <p:sp>
        <p:nvSpPr>
          <p:cNvPr id="9" name="CuadroTexto 8">
            <a:extLst>
              <a:ext uri="{FF2B5EF4-FFF2-40B4-BE49-F238E27FC236}">
                <a16:creationId xmlns:a16="http://schemas.microsoft.com/office/drawing/2014/main" id="{9836814A-2692-4C8A-B2AA-29A3234D8602}"/>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15</a:t>
            </a:r>
          </a:p>
        </p:txBody>
      </p:sp>
      <p:sp>
        <p:nvSpPr>
          <p:cNvPr id="5" name="CuadroTexto 4">
            <a:extLst>
              <a:ext uri="{FF2B5EF4-FFF2-40B4-BE49-F238E27FC236}">
                <a16:creationId xmlns:a16="http://schemas.microsoft.com/office/drawing/2014/main" id="{10D0B9F1-49C2-0CD1-68E9-77AB5AEF55A2}"/>
              </a:ext>
            </a:extLst>
          </p:cNvPr>
          <p:cNvSpPr txBox="1"/>
          <p:nvPr/>
        </p:nvSpPr>
        <p:spPr>
          <a:xfrm>
            <a:off x="11713581" y="6457890"/>
            <a:ext cx="478420" cy="400110"/>
          </a:xfrm>
          <a:prstGeom prst="rect">
            <a:avLst/>
          </a:prstGeom>
          <a:noFill/>
        </p:spPr>
        <p:txBody>
          <a:bodyPr wrap="square" rtlCol="0">
            <a:spAutoFit/>
          </a:bodyPr>
          <a:lstStyle/>
          <a:p>
            <a:r>
              <a:rPr lang="es-EC" sz="2000" dirty="0">
                <a:solidFill>
                  <a:schemeClr val="bg1"/>
                </a:solidFill>
              </a:rPr>
              <a:t>17</a:t>
            </a:r>
          </a:p>
        </p:txBody>
      </p:sp>
      <p:pic>
        <p:nvPicPr>
          <p:cNvPr id="2" name="Imagen 1">
            <a:extLst>
              <a:ext uri="{FF2B5EF4-FFF2-40B4-BE49-F238E27FC236}">
                <a16:creationId xmlns:a16="http://schemas.microsoft.com/office/drawing/2014/main" id="{C9825C32-EFE5-183E-C53A-0881DAABF583}"/>
              </a:ext>
            </a:extLst>
          </p:cNvPr>
          <p:cNvPicPr>
            <a:picLocks noChangeAspect="1"/>
          </p:cNvPicPr>
          <p:nvPr/>
        </p:nvPicPr>
        <p:blipFill>
          <a:blip r:embed="rId2"/>
          <a:stretch>
            <a:fillRect/>
          </a:stretch>
        </p:blipFill>
        <p:spPr>
          <a:xfrm>
            <a:off x="2083705" y="2081154"/>
            <a:ext cx="5411376" cy="4376736"/>
          </a:xfrm>
          <a:prstGeom prst="rect">
            <a:avLst/>
          </a:prstGeom>
          <a:ln w="88900" cap="sq" cmpd="thickThin">
            <a:solidFill>
              <a:srgbClr val="000000"/>
            </a:solidFill>
            <a:prstDash val="solid"/>
            <a:miter lim="800000"/>
          </a:ln>
          <a:effectLst>
            <a:innerShdw blurRad="76200">
              <a:srgbClr val="000000"/>
            </a:innerShdw>
          </a:effectLst>
        </p:spPr>
      </p:pic>
      <p:grpSp>
        <p:nvGrpSpPr>
          <p:cNvPr id="12" name="Grupo 11">
            <a:extLst>
              <a:ext uri="{FF2B5EF4-FFF2-40B4-BE49-F238E27FC236}">
                <a16:creationId xmlns:a16="http://schemas.microsoft.com/office/drawing/2014/main" id="{0BFF284E-2807-B38E-046B-951AB1DCF1C9}"/>
              </a:ext>
            </a:extLst>
          </p:cNvPr>
          <p:cNvGrpSpPr/>
          <p:nvPr/>
        </p:nvGrpSpPr>
        <p:grpSpPr>
          <a:xfrm>
            <a:off x="9127122" y="5090"/>
            <a:ext cx="3064878" cy="6857998"/>
            <a:chOff x="9127122" y="5090"/>
            <a:chExt cx="3064878" cy="6857998"/>
          </a:xfrm>
        </p:grpSpPr>
        <p:sp>
          <p:nvSpPr>
            <p:cNvPr id="13" name="Marcador de contenido 2">
              <a:extLst>
                <a:ext uri="{FF2B5EF4-FFF2-40B4-BE49-F238E27FC236}">
                  <a16:creationId xmlns:a16="http://schemas.microsoft.com/office/drawing/2014/main" id="{1B77F21C-808B-82B0-64CF-1E756E509439}"/>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b="1" dirty="0">
                  <a:solidFill>
                    <a:srgbClr val="FFFF00"/>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b="1" dirty="0">
                  <a:solidFill>
                    <a:srgbClr val="FFFF00"/>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4" name="CuadroTexto 13">
              <a:extLst>
                <a:ext uri="{FF2B5EF4-FFF2-40B4-BE49-F238E27FC236}">
                  <a16:creationId xmlns:a16="http://schemas.microsoft.com/office/drawing/2014/main" id="{F07453C3-49B9-1372-66EA-2E01B00759FE}"/>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39</a:t>
              </a:r>
            </a:p>
          </p:txBody>
        </p:sp>
      </p:grpSp>
    </p:spTree>
    <p:extLst>
      <p:ext uri="{BB962C8B-B14F-4D97-AF65-F5344CB8AC3E}">
        <p14:creationId xmlns:p14="http://schemas.microsoft.com/office/powerpoint/2010/main" val="1492549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77106"/>
            <a:ext cx="11029616" cy="1013800"/>
          </a:xfrm>
        </p:spPr>
        <p:txBody>
          <a:bodyPr>
            <a:normAutofit/>
          </a:bodyPr>
          <a:lstStyle/>
          <a:p>
            <a:r>
              <a:rPr lang="es-ES" dirty="0"/>
              <a:t>2	Marco teórico</a:t>
            </a:r>
            <a:br>
              <a:rPr lang="es-ES" dirty="0"/>
            </a:br>
            <a:r>
              <a:rPr lang="es-ES" dirty="0"/>
              <a:t>2.1		ENTERPRISE JAVA BEANS</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sp>
        <p:nvSpPr>
          <p:cNvPr id="5" name="CuadroTexto 4">
            <a:extLst>
              <a:ext uri="{FF2B5EF4-FFF2-40B4-BE49-F238E27FC236}">
                <a16:creationId xmlns:a16="http://schemas.microsoft.com/office/drawing/2014/main" id="{655270B5-6D19-C42A-71AC-2D8F4C3AA750}"/>
              </a:ext>
            </a:extLst>
          </p:cNvPr>
          <p:cNvSpPr txBox="1"/>
          <p:nvPr/>
        </p:nvSpPr>
        <p:spPr>
          <a:xfrm>
            <a:off x="581192" y="2746863"/>
            <a:ext cx="8292985" cy="1874231"/>
          </a:xfrm>
          <a:prstGeom prst="rect">
            <a:avLst/>
          </a:prstGeom>
          <a:noFill/>
        </p:spPr>
        <p:txBody>
          <a:bodyPr wrap="square">
            <a:spAutoFit/>
          </a:bodyPr>
          <a:lstStyle/>
          <a:p>
            <a:pPr algn="just">
              <a:lnSpc>
                <a:spcPct val="115000"/>
              </a:lnSpc>
              <a:spcAft>
                <a:spcPts val="1000"/>
              </a:spcAft>
            </a:pPr>
            <a:r>
              <a:rPr lang="es-MX" sz="1700" dirty="0"/>
              <a:t>Enterprise Java </a:t>
            </a:r>
            <a:r>
              <a:rPr lang="es-MX" sz="1700" dirty="0" err="1"/>
              <a:t>Beans</a:t>
            </a:r>
            <a:r>
              <a:rPr lang="es-MX" sz="1700" dirty="0"/>
              <a:t> (EJB) se refiere a [1] un conjunto de especificaciones de Java para desarrollar aplicaciones empresariales escalables y seguras. Es una tecnología desarrollada por inicialmente </a:t>
            </a:r>
            <a:r>
              <a:rPr lang="es-MX" sz="1700" dirty="0" err="1"/>
              <a:t>Sun</a:t>
            </a:r>
            <a:r>
              <a:rPr lang="es-MX" sz="1700" dirty="0"/>
              <a:t> Microsystems (pero que sin embargo actualmente se encuentra bajo el control de ORACLE) para facilitar el desarrollo de aplicaciones empresariales en Java. EJB es parte del Java Enterprise </a:t>
            </a:r>
            <a:r>
              <a:rPr lang="es-MX" sz="1700" dirty="0" err="1"/>
              <a:t>Edition</a:t>
            </a:r>
            <a:r>
              <a:rPr lang="es-MX" sz="1700" dirty="0"/>
              <a:t> (Java EE) y se basa en el uso de componentes de software reutilizables y administrados por un contenedor de EJB.</a:t>
            </a:r>
          </a:p>
        </p:txBody>
      </p:sp>
      <p:grpSp>
        <p:nvGrpSpPr>
          <p:cNvPr id="8" name="Grupo 7">
            <a:extLst>
              <a:ext uri="{FF2B5EF4-FFF2-40B4-BE49-F238E27FC236}">
                <a16:creationId xmlns:a16="http://schemas.microsoft.com/office/drawing/2014/main" id="{5BC9D5F4-80F4-B3A3-CBAE-DAC943295495}"/>
              </a:ext>
            </a:extLst>
          </p:cNvPr>
          <p:cNvGrpSpPr/>
          <p:nvPr/>
        </p:nvGrpSpPr>
        <p:grpSpPr>
          <a:xfrm>
            <a:off x="9127122" y="5090"/>
            <a:ext cx="3064878" cy="6857998"/>
            <a:chOff x="9127122" y="5090"/>
            <a:chExt cx="3064878" cy="6857998"/>
          </a:xfrm>
        </p:grpSpPr>
        <p:sp>
          <p:nvSpPr>
            <p:cNvPr id="10" name="Marcador de contenido 2">
              <a:extLst>
                <a:ext uri="{FF2B5EF4-FFF2-40B4-BE49-F238E27FC236}">
                  <a16:creationId xmlns:a16="http://schemas.microsoft.com/office/drawing/2014/main" id="{BA3609AE-34C3-C392-FF40-27B8C0CD8223}"/>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b="1" dirty="0">
                  <a:solidFill>
                    <a:srgbClr val="FFFF00"/>
                  </a:solidFill>
                </a:rPr>
                <a:t>2	MARCO TEÓRICO</a:t>
              </a:r>
            </a:p>
            <a:p>
              <a:pPr lvl="1">
                <a:lnSpc>
                  <a:spcPct val="90000"/>
                </a:lnSpc>
              </a:pPr>
              <a:r>
                <a:rPr lang="es-ES" sz="1050" b="1" dirty="0">
                  <a:solidFill>
                    <a:srgbClr val="FFFF00"/>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dirty="0">
                  <a:solidFill>
                    <a:schemeClr val="bg1"/>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2" name="CuadroTexto 11">
              <a:extLst>
                <a:ext uri="{FF2B5EF4-FFF2-40B4-BE49-F238E27FC236}">
                  <a16:creationId xmlns:a16="http://schemas.microsoft.com/office/drawing/2014/main" id="{B0461488-BDDB-0553-8996-015BD64181FC}"/>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4</a:t>
              </a:r>
            </a:p>
          </p:txBody>
        </p:sp>
      </p:grpSp>
    </p:spTree>
    <p:extLst>
      <p:ext uri="{BB962C8B-B14F-4D97-AF65-F5344CB8AC3E}">
        <p14:creationId xmlns:p14="http://schemas.microsoft.com/office/powerpoint/2010/main" val="20207723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Se muestra el método añadido en la interfaz y modificamos para que devuelva el parámetro repitiendo.</a:t>
            </a:r>
            <a:endParaRPr lang="es-ES" dirty="0">
              <a:solidFill>
                <a:schemeClr val="bg1"/>
              </a:solidFill>
            </a:endParaRPr>
          </a:p>
        </p:txBody>
      </p:sp>
      <p:sp>
        <p:nvSpPr>
          <p:cNvPr id="9" name="CuadroTexto 8">
            <a:extLst>
              <a:ext uri="{FF2B5EF4-FFF2-40B4-BE49-F238E27FC236}">
                <a16:creationId xmlns:a16="http://schemas.microsoft.com/office/drawing/2014/main" id="{9836814A-2692-4C8A-B2AA-29A3234D8602}"/>
              </a:ext>
            </a:extLst>
          </p:cNvPr>
          <p:cNvSpPr txBox="1"/>
          <p:nvPr/>
        </p:nvSpPr>
        <p:spPr>
          <a:xfrm>
            <a:off x="11704320" y="6427410"/>
            <a:ext cx="467361" cy="400110"/>
          </a:xfrm>
          <a:prstGeom prst="rect">
            <a:avLst/>
          </a:prstGeom>
          <a:noFill/>
        </p:spPr>
        <p:txBody>
          <a:bodyPr wrap="square" rtlCol="0">
            <a:spAutoFit/>
          </a:bodyPr>
          <a:lstStyle/>
          <a:p>
            <a:r>
              <a:rPr lang="es-EC" sz="2000" dirty="0">
                <a:solidFill>
                  <a:schemeClr val="bg1"/>
                </a:solidFill>
              </a:rPr>
              <a:t>15</a:t>
            </a:r>
          </a:p>
        </p:txBody>
      </p:sp>
      <p:sp>
        <p:nvSpPr>
          <p:cNvPr id="5" name="CuadroTexto 4">
            <a:extLst>
              <a:ext uri="{FF2B5EF4-FFF2-40B4-BE49-F238E27FC236}">
                <a16:creationId xmlns:a16="http://schemas.microsoft.com/office/drawing/2014/main" id="{10D0B9F1-49C2-0CD1-68E9-77AB5AEF55A2}"/>
              </a:ext>
            </a:extLst>
          </p:cNvPr>
          <p:cNvSpPr txBox="1"/>
          <p:nvPr/>
        </p:nvSpPr>
        <p:spPr>
          <a:xfrm>
            <a:off x="11713581" y="6457890"/>
            <a:ext cx="478420" cy="400110"/>
          </a:xfrm>
          <a:prstGeom prst="rect">
            <a:avLst/>
          </a:prstGeom>
          <a:noFill/>
        </p:spPr>
        <p:txBody>
          <a:bodyPr wrap="square" rtlCol="0">
            <a:spAutoFit/>
          </a:bodyPr>
          <a:lstStyle/>
          <a:p>
            <a:r>
              <a:rPr lang="es-EC" sz="2000" dirty="0">
                <a:solidFill>
                  <a:schemeClr val="bg1"/>
                </a:solidFill>
              </a:rPr>
              <a:t>17</a:t>
            </a:r>
          </a:p>
        </p:txBody>
      </p:sp>
      <p:pic>
        <p:nvPicPr>
          <p:cNvPr id="4" name="Imagen 3" descr="Interfaz de usuario gráfica, Texto, Aplicación, Correo electrónico&#10;&#10;Descripción generada automáticamente">
            <a:extLst>
              <a:ext uri="{FF2B5EF4-FFF2-40B4-BE49-F238E27FC236}">
                <a16:creationId xmlns:a16="http://schemas.microsoft.com/office/drawing/2014/main" id="{3E398AE2-C621-4B11-0CA4-6038ACBBF8D3}"/>
              </a:ext>
            </a:extLst>
          </p:cNvPr>
          <p:cNvPicPr>
            <a:picLocks noChangeAspect="1"/>
          </p:cNvPicPr>
          <p:nvPr/>
        </p:nvPicPr>
        <p:blipFill>
          <a:blip r:embed="rId2"/>
          <a:stretch>
            <a:fillRect/>
          </a:stretch>
        </p:blipFill>
        <p:spPr>
          <a:xfrm>
            <a:off x="1073636" y="2475865"/>
            <a:ext cx="7240030" cy="3589655"/>
          </a:xfrm>
          <a:prstGeom prst="rect">
            <a:avLst/>
          </a:prstGeom>
          <a:ln w="88900" cap="sq" cmpd="thickThin">
            <a:solidFill>
              <a:srgbClr val="000000"/>
            </a:solidFill>
            <a:prstDash val="solid"/>
            <a:miter lim="800000"/>
          </a:ln>
          <a:effectLst>
            <a:innerShdw blurRad="76200">
              <a:srgbClr val="000000"/>
            </a:innerShdw>
          </a:effectLst>
        </p:spPr>
      </p:pic>
      <p:grpSp>
        <p:nvGrpSpPr>
          <p:cNvPr id="12" name="Grupo 11">
            <a:extLst>
              <a:ext uri="{FF2B5EF4-FFF2-40B4-BE49-F238E27FC236}">
                <a16:creationId xmlns:a16="http://schemas.microsoft.com/office/drawing/2014/main" id="{5FCA00D8-10C6-11E3-E91C-5F2EE337C36E}"/>
              </a:ext>
            </a:extLst>
          </p:cNvPr>
          <p:cNvGrpSpPr/>
          <p:nvPr/>
        </p:nvGrpSpPr>
        <p:grpSpPr>
          <a:xfrm>
            <a:off x="9127122" y="5090"/>
            <a:ext cx="3064878" cy="6857998"/>
            <a:chOff x="9127122" y="5090"/>
            <a:chExt cx="3064878" cy="6857998"/>
          </a:xfrm>
        </p:grpSpPr>
        <p:sp>
          <p:nvSpPr>
            <p:cNvPr id="13" name="Marcador de contenido 2">
              <a:extLst>
                <a:ext uri="{FF2B5EF4-FFF2-40B4-BE49-F238E27FC236}">
                  <a16:creationId xmlns:a16="http://schemas.microsoft.com/office/drawing/2014/main" id="{6EEA7071-C1A4-AD01-5C00-53E915FDD678}"/>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b="1" dirty="0">
                  <a:solidFill>
                    <a:srgbClr val="FFFF00"/>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b="1" dirty="0">
                  <a:solidFill>
                    <a:srgbClr val="FFFF00"/>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4" name="CuadroTexto 13">
              <a:extLst>
                <a:ext uri="{FF2B5EF4-FFF2-40B4-BE49-F238E27FC236}">
                  <a16:creationId xmlns:a16="http://schemas.microsoft.com/office/drawing/2014/main" id="{8BCDC4F4-93F0-7D2C-082A-832972664860}"/>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40</a:t>
              </a:r>
            </a:p>
          </p:txBody>
        </p:sp>
      </p:grpSp>
    </p:spTree>
    <p:extLst>
      <p:ext uri="{BB962C8B-B14F-4D97-AF65-F5344CB8AC3E}">
        <p14:creationId xmlns:p14="http://schemas.microsoft.com/office/powerpoint/2010/main" val="36904477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468608" y="528535"/>
            <a:ext cx="8432324" cy="1288691"/>
          </a:xfrm>
        </p:spPr>
        <p:txBody>
          <a:bodyPr>
            <a:normAutofit/>
          </a:bodyPr>
          <a:lstStyle/>
          <a:p>
            <a:r>
              <a:rPr lang="es-ES" dirty="0"/>
              <a:t>4	</a:t>
            </a:r>
            <a:r>
              <a:rPr lang="es-MX" dirty="0"/>
              <a:t>EJECUCIÓN DEL PROYECTO. </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68608" y="1829393"/>
            <a:ext cx="8658515" cy="908020"/>
          </a:xfrm>
        </p:spPr>
        <p:txBody>
          <a:bodyPr>
            <a:normAutofit/>
          </a:bodyPr>
          <a:lstStyle/>
          <a:p>
            <a:r>
              <a:rPr lang="es-MX" dirty="0">
                <a:solidFill>
                  <a:schemeClr val="tx1"/>
                </a:solidFill>
              </a:rPr>
              <a:t>Se pulsa clic derecho en el proyecto ENTERPRISE JAVA BEANS_GRUPO# y se selecciona Run para ejecutar el proyecto</a:t>
            </a:r>
            <a:endParaRPr lang="es-ES" dirty="0">
              <a:solidFill>
                <a:schemeClr val="tx1"/>
              </a:solidFill>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8</a:t>
            </a:r>
          </a:p>
        </p:txBody>
      </p:sp>
      <p:sp>
        <p:nvSpPr>
          <p:cNvPr id="10" name="CuadroTexto 9">
            <a:extLst>
              <a:ext uri="{FF2B5EF4-FFF2-40B4-BE49-F238E27FC236}">
                <a16:creationId xmlns:a16="http://schemas.microsoft.com/office/drawing/2014/main" id="{06713F1B-8AD1-5843-C435-C0174C28889E}"/>
              </a:ext>
            </a:extLst>
          </p:cNvPr>
          <p:cNvSpPr txBox="1"/>
          <p:nvPr/>
        </p:nvSpPr>
        <p:spPr>
          <a:xfrm>
            <a:off x="11713581" y="6457890"/>
            <a:ext cx="478420" cy="400110"/>
          </a:xfrm>
          <a:prstGeom prst="rect">
            <a:avLst/>
          </a:prstGeom>
          <a:noFill/>
        </p:spPr>
        <p:txBody>
          <a:bodyPr wrap="square" rtlCol="0">
            <a:spAutoFit/>
          </a:bodyPr>
          <a:lstStyle/>
          <a:p>
            <a:r>
              <a:rPr lang="es-EC" sz="2000" dirty="0">
                <a:solidFill>
                  <a:schemeClr val="bg1"/>
                </a:solidFill>
              </a:rPr>
              <a:t>10</a:t>
            </a:r>
          </a:p>
        </p:txBody>
      </p:sp>
      <p:sp>
        <p:nvSpPr>
          <p:cNvPr id="13" name="CuadroTexto 12">
            <a:extLst>
              <a:ext uri="{FF2B5EF4-FFF2-40B4-BE49-F238E27FC236}">
                <a16:creationId xmlns:a16="http://schemas.microsoft.com/office/drawing/2014/main" id="{D74A0DA4-1E97-AE08-653B-E5933BE249EE}"/>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33</a:t>
            </a:r>
          </a:p>
        </p:txBody>
      </p:sp>
      <p:pic>
        <p:nvPicPr>
          <p:cNvPr id="6" name="Imagen 5" descr="Interfaz de usuario gráfica, Texto, Aplicación, Correo electrónico&#10;&#10;Descripción generada automáticamente">
            <a:extLst>
              <a:ext uri="{FF2B5EF4-FFF2-40B4-BE49-F238E27FC236}">
                <a16:creationId xmlns:a16="http://schemas.microsoft.com/office/drawing/2014/main" id="{BE6F5694-F794-9435-8471-C98D9F7FF928}"/>
              </a:ext>
            </a:extLst>
          </p:cNvPr>
          <p:cNvPicPr>
            <a:picLocks noChangeAspect="1"/>
          </p:cNvPicPr>
          <p:nvPr/>
        </p:nvPicPr>
        <p:blipFill>
          <a:blip r:embed="rId2"/>
          <a:stretch>
            <a:fillRect/>
          </a:stretch>
        </p:blipFill>
        <p:spPr>
          <a:xfrm>
            <a:off x="2634474" y="2874019"/>
            <a:ext cx="4141080" cy="3812283"/>
          </a:xfrm>
          <a:prstGeom prst="rect">
            <a:avLst/>
          </a:prstGeom>
          <a:ln w="88900" cap="sq" cmpd="thickThin">
            <a:solidFill>
              <a:srgbClr val="000000"/>
            </a:solidFill>
            <a:prstDash val="solid"/>
            <a:miter lim="800000"/>
          </a:ln>
          <a:effectLst>
            <a:innerShdw blurRad="76200">
              <a:srgbClr val="000000"/>
            </a:innerShdw>
          </a:effectLst>
        </p:spPr>
      </p:pic>
      <p:grpSp>
        <p:nvGrpSpPr>
          <p:cNvPr id="7" name="Grupo 6">
            <a:extLst>
              <a:ext uri="{FF2B5EF4-FFF2-40B4-BE49-F238E27FC236}">
                <a16:creationId xmlns:a16="http://schemas.microsoft.com/office/drawing/2014/main" id="{8DFC2CB4-B150-43A0-1691-777865A2CC41}"/>
              </a:ext>
            </a:extLst>
          </p:cNvPr>
          <p:cNvGrpSpPr/>
          <p:nvPr/>
        </p:nvGrpSpPr>
        <p:grpSpPr>
          <a:xfrm>
            <a:off x="9127122" y="5090"/>
            <a:ext cx="3064878" cy="6857998"/>
            <a:chOff x="9127122" y="5090"/>
            <a:chExt cx="3064878" cy="6857998"/>
          </a:xfrm>
        </p:grpSpPr>
        <p:sp>
          <p:nvSpPr>
            <p:cNvPr id="8" name="Marcador de contenido 2">
              <a:extLst>
                <a:ext uri="{FF2B5EF4-FFF2-40B4-BE49-F238E27FC236}">
                  <a16:creationId xmlns:a16="http://schemas.microsoft.com/office/drawing/2014/main" id="{5D98A46C-C001-AD02-589B-D888580B840C}"/>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dirty="0">
                  <a:solidFill>
                    <a:schemeClr val="bg1"/>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b="1" dirty="0">
                  <a:solidFill>
                    <a:srgbClr val="FFFF00"/>
                  </a:solidFill>
                </a:rPr>
                <a:t>4	EJECUCIÓN DEL </a:t>
              </a:r>
              <a:r>
                <a:rPr lang="es-ES" sz="1000" b="1" dirty="0">
                  <a:solidFill>
                    <a:srgbClr val="FFFF00"/>
                  </a:solidFill>
                </a:rPr>
                <a:t>PROYECTO</a:t>
              </a:r>
              <a:endParaRPr lang="es-ES" sz="1050" b="1" dirty="0">
                <a:solidFill>
                  <a:srgbClr val="FFFF00"/>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4" name="CuadroTexto 13">
              <a:extLst>
                <a:ext uri="{FF2B5EF4-FFF2-40B4-BE49-F238E27FC236}">
                  <a16:creationId xmlns:a16="http://schemas.microsoft.com/office/drawing/2014/main" id="{91CD073A-B12D-509F-093B-F5FA6D3043F3}"/>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41</a:t>
              </a:r>
            </a:p>
          </p:txBody>
        </p:sp>
      </p:grpSp>
    </p:spTree>
    <p:extLst>
      <p:ext uri="{BB962C8B-B14F-4D97-AF65-F5344CB8AC3E}">
        <p14:creationId xmlns:p14="http://schemas.microsoft.com/office/powerpoint/2010/main" val="1090205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468608" y="528535"/>
            <a:ext cx="8432324" cy="1288691"/>
          </a:xfrm>
        </p:spPr>
        <p:txBody>
          <a:bodyPr>
            <a:normAutofit/>
          </a:bodyPr>
          <a:lstStyle/>
          <a:p>
            <a:r>
              <a:rPr lang="es-ES" dirty="0"/>
              <a:t>4	</a:t>
            </a:r>
            <a:r>
              <a:rPr lang="es-MX" dirty="0"/>
              <a:t>EJECUCIÓN DEL PROYECTO. </a:t>
            </a:r>
            <a:endParaRPr lang="es-ES" dirty="0"/>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8</a:t>
            </a:r>
          </a:p>
        </p:txBody>
      </p:sp>
      <p:sp>
        <p:nvSpPr>
          <p:cNvPr id="10" name="CuadroTexto 9">
            <a:extLst>
              <a:ext uri="{FF2B5EF4-FFF2-40B4-BE49-F238E27FC236}">
                <a16:creationId xmlns:a16="http://schemas.microsoft.com/office/drawing/2014/main" id="{06713F1B-8AD1-5843-C435-C0174C28889E}"/>
              </a:ext>
            </a:extLst>
          </p:cNvPr>
          <p:cNvSpPr txBox="1"/>
          <p:nvPr/>
        </p:nvSpPr>
        <p:spPr>
          <a:xfrm>
            <a:off x="11713581" y="6457890"/>
            <a:ext cx="478420" cy="400110"/>
          </a:xfrm>
          <a:prstGeom prst="rect">
            <a:avLst/>
          </a:prstGeom>
          <a:noFill/>
        </p:spPr>
        <p:txBody>
          <a:bodyPr wrap="square" rtlCol="0">
            <a:spAutoFit/>
          </a:bodyPr>
          <a:lstStyle/>
          <a:p>
            <a:r>
              <a:rPr lang="es-EC" sz="2000" dirty="0">
                <a:solidFill>
                  <a:schemeClr val="bg1"/>
                </a:solidFill>
              </a:rPr>
              <a:t>10</a:t>
            </a:r>
          </a:p>
        </p:txBody>
      </p:sp>
      <p:sp>
        <p:nvSpPr>
          <p:cNvPr id="13" name="CuadroTexto 12">
            <a:extLst>
              <a:ext uri="{FF2B5EF4-FFF2-40B4-BE49-F238E27FC236}">
                <a16:creationId xmlns:a16="http://schemas.microsoft.com/office/drawing/2014/main" id="{D74A0DA4-1E97-AE08-653B-E5933BE249EE}"/>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33</a:t>
            </a:r>
          </a:p>
        </p:txBody>
      </p:sp>
      <p:sp>
        <p:nvSpPr>
          <p:cNvPr id="3" name="Marcador de contenido 2">
            <a:extLst>
              <a:ext uri="{FF2B5EF4-FFF2-40B4-BE49-F238E27FC236}">
                <a16:creationId xmlns:a16="http://schemas.microsoft.com/office/drawing/2014/main" id="{0AF49CED-7944-01E5-9671-7AD0F795C00C}"/>
              </a:ext>
            </a:extLst>
          </p:cNvPr>
          <p:cNvSpPr>
            <a:spLocks noGrp="1"/>
          </p:cNvSpPr>
          <p:nvPr>
            <p:ph idx="1"/>
          </p:nvPr>
        </p:nvSpPr>
        <p:spPr>
          <a:xfrm>
            <a:off x="468608" y="1829393"/>
            <a:ext cx="8658515" cy="908020"/>
          </a:xfrm>
        </p:spPr>
        <p:txBody>
          <a:bodyPr>
            <a:normAutofit/>
          </a:bodyPr>
          <a:lstStyle/>
          <a:p>
            <a:r>
              <a:rPr lang="es-MX" dirty="0">
                <a:solidFill>
                  <a:schemeClr val="tx1"/>
                </a:solidFill>
              </a:rPr>
              <a:t>Se muestra el mensaje de </a:t>
            </a:r>
            <a:r>
              <a:rPr lang="es-MX" dirty="0" err="1">
                <a:solidFill>
                  <a:schemeClr val="tx1"/>
                </a:solidFill>
              </a:rPr>
              <a:t>notificacion</a:t>
            </a:r>
            <a:r>
              <a:rPr lang="es-MX" dirty="0">
                <a:solidFill>
                  <a:schemeClr val="tx1"/>
                </a:solidFill>
              </a:rPr>
              <a:t> creado para validar que el proyecto funcione correctamente</a:t>
            </a:r>
            <a:endParaRPr lang="es-ES" dirty="0">
              <a:solidFill>
                <a:schemeClr val="tx1"/>
              </a:solidFill>
            </a:endParaRPr>
          </a:p>
        </p:txBody>
      </p:sp>
      <p:pic>
        <p:nvPicPr>
          <p:cNvPr id="4" name="Imagen 3" descr="Interfaz de usuario gráfica, Aplicación, Word&#10;&#10;Descripción generada automáticamente">
            <a:extLst>
              <a:ext uri="{FF2B5EF4-FFF2-40B4-BE49-F238E27FC236}">
                <a16:creationId xmlns:a16="http://schemas.microsoft.com/office/drawing/2014/main" id="{1BBD64D4-6AB2-8DE0-81A8-5789C58ECF09}"/>
              </a:ext>
            </a:extLst>
          </p:cNvPr>
          <p:cNvPicPr>
            <a:picLocks noChangeAspect="1"/>
          </p:cNvPicPr>
          <p:nvPr/>
        </p:nvPicPr>
        <p:blipFill>
          <a:blip r:embed="rId2"/>
          <a:stretch>
            <a:fillRect/>
          </a:stretch>
        </p:blipFill>
        <p:spPr>
          <a:xfrm>
            <a:off x="1419616" y="3429000"/>
            <a:ext cx="6576187" cy="1986669"/>
          </a:xfrm>
          <a:prstGeom prst="rect">
            <a:avLst/>
          </a:prstGeom>
          <a:ln w="88900" cap="sq" cmpd="thickThin">
            <a:solidFill>
              <a:srgbClr val="000000"/>
            </a:solidFill>
            <a:prstDash val="solid"/>
            <a:miter lim="800000"/>
          </a:ln>
          <a:effectLst>
            <a:innerShdw blurRad="76200">
              <a:srgbClr val="000000"/>
            </a:innerShdw>
          </a:effectLst>
        </p:spPr>
      </p:pic>
      <p:grpSp>
        <p:nvGrpSpPr>
          <p:cNvPr id="7" name="Grupo 6">
            <a:extLst>
              <a:ext uri="{FF2B5EF4-FFF2-40B4-BE49-F238E27FC236}">
                <a16:creationId xmlns:a16="http://schemas.microsoft.com/office/drawing/2014/main" id="{DFE2E786-7C44-F4EB-276E-7889F1B5F3D0}"/>
              </a:ext>
            </a:extLst>
          </p:cNvPr>
          <p:cNvGrpSpPr/>
          <p:nvPr/>
        </p:nvGrpSpPr>
        <p:grpSpPr>
          <a:xfrm>
            <a:off x="9127122" y="5090"/>
            <a:ext cx="3064878" cy="6857998"/>
            <a:chOff x="9127122" y="5090"/>
            <a:chExt cx="3064878" cy="6857998"/>
          </a:xfrm>
        </p:grpSpPr>
        <p:sp>
          <p:nvSpPr>
            <p:cNvPr id="8" name="Marcador de contenido 2">
              <a:extLst>
                <a:ext uri="{FF2B5EF4-FFF2-40B4-BE49-F238E27FC236}">
                  <a16:creationId xmlns:a16="http://schemas.microsoft.com/office/drawing/2014/main" id="{F6A13773-8E0B-A7C7-263E-DF56DA858116}"/>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dirty="0">
                  <a:solidFill>
                    <a:schemeClr val="bg1"/>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b="1" dirty="0">
                  <a:solidFill>
                    <a:srgbClr val="FFFF00"/>
                  </a:solidFill>
                </a:rPr>
                <a:t>4	EJECUCIÓN DEL </a:t>
              </a:r>
              <a:r>
                <a:rPr lang="es-ES" sz="1000" b="1" dirty="0">
                  <a:solidFill>
                    <a:srgbClr val="FFFF00"/>
                  </a:solidFill>
                </a:rPr>
                <a:t>PROYECTO</a:t>
              </a:r>
              <a:endParaRPr lang="es-ES" sz="1050" b="1" dirty="0">
                <a:solidFill>
                  <a:srgbClr val="FFFF00"/>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4" name="CuadroTexto 13">
              <a:extLst>
                <a:ext uri="{FF2B5EF4-FFF2-40B4-BE49-F238E27FC236}">
                  <a16:creationId xmlns:a16="http://schemas.microsoft.com/office/drawing/2014/main" id="{7223F85B-08D0-2D1E-F445-9D2CE3F85FF2}"/>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42</a:t>
              </a:r>
            </a:p>
          </p:txBody>
        </p:sp>
      </p:grpSp>
    </p:spTree>
    <p:extLst>
      <p:ext uri="{BB962C8B-B14F-4D97-AF65-F5344CB8AC3E}">
        <p14:creationId xmlns:p14="http://schemas.microsoft.com/office/powerpoint/2010/main" val="19882838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5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445156"/>
          </a:xfrm>
        </p:spPr>
        <p:txBody>
          <a:bodyPr>
            <a:normAutofit/>
          </a:bodyPr>
          <a:lstStyle/>
          <a:p>
            <a:r>
              <a:rPr lang="es-MX" dirty="0">
                <a:solidFill>
                  <a:schemeClr val="tx1"/>
                </a:solidFill>
              </a:rPr>
              <a:t>Enterprise Java </a:t>
            </a:r>
            <a:r>
              <a:rPr lang="es-MX" dirty="0" err="1">
                <a:solidFill>
                  <a:schemeClr val="tx1"/>
                </a:solidFill>
              </a:rPr>
              <a:t>Beans</a:t>
            </a:r>
            <a:r>
              <a:rPr lang="es-MX" dirty="0">
                <a:solidFill>
                  <a:schemeClr val="tx1"/>
                </a:solidFill>
              </a:rPr>
              <a:t> (EJB) permite la creación de aplicaciones empresariales robustas y escalables. EJB proporciona un marco para la gestión de transacciones, seguridad y administración de recursos, lo que permite a los desarrolladores concentrarse en la lógica de negocio de la aplicación en lugar de preocuparse por aspectos técnicos subyacentes. Sin embargo, EJB también puede ser considerado como una tecnología compleja y difícil de aprender para los desarrolladores novatos, y su uso no es siempre necesario en aplicaciones de menor escala.</a:t>
            </a:r>
          </a:p>
          <a:p>
            <a:r>
              <a:rPr lang="es-MX" dirty="0">
                <a:solidFill>
                  <a:schemeClr val="tx1"/>
                </a:solidFill>
              </a:rPr>
              <a:t>	Los </a:t>
            </a:r>
            <a:r>
              <a:rPr lang="es-MX" dirty="0" err="1">
                <a:solidFill>
                  <a:schemeClr val="tx1"/>
                </a:solidFill>
              </a:rPr>
              <a:t>Session</a:t>
            </a:r>
            <a:r>
              <a:rPr lang="es-MX" dirty="0">
                <a:solidFill>
                  <a:schemeClr val="tx1"/>
                </a:solidFill>
              </a:rPr>
              <a:t> </a:t>
            </a:r>
            <a:r>
              <a:rPr lang="es-MX" dirty="0" err="1">
                <a:solidFill>
                  <a:schemeClr val="tx1"/>
                </a:solidFill>
              </a:rPr>
              <a:t>Beans</a:t>
            </a:r>
            <a:r>
              <a:rPr lang="es-MX" dirty="0">
                <a:solidFill>
                  <a:schemeClr val="tx1"/>
                </a:solidFill>
              </a:rPr>
              <a:t> proporcionan una interfaz para acceder a los recursos de la aplicación, como bases de datos o servicios web, y pueden ser utilizados tanto por aplicaciones cliente como por otros </a:t>
            </a:r>
            <a:r>
              <a:rPr lang="es-MX" dirty="0" err="1">
                <a:solidFill>
                  <a:schemeClr val="tx1"/>
                </a:solidFill>
              </a:rPr>
              <a:t>EJBs</a:t>
            </a:r>
            <a:r>
              <a:rPr lang="es-MX" dirty="0">
                <a:solidFill>
                  <a:schemeClr val="tx1"/>
                </a:solidFill>
              </a:rPr>
              <a:t>. Uno de los principales beneficios de los </a:t>
            </a:r>
            <a:r>
              <a:rPr lang="es-MX" dirty="0" err="1">
                <a:solidFill>
                  <a:schemeClr val="tx1"/>
                </a:solidFill>
              </a:rPr>
              <a:t>Session</a:t>
            </a:r>
            <a:r>
              <a:rPr lang="es-MX" dirty="0">
                <a:solidFill>
                  <a:schemeClr val="tx1"/>
                </a:solidFill>
              </a:rPr>
              <a:t> </a:t>
            </a:r>
            <a:r>
              <a:rPr lang="es-MX" dirty="0" err="1">
                <a:solidFill>
                  <a:schemeClr val="tx1"/>
                </a:solidFill>
              </a:rPr>
              <a:t>Beans</a:t>
            </a:r>
            <a:r>
              <a:rPr lang="es-MX" dirty="0">
                <a:solidFill>
                  <a:schemeClr val="tx1"/>
                </a:solidFill>
              </a:rPr>
              <a:t> es que proporcionan una forma estandarizada y segura de acceder a los recursos de la aplicación, ya que el contenedor EJB se encarga de la gestión de transacciones, seguridad y administración de recurso</a:t>
            </a:r>
            <a:endParaRPr lang="es-EC" dirty="0">
              <a:solidFill>
                <a:schemeClr val="tx1"/>
              </a:solidFill>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6" name="CuadroTexto 5">
            <a:extLst>
              <a:ext uri="{FF2B5EF4-FFF2-40B4-BE49-F238E27FC236}">
                <a16:creationId xmlns:a16="http://schemas.microsoft.com/office/drawing/2014/main" id="{B9D2180F-E919-7097-AEF7-12B76A38134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26</a:t>
            </a:r>
          </a:p>
        </p:txBody>
      </p:sp>
      <p:grpSp>
        <p:nvGrpSpPr>
          <p:cNvPr id="9" name="Grupo 8">
            <a:extLst>
              <a:ext uri="{FF2B5EF4-FFF2-40B4-BE49-F238E27FC236}">
                <a16:creationId xmlns:a16="http://schemas.microsoft.com/office/drawing/2014/main" id="{C24432E4-E128-769F-4AA0-B3C2D7B8DC66}"/>
              </a:ext>
            </a:extLst>
          </p:cNvPr>
          <p:cNvGrpSpPr/>
          <p:nvPr/>
        </p:nvGrpSpPr>
        <p:grpSpPr>
          <a:xfrm>
            <a:off x="9127122" y="5090"/>
            <a:ext cx="3064878" cy="6857998"/>
            <a:chOff x="9127122" y="5090"/>
            <a:chExt cx="3064878" cy="6857998"/>
          </a:xfrm>
        </p:grpSpPr>
        <p:sp>
          <p:nvSpPr>
            <p:cNvPr id="10" name="Marcador de contenido 2">
              <a:extLst>
                <a:ext uri="{FF2B5EF4-FFF2-40B4-BE49-F238E27FC236}">
                  <a16:creationId xmlns:a16="http://schemas.microsoft.com/office/drawing/2014/main" id="{7CE2D3A1-DB7D-E83F-E76B-D16720B224DA}"/>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dirty="0">
                  <a:solidFill>
                    <a:schemeClr val="bg1"/>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b="1" dirty="0">
                  <a:solidFill>
                    <a:srgbClr val="FFFF00"/>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1" name="CuadroTexto 10">
              <a:extLst>
                <a:ext uri="{FF2B5EF4-FFF2-40B4-BE49-F238E27FC236}">
                  <a16:creationId xmlns:a16="http://schemas.microsoft.com/office/drawing/2014/main" id="{AAF0B2AC-1F3F-203D-321E-310ADD70903A}"/>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43</a:t>
              </a:r>
            </a:p>
          </p:txBody>
        </p:sp>
      </p:grpSp>
    </p:spTree>
    <p:extLst>
      <p:ext uri="{BB962C8B-B14F-4D97-AF65-F5344CB8AC3E}">
        <p14:creationId xmlns:p14="http://schemas.microsoft.com/office/powerpoint/2010/main" val="27039505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717384"/>
          </a:xfrm>
        </p:spPr>
        <p:txBody>
          <a:bodyPr>
            <a:normAutofit/>
          </a:bodyPr>
          <a:lstStyle/>
          <a:p>
            <a:r>
              <a:rPr lang="es-MX" dirty="0">
                <a:solidFill>
                  <a:schemeClr val="tx1"/>
                </a:solidFill>
              </a:rPr>
              <a:t>Se recomienda utilizar la versión de </a:t>
            </a:r>
            <a:r>
              <a:rPr lang="es-MX" dirty="0" err="1">
                <a:solidFill>
                  <a:schemeClr val="tx1"/>
                </a:solidFill>
              </a:rPr>
              <a:t>jdk</a:t>
            </a:r>
            <a:r>
              <a:rPr lang="es-MX" dirty="0">
                <a:solidFill>
                  <a:schemeClr val="tx1"/>
                </a:solidFill>
              </a:rPr>
              <a:t> numero 11 para abajo debido a que esta es aceptada en el servidor de payara, lo cual al momento de desplegar nuestra aplicación nos facilitará la ejecución ya que este es compatible con el IDE de apache </a:t>
            </a:r>
            <a:r>
              <a:rPr lang="es-MX" dirty="0" err="1">
                <a:solidFill>
                  <a:schemeClr val="tx1"/>
                </a:solidFill>
              </a:rPr>
              <a:t>netbeans</a:t>
            </a:r>
            <a:r>
              <a:rPr lang="es-MX" dirty="0">
                <a:solidFill>
                  <a:schemeClr val="tx1"/>
                </a:solidFill>
              </a:rPr>
              <a:t>.</a:t>
            </a:r>
          </a:p>
          <a:p>
            <a:r>
              <a:rPr lang="es-MX" dirty="0">
                <a:solidFill>
                  <a:schemeClr val="tx1"/>
                </a:solidFill>
              </a:rPr>
              <a:t>Se recomienda verificar la compatibilidad entre el Java EE que se vaya a utilizar y los JSF para evitar problemas durante el arranque en el servidor.</a:t>
            </a:r>
          </a:p>
          <a:p>
            <a:r>
              <a:rPr lang="es-MX" dirty="0">
                <a:solidFill>
                  <a:schemeClr val="tx1"/>
                </a:solidFill>
              </a:rPr>
              <a:t>Se recomienda tener cuidado al momento de realizar el cambio de nombre de alguna función sobre todo en el controlador ya que un cambio en el controlador puede tener la capacidad de afectar a todo el proyecto, así como al momento de realizar la configuración de las rutas de inicio del proyecto.</a:t>
            </a:r>
          </a:p>
          <a:p>
            <a:endParaRPr lang="es-MX" dirty="0">
              <a:solidFill>
                <a:schemeClr val="tx1"/>
              </a:solidFill>
            </a:endParaRP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36</a:t>
            </a:r>
          </a:p>
        </p:txBody>
      </p:sp>
      <p:sp>
        <p:nvSpPr>
          <p:cNvPr id="7" name="CuadroTexto 6">
            <a:extLst>
              <a:ext uri="{FF2B5EF4-FFF2-40B4-BE49-F238E27FC236}">
                <a16:creationId xmlns:a16="http://schemas.microsoft.com/office/drawing/2014/main" id="{5FA19C3D-49B4-8AC7-56FC-62A2BB03D988}"/>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27</a:t>
            </a:r>
          </a:p>
        </p:txBody>
      </p:sp>
      <p:grpSp>
        <p:nvGrpSpPr>
          <p:cNvPr id="9" name="Grupo 8">
            <a:extLst>
              <a:ext uri="{FF2B5EF4-FFF2-40B4-BE49-F238E27FC236}">
                <a16:creationId xmlns:a16="http://schemas.microsoft.com/office/drawing/2014/main" id="{DE68AD53-193D-D292-B3D5-74AC924FD36E}"/>
              </a:ext>
            </a:extLst>
          </p:cNvPr>
          <p:cNvGrpSpPr/>
          <p:nvPr/>
        </p:nvGrpSpPr>
        <p:grpSpPr>
          <a:xfrm>
            <a:off x="9127122" y="5090"/>
            <a:ext cx="3064878" cy="6857998"/>
            <a:chOff x="9127122" y="5090"/>
            <a:chExt cx="3064878" cy="6857998"/>
          </a:xfrm>
        </p:grpSpPr>
        <p:sp>
          <p:nvSpPr>
            <p:cNvPr id="10" name="Marcador de contenido 2">
              <a:extLst>
                <a:ext uri="{FF2B5EF4-FFF2-40B4-BE49-F238E27FC236}">
                  <a16:creationId xmlns:a16="http://schemas.microsoft.com/office/drawing/2014/main" id="{6728B353-294C-9A08-2763-F5A787B6D7F9}"/>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dirty="0">
                  <a:solidFill>
                    <a:schemeClr val="bg1"/>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b="1" dirty="0">
                  <a:solidFill>
                    <a:srgbClr val="FFFF00"/>
                  </a:solidFill>
                </a:rPr>
                <a:t>6	RECOMENDACIONES</a:t>
              </a:r>
            </a:p>
            <a:p>
              <a:pPr>
                <a:lnSpc>
                  <a:spcPct val="90000"/>
                </a:lnSpc>
              </a:pPr>
              <a:r>
                <a:rPr lang="es-ES" sz="1050" dirty="0">
                  <a:solidFill>
                    <a:schemeClr val="bg1"/>
                  </a:solidFill>
                </a:rPr>
                <a:t>7	BIBLIOGRAFÍA</a:t>
              </a:r>
            </a:p>
          </p:txBody>
        </p:sp>
        <p:sp>
          <p:nvSpPr>
            <p:cNvPr id="11" name="CuadroTexto 10">
              <a:extLst>
                <a:ext uri="{FF2B5EF4-FFF2-40B4-BE49-F238E27FC236}">
                  <a16:creationId xmlns:a16="http://schemas.microsoft.com/office/drawing/2014/main" id="{17D2625D-94E3-B259-676B-94F140E94979}"/>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44</a:t>
              </a:r>
            </a:p>
          </p:txBody>
        </p:sp>
      </p:grpSp>
    </p:spTree>
    <p:extLst>
      <p:ext uri="{BB962C8B-B14F-4D97-AF65-F5344CB8AC3E}">
        <p14:creationId xmlns:p14="http://schemas.microsoft.com/office/powerpoint/2010/main" val="6445825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7	BIBLIOGRAFÍA</a:t>
            </a: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11" name="CuadroTexto 10">
            <a:extLst>
              <a:ext uri="{FF2B5EF4-FFF2-40B4-BE49-F238E27FC236}">
                <a16:creationId xmlns:a16="http://schemas.microsoft.com/office/drawing/2014/main" id="{BE2E4E65-43D8-9832-D5B1-E5B92FA78E6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28</a:t>
            </a:r>
          </a:p>
        </p:txBody>
      </p:sp>
      <p:sp>
        <p:nvSpPr>
          <p:cNvPr id="4" name="Marcador de contenido 3">
            <a:extLst>
              <a:ext uri="{FF2B5EF4-FFF2-40B4-BE49-F238E27FC236}">
                <a16:creationId xmlns:a16="http://schemas.microsoft.com/office/drawing/2014/main" id="{56C2F830-501D-52C1-4A7B-99C6282C005F}"/>
              </a:ext>
            </a:extLst>
          </p:cNvPr>
          <p:cNvSpPr>
            <a:spLocks noGrp="1"/>
          </p:cNvSpPr>
          <p:nvPr>
            <p:ph idx="1"/>
          </p:nvPr>
        </p:nvSpPr>
        <p:spPr>
          <a:xfrm>
            <a:off x="581192" y="1715956"/>
            <a:ext cx="8367936" cy="4647024"/>
          </a:xfrm>
        </p:spPr>
        <p:txBody>
          <a:bodyPr>
            <a:normAutofit/>
          </a:bodyPr>
          <a:lstStyle/>
          <a:p>
            <a:pPr marL="0" indent="0">
              <a:buNone/>
            </a:pPr>
            <a:r>
              <a:rPr lang="es-EC" dirty="0"/>
              <a:t>[1] 	C. Á. </a:t>
            </a:r>
            <a:r>
              <a:rPr lang="es-EC" dirty="0" err="1"/>
              <a:t>Caules</a:t>
            </a:r>
            <a:r>
              <a:rPr lang="es-EC" dirty="0"/>
              <a:t>, «Enterprise Java </a:t>
            </a:r>
            <a:r>
              <a:rPr lang="es-EC" dirty="0" err="1"/>
              <a:t>Beans</a:t>
            </a:r>
            <a:r>
              <a:rPr lang="es-EC" dirty="0"/>
              <a:t> y su funcionamiento,» </a:t>
            </a:r>
            <a:r>
              <a:rPr lang="es-EC" dirty="0" err="1"/>
              <a:t>ArquitecturaJava</a:t>
            </a:r>
            <a:r>
              <a:rPr lang="es-EC" dirty="0"/>
              <a:t>, 29 06 2018. [En línea]. </a:t>
            </a:r>
            <a:r>
              <a:rPr lang="es-EC" dirty="0" err="1"/>
              <a:t>Available</a:t>
            </a:r>
            <a:r>
              <a:rPr lang="es-EC" dirty="0"/>
              <a:t>: https://tinyurl.com/5cxwzn7e. [Último acceso: 17 01 2023].</a:t>
            </a:r>
          </a:p>
          <a:p>
            <a:pPr marL="0" indent="0">
              <a:buNone/>
            </a:pPr>
            <a:r>
              <a:rPr lang="es-EC" dirty="0"/>
              <a:t>[2] 	D. Lara, «Modularidad en la programación orientada a objetos,» </a:t>
            </a:r>
            <a:r>
              <a:rPr lang="es-EC" dirty="0" err="1"/>
              <a:t>Styde</a:t>
            </a:r>
            <a:r>
              <a:rPr lang="es-EC" dirty="0"/>
              <a:t>, 07 07 2015. [En línea]. </a:t>
            </a:r>
            <a:r>
              <a:rPr lang="es-EC" dirty="0" err="1"/>
              <a:t>Available</a:t>
            </a:r>
            <a:r>
              <a:rPr lang="es-EC" dirty="0"/>
              <a:t>: https://tinyurl.com/2srhuk69. [Último acceso: 18 01 2023].</a:t>
            </a:r>
          </a:p>
          <a:p>
            <a:pPr marL="0" indent="0">
              <a:buNone/>
            </a:pPr>
            <a:r>
              <a:rPr lang="es-EC" dirty="0"/>
              <a:t>[3] 	O. Blancarte, «</a:t>
            </a:r>
            <a:r>
              <a:rPr lang="es-EC" dirty="0" err="1"/>
              <a:t>OscarBlancarte</a:t>
            </a:r>
            <a:r>
              <a:rPr lang="es-EC" dirty="0"/>
              <a:t>,» [En línea]. </a:t>
            </a:r>
            <a:r>
              <a:rPr lang="es-EC" dirty="0" err="1"/>
              <a:t>Available</a:t>
            </a:r>
            <a:r>
              <a:rPr lang="es-EC" dirty="0"/>
              <a:t>: https://www.oscarblancarteblog.com/tutoriales/java-persistence-api-jpa/. [Último acceso: Enero 2023].</a:t>
            </a:r>
          </a:p>
          <a:p>
            <a:pPr marL="0" indent="0">
              <a:buNone/>
            </a:pPr>
            <a:r>
              <a:rPr lang="es-EC" dirty="0"/>
              <a:t>[4] 	</a:t>
            </a:r>
            <a:r>
              <a:rPr lang="es-EC" dirty="0" err="1"/>
              <a:t>TuProgramacion</a:t>
            </a:r>
            <a:r>
              <a:rPr lang="es-EC" dirty="0"/>
              <a:t>, «</a:t>
            </a:r>
            <a:r>
              <a:rPr lang="es-EC" dirty="0" err="1"/>
              <a:t>TuProgramacion</a:t>
            </a:r>
            <a:r>
              <a:rPr lang="es-EC" dirty="0"/>
              <a:t>,» [En línea]. </a:t>
            </a:r>
            <a:r>
              <a:rPr lang="es-EC" dirty="0" err="1"/>
              <a:t>Available</a:t>
            </a:r>
            <a:r>
              <a:rPr lang="es-EC" dirty="0"/>
              <a:t>: http://www.tuprogramacion.com/glosario/que-es-un-orm/. [Último acceso: Enero 2022].</a:t>
            </a:r>
          </a:p>
          <a:p>
            <a:pPr marL="0" indent="0">
              <a:buNone/>
            </a:pPr>
            <a:r>
              <a:rPr lang="es-EC" dirty="0"/>
              <a:t>[5] 	</a:t>
            </a:r>
            <a:r>
              <a:rPr lang="es-EC" dirty="0" err="1"/>
              <a:t>Vivek</a:t>
            </a:r>
            <a:r>
              <a:rPr lang="es-EC" dirty="0"/>
              <a:t>, «</a:t>
            </a:r>
            <a:r>
              <a:rPr lang="es-EC" dirty="0" err="1"/>
              <a:t>Baeldung</a:t>
            </a:r>
            <a:r>
              <a:rPr lang="es-EC" dirty="0"/>
              <a:t>,» 23 Febrero 2022. [En línea]. </a:t>
            </a:r>
            <a:r>
              <a:rPr lang="es-EC" dirty="0" err="1"/>
              <a:t>Available</a:t>
            </a:r>
            <a:r>
              <a:rPr lang="es-EC" dirty="0"/>
              <a:t>: baeldung.com/</a:t>
            </a:r>
            <a:r>
              <a:rPr lang="es-EC" dirty="0" err="1"/>
              <a:t>jpa-entities</a:t>
            </a:r>
            <a:r>
              <a:rPr lang="es-EC" dirty="0"/>
              <a:t>. [Último acceso: Enero 2023].</a:t>
            </a:r>
          </a:p>
        </p:txBody>
      </p:sp>
      <p:grpSp>
        <p:nvGrpSpPr>
          <p:cNvPr id="8" name="Grupo 7">
            <a:extLst>
              <a:ext uri="{FF2B5EF4-FFF2-40B4-BE49-F238E27FC236}">
                <a16:creationId xmlns:a16="http://schemas.microsoft.com/office/drawing/2014/main" id="{0B517864-2DDC-DE67-5C5A-F660109F5CC5}"/>
              </a:ext>
            </a:extLst>
          </p:cNvPr>
          <p:cNvGrpSpPr/>
          <p:nvPr/>
        </p:nvGrpSpPr>
        <p:grpSpPr>
          <a:xfrm>
            <a:off x="9127122" y="5090"/>
            <a:ext cx="3064878" cy="6857998"/>
            <a:chOff x="9127122" y="5090"/>
            <a:chExt cx="3064878" cy="6857998"/>
          </a:xfrm>
        </p:grpSpPr>
        <p:sp>
          <p:nvSpPr>
            <p:cNvPr id="9" name="Marcador de contenido 2">
              <a:extLst>
                <a:ext uri="{FF2B5EF4-FFF2-40B4-BE49-F238E27FC236}">
                  <a16:creationId xmlns:a16="http://schemas.microsoft.com/office/drawing/2014/main" id="{22AF8CD5-1741-9AF2-CE42-BE7FBB068791}"/>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dirty="0">
                  <a:solidFill>
                    <a:schemeClr val="bg1"/>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b="1" dirty="0">
                  <a:solidFill>
                    <a:srgbClr val="FFFF00"/>
                  </a:solidFill>
                </a:rPr>
                <a:t>7	BIBLIOGRAFÍA</a:t>
              </a:r>
            </a:p>
          </p:txBody>
        </p:sp>
        <p:sp>
          <p:nvSpPr>
            <p:cNvPr id="10" name="CuadroTexto 9">
              <a:extLst>
                <a:ext uri="{FF2B5EF4-FFF2-40B4-BE49-F238E27FC236}">
                  <a16:creationId xmlns:a16="http://schemas.microsoft.com/office/drawing/2014/main" id="{2E715ACC-AF15-68AE-16C8-61A5909CA0E2}"/>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45</a:t>
              </a:r>
            </a:p>
          </p:txBody>
        </p:sp>
      </p:grpSp>
    </p:spTree>
    <p:extLst>
      <p:ext uri="{BB962C8B-B14F-4D97-AF65-F5344CB8AC3E}">
        <p14:creationId xmlns:p14="http://schemas.microsoft.com/office/powerpoint/2010/main" val="4049663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7	BIBLIOGRAFÍA</a:t>
            </a: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11" name="CuadroTexto 10">
            <a:extLst>
              <a:ext uri="{FF2B5EF4-FFF2-40B4-BE49-F238E27FC236}">
                <a16:creationId xmlns:a16="http://schemas.microsoft.com/office/drawing/2014/main" id="{BE2E4E65-43D8-9832-D5B1-E5B92FA78E6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28</a:t>
            </a:r>
          </a:p>
        </p:txBody>
      </p:sp>
      <p:sp>
        <p:nvSpPr>
          <p:cNvPr id="4" name="Marcador de contenido 3">
            <a:extLst>
              <a:ext uri="{FF2B5EF4-FFF2-40B4-BE49-F238E27FC236}">
                <a16:creationId xmlns:a16="http://schemas.microsoft.com/office/drawing/2014/main" id="{56C2F830-501D-52C1-4A7B-99C6282C005F}"/>
              </a:ext>
            </a:extLst>
          </p:cNvPr>
          <p:cNvSpPr>
            <a:spLocks noGrp="1"/>
          </p:cNvSpPr>
          <p:nvPr>
            <p:ph idx="1"/>
          </p:nvPr>
        </p:nvSpPr>
        <p:spPr>
          <a:xfrm>
            <a:off x="581192" y="1508820"/>
            <a:ext cx="8367936" cy="4647024"/>
          </a:xfrm>
        </p:spPr>
        <p:txBody>
          <a:bodyPr>
            <a:normAutofit/>
          </a:bodyPr>
          <a:lstStyle/>
          <a:p>
            <a:pPr marL="0" indent="0">
              <a:buNone/>
            </a:pPr>
            <a:r>
              <a:rPr lang="es-EC" dirty="0"/>
              <a:t>[6] 	U. d. Alicante, «</a:t>
            </a:r>
            <a:r>
              <a:rPr lang="es-EC" dirty="0" err="1"/>
              <a:t>jtech</a:t>
            </a:r>
            <a:r>
              <a:rPr lang="es-EC" dirty="0"/>
              <a:t>,» 7 Marzo 2013. [En línea]. </a:t>
            </a:r>
            <a:r>
              <a:rPr lang="es-EC" dirty="0" err="1"/>
              <a:t>Available</a:t>
            </a:r>
            <a:r>
              <a:rPr lang="es-EC" dirty="0"/>
              <a:t>: http://www.jtech.ua.es/j2ee/restringido/jpa/sesion05-apuntes.html. [Último acceso: Enero 2023].</a:t>
            </a:r>
          </a:p>
          <a:p>
            <a:pPr marL="0" indent="0">
              <a:buNone/>
            </a:pPr>
            <a:r>
              <a:rPr lang="es-EC" dirty="0"/>
              <a:t>[7] 	O. Blancarte, «</a:t>
            </a:r>
            <a:r>
              <a:rPr lang="es-EC" dirty="0" err="1"/>
              <a:t>OscarBlancarteblog</a:t>
            </a:r>
            <a:r>
              <a:rPr lang="es-EC" dirty="0"/>
              <a:t>,» 10 Octubre 2018. [En línea]. </a:t>
            </a:r>
            <a:r>
              <a:rPr lang="es-EC" dirty="0" err="1"/>
              <a:t>Available</a:t>
            </a:r>
            <a:r>
              <a:rPr lang="es-EC" dirty="0"/>
              <a:t>: https://www.oscarblancarteblog.com/2018/12/10/data-access-object-dao-pattern/. [Último acceso: Enero 2023].</a:t>
            </a:r>
          </a:p>
          <a:p>
            <a:pPr marL="0" indent="0">
              <a:buNone/>
            </a:pPr>
            <a:r>
              <a:rPr lang="es-EC" dirty="0"/>
              <a:t>[8] 	Eclipse, «Eclipse,» [En línea]. </a:t>
            </a:r>
            <a:r>
              <a:rPr lang="es-EC" dirty="0" err="1"/>
              <a:t>Available</a:t>
            </a:r>
            <a:r>
              <a:rPr lang="es-EC" dirty="0"/>
              <a:t>: https://www.eclipse.org/eclipselink/. [Último acceso: Enero 2023].</a:t>
            </a:r>
          </a:p>
          <a:p>
            <a:pPr marL="0" indent="0">
              <a:buNone/>
            </a:pPr>
            <a:r>
              <a:rPr lang="es-EC" dirty="0"/>
              <a:t>[9] 	«</a:t>
            </a:r>
            <a:r>
              <a:rPr lang="es-EC" dirty="0" err="1"/>
              <a:t>JavaServer</a:t>
            </a:r>
            <a:r>
              <a:rPr lang="es-EC" dirty="0"/>
              <a:t> Faces(JSF),» Junta de desarrollo de Andalucía, 13 11 2016. [En línea]. </a:t>
            </a:r>
            <a:r>
              <a:rPr lang="es-EC" dirty="0" err="1"/>
              <a:t>Available</a:t>
            </a:r>
            <a:r>
              <a:rPr lang="es-EC" dirty="0"/>
              <a:t>: https://www.juntadeandalucia.es/servicios/madeja/contenido/recurso/101. [Último acceso: 06 01 2023].</a:t>
            </a:r>
          </a:p>
        </p:txBody>
      </p:sp>
      <p:grpSp>
        <p:nvGrpSpPr>
          <p:cNvPr id="8" name="Grupo 7">
            <a:extLst>
              <a:ext uri="{FF2B5EF4-FFF2-40B4-BE49-F238E27FC236}">
                <a16:creationId xmlns:a16="http://schemas.microsoft.com/office/drawing/2014/main" id="{23F397DA-5860-13E7-E55D-74F4CBE448FC}"/>
              </a:ext>
            </a:extLst>
          </p:cNvPr>
          <p:cNvGrpSpPr/>
          <p:nvPr/>
        </p:nvGrpSpPr>
        <p:grpSpPr>
          <a:xfrm>
            <a:off x="9127122" y="5090"/>
            <a:ext cx="3064878" cy="6857998"/>
            <a:chOff x="9127122" y="5090"/>
            <a:chExt cx="3064878" cy="6857998"/>
          </a:xfrm>
        </p:grpSpPr>
        <p:sp>
          <p:nvSpPr>
            <p:cNvPr id="9" name="Marcador de contenido 2">
              <a:extLst>
                <a:ext uri="{FF2B5EF4-FFF2-40B4-BE49-F238E27FC236}">
                  <a16:creationId xmlns:a16="http://schemas.microsoft.com/office/drawing/2014/main" id="{F4E09B3B-26A9-8A92-3571-B8D30CBCF5A1}"/>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dirty="0">
                  <a:solidFill>
                    <a:schemeClr val="bg1"/>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b="1" dirty="0">
                  <a:solidFill>
                    <a:srgbClr val="FFFF00"/>
                  </a:solidFill>
                </a:rPr>
                <a:t>7	BIBLIOGRAFÍA</a:t>
              </a:r>
            </a:p>
          </p:txBody>
        </p:sp>
        <p:sp>
          <p:nvSpPr>
            <p:cNvPr id="10" name="CuadroTexto 9">
              <a:extLst>
                <a:ext uri="{FF2B5EF4-FFF2-40B4-BE49-F238E27FC236}">
                  <a16:creationId xmlns:a16="http://schemas.microsoft.com/office/drawing/2014/main" id="{73CB4AD5-B56E-56DA-C8C0-EF8DB12B74AF}"/>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46</a:t>
              </a:r>
            </a:p>
          </p:txBody>
        </p:sp>
      </p:grpSp>
    </p:spTree>
    <p:extLst>
      <p:ext uri="{BB962C8B-B14F-4D97-AF65-F5344CB8AC3E}">
        <p14:creationId xmlns:p14="http://schemas.microsoft.com/office/powerpoint/2010/main" val="2009259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545931" cy="1013800"/>
          </a:xfrm>
        </p:spPr>
        <p:txBody>
          <a:bodyPr/>
          <a:lstStyle/>
          <a:p>
            <a:r>
              <a:rPr lang="es-ES" dirty="0"/>
              <a:t>2.2		</a:t>
            </a:r>
            <a:r>
              <a:rPr lang="es-MX" dirty="0"/>
              <a:t>ENTERPRISE JAVA BEANS Y EL SOFTWARE MODULAR. </a:t>
            </a:r>
            <a:endParaRPr lang="es-ES" dirty="0"/>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678303"/>
          </a:xfrm>
        </p:spPr>
        <p:txBody>
          <a:bodyPr>
            <a:normAutofit/>
          </a:bodyPr>
          <a:lstStyle/>
          <a:p>
            <a:pPr marL="305435" indent="-305435" algn="just"/>
            <a:r>
              <a:rPr lang="es-MX" sz="1800" dirty="0">
                <a:solidFill>
                  <a:schemeClr val="tx1"/>
                </a:solidFill>
              </a:rPr>
              <a:t>Como se indicó anteriormente Enterprise Java </a:t>
            </a:r>
            <a:r>
              <a:rPr lang="es-MX" sz="1800" dirty="0" err="1">
                <a:solidFill>
                  <a:schemeClr val="tx1"/>
                </a:solidFill>
              </a:rPr>
              <a:t>Beans</a:t>
            </a:r>
            <a:r>
              <a:rPr lang="es-MX" sz="1800" dirty="0">
                <a:solidFill>
                  <a:schemeClr val="tx1"/>
                </a:solidFill>
              </a:rPr>
              <a:t> es una tecnología de Java que se utiliza para desarrollar aplicaciones empresariales en una arquitectura de componentes. Los </a:t>
            </a:r>
            <a:r>
              <a:rPr lang="es-MX" sz="1800" dirty="0" err="1">
                <a:solidFill>
                  <a:schemeClr val="tx1"/>
                </a:solidFill>
              </a:rPr>
              <a:t>EJBs</a:t>
            </a:r>
            <a:r>
              <a:rPr lang="es-MX" sz="1800" dirty="0">
                <a:solidFill>
                  <a:schemeClr val="tx1"/>
                </a:solidFill>
              </a:rPr>
              <a:t> son un tipo de componente de software modular que se utilizan en aplicaciones Java.</a:t>
            </a:r>
          </a:p>
          <a:p>
            <a:pPr marL="305435" indent="-305435" algn="just"/>
            <a:r>
              <a:rPr lang="es-MX" sz="1800" dirty="0">
                <a:solidFill>
                  <a:schemeClr val="tx1"/>
                </a:solidFill>
              </a:rPr>
              <a:t>Por otro lado, cuando se habla de modularidad de software [2] se refiere a la técnica de dividir un sistema en módulos o componentes independientes que pueden ser desarrollados, probados y mantenidos de manera independiente. Cada módulo o componente tiene una función específica y se comunica con otros módulos a través de una interfaz estandarizada. Esto permite una mayor flexibilidad y escalabilidad en el desarrollo de aplicaciones, así como una mayor facilidad de mantenimiento y reutilización de código.</a:t>
            </a:r>
          </a:p>
          <a:p>
            <a:pPr marL="305435" indent="-305435" algn="just"/>
            <a:endParaRPr lang="es-ES" sz="1800" dirty="0">
              <a:solidFill>
                <a:schemeClr val="tx1"/>
              </a:solidFill>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4</a:t>
            </a:r>
          </a:p>
        </p:txBody>
      </p:sp>
      <p:sp>
        <p:nvSpPr>
          <p:cNvPr id="7" name="CuadroTexto 6">
            <a:extLst>
              <a:ext uri="{FF2B5EF4-FFF2-40B4-BE49-F238E27FC236}">
                <a16:creationId xmlns:a16="http://schemas.microsoft.com/office/drawing/2014/main" id="{77010381-4DD4-2A3F-F94B-0432519D3931}"/>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4</a:t>
            </a:r>
          </a:p>
        </p:txBody>
      </p:sp>
      <p:grpSp>
        <p:nvGrpSpPr>
          <p:cNvPr id="9" name="Grupo 8">
            <a:extLst>
              <a:ext uri="{FF2B5EF4-FFF2-40B4-BE49-F238E27FC236}">
                <a16:creationId xmlns:a16="http://schemas.microsoft.com/office/drawing/2014/main" id="{75E00F9C-E96C-4BD6-52F4-5EA2F86A99ED}"/>
              </a:ext>
            </a:extLst>
          </p:cNvPr>
          <p:cNvGrpSpPr/>
          <p:nvPr/>
        </p:nvGrpSpPr>
        <p:grpSpPr>
          <a:xfrm>
            <a:off x="9127122" y="5090"/>
            <a:ext cx="3064878" cy="6857998"/>
            <a:chOff x="9127122" y="5090"/>
            <a:chExt cx="3064878" cy="6857998"/>
          </a:xfrm>
        </p:grpSpPr>
        <p:sp>
          <p:nvSpPr>
            <p:cNvPr id="10" name="Marcador de contenido 2">
              <a:extLst>
                <a:ext uri="{FF2B5EF4-FFF2-40B4-BE49-F238E27FC236}">
                  <a16:creationId xmlns:a16="http://schemas.microsoft.com/office/drawing/2014/main" id="{AA9965F1-5804-A330-78A2-F2D730EF7DFF}"/>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b="1" dirty="0">
                  <a:solidFill>
                    <a:srgbClr val="FFFF00"/>
                  </a:solidFill>
                </a:rPr>
                <a:t>2	MARCO TEÓRICO</a:t>
              </a:r>
            </a:p>
            <a:p>
              <a:pPr lvl="1">
                <a:lnSpc>
                  <a:spcPct val="90000"/>
                </a:lnSpc>
              </a:pPr>
              <a:r>
                <a:rPr lang="es-ES" sz="1050" dirty="0">
                  <a:solidFill>
                    <a:schemeClr val="bg2"/>
                  </a:solidFill>
                </a:rPr>
                <a:t>2.1	ENTERPRISE JAVA BEANS</a:t>
              </a:r>
            </a:p>
            <a:p>
              <a:pPr lvl="1">
                <a:lnSpc>
                  <a:spcPct val="90000"/>
                </a:lnSpc>
              </a:pPr>
              <a:r>
                <a:rPr lang="es-ES" sz="1050" b="1" dirty="0">
                  <a:solidFill>
                    <a:srgbClr val="FFFF00"/>
                  </a:solidFill>
                </a:rPr>
                <a:t>2.2	</a:t>
              </a:r>
              <a:r>
                <a:rPr lang="es-MX" sz="1050" b="1" dirty="0">
                  <a:solidFill>
                    <a:srgbClr val="FFFF00"/>
                  </a:solidFill>
                </a:rPr>
                <a:t>ENTERPRISE JAVA BEANS Y EL SOFTWARE MODULAR. </a:t>
              </a:r>
              <a:endParaRPr lang="es-ES" sz="1050" b="1" dirty="0">
                <a:solidFill>
                  <a:srgbClr val="FFFF00"/>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dirty="0">
                  <a:solidFill>
                    <a:schemeClr val="bg1"/>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1" name="CuadroTexto 10">
              <a:extLst>
                <a:ext uri="{FF2B5EF4-FFF2-40B4-BE49-F238E27FC236}">
                  <a16:creationId xmlns:a16="http://schemas.microsoft.com/office/drawing/2014/main" id="{6A328017-6B29-5CE3-F997-D3C1C900D097}"/>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5</a:t>
              </a:r>
            </a:p>
          </p:txBody>
        </p:sp>
      </p:grpSp>
    </p:spTree>
    <p:extLst>
      <p:ext uri="{BB962C8B-B14F-4D97-AF65-F5344CB8AC3E}">
        <p14:creationId xmlns:p14="http://schemas.microsoft.com/office/powerpoint/2010/main" val="2045499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382926" cy="1013800"/>
          </a:xfrm>
        </p:spPr>
        <p:txBody>
          <a:bodyPr/>
          <a:lstStyle/>
          <a:p>
            <a:r>
              <a:rPr lang="es-ES" dirty="0"/>
              <a:t>2.3  	</a:t>
            </a:r>
            <a:r>
              <a:rPr lang="es-MX" dirty="0"/>
              <a:t>SESSION BEAN, FORMA DE CREARLOS Y UTILIZARLOS EN JAVA. </a:t>
            </a:r>
            <a:endParaRPr lang="es-ES" dirty="0"/>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2" y="2515891"/>
            <a:ext cx="8118924" cy="2168165"/>
          </a:xfrm>
        </p:spPr>
        <p:txBody>
          <a:bodyPr vert="horz" lIns="91440" tIns="45720" rIns="91440" bIns="45720" rtlCol="0" anchor="ctr">
            <a:noAutofit/>
          </a:bodyPr>
          <a:lstStyle/>
          <a:p>
            <a:pPr marL="0" indent="0">
              <a:buNone/>
            </a:pPr>
            <a:r>
              <a:rPr lang="es-MX" dirty="0">
                <a:solidFill>
                  <a:schemeClr val="tx1"/>
                </a:solidFill>
              </a:rPr>
              <a:t>Los </a:t>
            </a:r>
            <a:r>
              <a:rPr lang="es-MX" dirty="0" err="1">
                <a:solidFill>
                  <a:schemeClr val="tx1"/>
                </a:solidFill>
              </a:rPr>
              <a:t>session</a:t>
            </a:r>
            <a:r>
              <a:rPr lang="es-MX" dirty="0">
                <a:solidFill>
                  <a:schemeClr val="tx1"/>
                </a:solidFill>
              </a:rPr>
              <a:t> </a:t>
            </a:r>
            <a:r>
              <a:rPr lang="es-MX" dirty="0" err="1">
                <a:solidFill>
                  <a:schemeClr val="tx1"/>
                </a:solidFill>
              </a:rPr>
              <a:t>beans</a:t>
            </a:r>
            <a:r>
              <a:rPr lang="es-MX" dirty="0">
                <a:solidFill>
                  <a:schemeClr val="tx1"/>
                </a:solidFill>
              </a:rPr>
              <a:t> de manera más detallada frente a lo explicado con anterioridad. Son utilizados para representar la lógica de negocio de una aplicación y proporcionan una interfaz remota para los clientes.</a:t>
            </a:r>
          </a:p>
          <a:p>
            <a:pPr marL="0" indent="0">
              <a:buNone/>
            </a:pPr>
            <a:r>
              <a:rPr lang="es-MX" dirty="0">
                <a:solidFill>
                  <a:schemeClr val="tx1"/>
                </a:solidFill>
              </a:rPr>
              <a:t>Existen dos tipos de </a:t>
            </a:r>
            <a:r>
              <a:rPr lang="es-MX" dirty="0" err="1">
                <a:solidFill>
                  <a:schemeClr val="tx1"/>
                </a:solidFill>
              </a:rPr>
              <a:t>session</a:t>
            </a:r>
            <a:r>
              <a:rPr lang="es-MX" dirty="0">
                <a:solidFill>
                  <a:schemeClr val="tx1"/>
                </a:solidFill>
              </a:rPr>
              <a:t> </a:t>
            </a:r>
            <a:r>
              <a:rPr lang="es-MX" dirty="0" err="1">
                <a:solidFill>
                  <a:schemeClr val="tx1"/>
                </a:solidFill>
              </a:rPr>
              <a:t>beans</a:t>
            </a:r>
            <a:r>
              <a:rPr lang="es-MX" dirty="0">
                <a:solidFill>
                  <a:schemeClr val="tx1"/>
                </a:solidFill>
              </a:rPr>
              <a:t>: los </a:t>
            </a:r>
            <a:r>
              <a:rPr lang="es-MX" dirty="0" err="1">
                <a:solidFill>
                  <a:schemeClr val="tx1"/>
                </a:solidFill>
              </a:rPr>
              <a:t>stateless</a:t>
            </a:r>
            <a:r>
              <a:rPr lang="es-MX" dirty="0">
                <a:solidFill>
                  <a:schemeClr val="tx1"/>
                </a:solidFill>
              </a:rPr>
              <a:t> y los </a:t>
            </a:r>
            <a:r>
              <a:rPr lang="es-MX" dirty="0" err="1">
                <a:solidFill>
                  <a:schemeClr val="tx1"/>
                </a:solidFill>
              </a:rPr>
              <a:t>stateful</a:t>
            </a:r>
            <a:r>
              <a:rPr lang="es-MX" dirty="0">
                <a:solidFill>
                  <a:schemeClr val="tx1"/>
                </a:solidFill>
              </a:rPr>
              <a:t>. Los </a:t>
            </a:r>
            <a:r>
              <a:rPr lang="es-MX" dirty="0" err="1">
                <a:solidFill>
                  <a:schemeClr val="tx1"/>
                </a:solidFill>
              </a:rPr>
              <a:t>beans</a:t>
            </a:r>
            <a:r>
              <a:rPr lang="es-MX" dirty="0">
                <a:solidFill>
                  <a:schemeClr val="tx1"/>
                </a:solidFill>
              </a:rPr>
              <a:t> </a:t>
            </a:r>
            <a:r>
              <a:rPr lang="es-MX" dirty="0" err="1">
                <a:solidFill>
                  <a:schemeClr val="tx1"/>
                </a:solidFill>
              </a:rPr>
              <a:t>stateless</a:t>
            </a:r>
            <a:r>
              <a:rPr lang="es-MX" dirty="0">
                <a:solidFill>
                  <a:schemeClr val="tx1"/>
                </a:solidFill>
              </a:rPr>
              <a:t> no tienen estado, es decir, no almacenan información entre las diferentes invocaciones del cliente. Por otro lado, los </a:t>
            </a:r>
            <a:r>
              <a:rPr lang="es-MX" dirty="0" err="1">
                <a:solidFill>
                  <a:schemeClr val="tx1"/>
                </a:solidFill>
              </a:rPr>
              <a:t>beans</a:t>
            </a:r>
            <a:r>
              <a:rPr lang="es-MX" dirty="0">
                <a:solidFill>
                  <a:schemeClr val="tx1"/>
                </a:solidFill>
              </a:rPr>
              <a:t> </a:t>
            </a:r>
            <a:r>
              <a:rPr lang="es-MX" dirty="0" err="1">
                <a:solidFill>
                  <a:schemeClr val="tx1"/>
                </a:solidFill>
              </a:rPr>
              <a:t>stateful</a:t>
            </a:r>
            <a:r>
              <a:rPr lang="es-MX" dirty="0">
                <a:solidFill>
                  <a:schemeClr val="tx1"/>
                </a:solidFill>
              </a:rPr>
              <a:t> sí almacenan información entre las invocaciones del cliente.</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5</a:t>
            </a:r>
          </a:p>
        </p:txBody>
      </p:sp>
      <p:sp>
        <p:nvSpPr>
          <p:cNvPr id="6" name="CuadroTexto 5">
            <a:extLst>
              <a:ext uri="{FF2B5EF4-FFF2-40B4-BE49-F238E27FC236}">
                <a16:creationId xmlns:a16="http://schemas.microsoft.com/office/drawing/2014/main" id="{69981996-7458-BD71-0BFC-6CAA7D252B9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5</a:t>
            </a:r>
          </a:p>
        </p:txBody>
      </p:sp>
      <p:grpSp>
        <p:nvGrpSpPr>
          <p:cNvPr id="7" name="Grupo 6">
            <a:extLst>
              <a:ext uri="{FF2B5EF4-FFF2-40B4-BE49-F238E27FC236}">
                <a16:creationId xmlns:a16="http://schemas.microsoft.com/office/drawing/2014/main" id="{D31990E6-3715-4BB3-308A-6337955D1EA9}"/>
              </a:ext>
            </a:extLst>
          </p:cNvPr>
          <p:cNvGrpSpPr/>
          <p:nvPr/>
        </p:nvGrpSpPr>
        <p:grpSpPr>
          <a:xfrm>
            <a:off x="9127122" y="5090"/>
            <a:ext cx="3064878" cy="6857998"/>
            <a:chOff x="9127122" y="5090"/>
            <a:chExt cx="3064878" cy="6857998"/>
          </a:xfrm>
        </p:grpSpPr>
        <p:sp>
          <p:nvSpPr>
            <p:cNvPr id="9" name="Marcador de contenido 2">
              <a:extLst>
                <a:ext uri="{FF2B5EF4-FFF2-40B4-BE49-F238E27FC236}">
                  <a16:creationId xmlns:a16="http://schemas.microsoft.com/office/drawing/2014/main" id="{A15A7FEA-3E54-D3E2-DCA7-F1A19D139793}"/>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b="1" dirty="0">
                  <a:solidFill>
                    <a:srgbClr val="FFFF00"/>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b="1" dirty="0">
                  <a:solidFill>
                    <a:srgbClr val="FFFF00"/>
                  </a:solidFill>
                </a:rPr>
                <a:t>2.3	</a:t>
              </a:r>
              <a:r>
                <a:rPr lang="es-MX" sz="1050" b="1" dirty="0">
                  <a:solidFill>
                    <a:srgbClr val="FFFF00"/>
                  </a:solidFill>
                </a:rPr>
                <a:t>SESSION BEAN, FORMA DE CREARLOS Y UTILIZARLOS EN JAVA</a:t>
              </a:r>
              <a:endParaRPr lang="es-ES" sz="1050" b="1" dirty="0">
                <a:solidFill>
                  <a:srgbClr val="FFFF00"/>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dirty="0">
                  <a:solidFill>
                    <a:schemeClr val="bg1"/>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0" name="CuadroTexto 9">
              <a:extLst>
                <a:ext uri="{FF2B5EF4-FFF2-40B4-BE49-F238E27FC236}">
                  <a16:creationId xmlns:a16="http://schemas.microsoft.com/office/drawing/2014/main" id="{D91CE0EF-4373-5132-9BA5-C0147C18C4BE}"/>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6</a:t>
              </a:r>
            </a:p>
          </p:txBody>
        </p:sp>
      </p:grpSp>
    </p:spTree>
    <p:extLst>
      <p:ext uri="{BB962C8B-B14F-4D97-AF65-F5344CB8AC3E}">
        <p14:creationId xmlns:p14="http://schemas.microsoft.com/office/powerpoint/2010/main" val="309659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2.4  	STATELESS SESSION</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2" y="1978701"/>
            <a:ext cx="7993181" cy="4057221"/>
          </a:xfrm>
        </p:spPr>
        <p:txBody>
          <a:bodyPr vert="horz" lIns="91440" tIns="45720" rIns="91440" bIns="45720" rtlCol="0" anchor="ctr">
            <a:noAutofit/>
          </a:bodyPr>
          <a:lstStyle/>
          <a:p>
            <a:pPr marL="0" indent="0">
              <a:buNone/>
            </a:pPr>
            <a:r>
              <a:rPr lang="es-MX" dirty="0" err="1">
                <a:solidFill>
                  <a:schemeClr val="tx1"/>
                </a:solidFill>
              </a:rPr>
              <a:t>Stateless</a:t>
            </a:r>
            <a:r>
              <a:rPr lang="es-MX" dirty="0">
                <a:solidFill>
                  <a:schemeClr val="tx1"/>
                </a:solidFill>
              </a:rPr>
              <a:t> </a:t>
            </a:r>
            <a:r>
              <a:rPr lang="es-MX" dirty="0" err="1">
                <a:solidFill>
                  <a:schemeClr val="tx1"/>
                </a:solidFill>
              </a:rPr>
              <a:t>session</a:t>
            </a:r>
            <a:r>
              <a:rPr lang="es-MX" dirty="0">
                <a:solidFill>
                  <a:schemeClr val="tx1"/>
                </a:solidFill>
              </a:rPr>
              <a:t> es una sesión en la que el servidor no guarda ninguna información sobre el estado de la sesión. Cada petición de un cliente se trata de manera independiente, sin tener en cuenta las peticiones anteriores. </a:t>
            </a:r>
          </a:p>
          <a:p>
            <a:pPr marL="0" indent="0">
              <a:buNone/>
            </a:pPr>
            <a:r>
              <a:rPr lang="es-MX" dirty="0">
                <a:solidFill>
                  <a:schemeClr val="tx1"/>
                </a:solidFill>
              </a:rPr>
              <a:t>No mantiene un estado conversacional con el cliente. Cuando un cliente invoca los métodos de un </a:t>
            </a:r>
            <a:r>
              <a:rPr lang="es-MX" dirty="0" err="1">
                <a:solidFill>
                  <a:schemeClr val="tx1"/>
                </a:solidFill>
              </a:rPr>
              <a:t>bean</a:t>
            </a:r>
            <a:r>
              <a:rPr lang="es-MX" dirty="0">
                <a:solidFill>
                  <a:schemeClr val="tx1"/>
                </a:solidFill>
              </a:rPr>
              <a:t> sin estado, las variables de instancia del </a:t>
            </a:r>
            <a:r>
              <a:rPr lang="es-MX" dirty="0" err="1">
                <a:solidFill>
                  <a:schemeClr val="tx1"/>
                </a:solidFill>
              </a:rPr>
              <a:t>bean</a:t>
            </a:r>
            <a:r>
              <a:rPr lang="es-MX" dirty="0">
                <a:solidFill>
                  <a:schemeClr val="tx1"/>
                </a:solidFill>
              </a:rPr>
              <a:t> pueden contener un estado específico para ese cliente, pero solo durante la invocación. Cuando finaliza el método, no se debe conservar el estado específico del cliente. Sin embargo, los clientes pueden cambiar el estado de las variables de instancia en </a:t>
            </a:r>
            <a:r>
              <a:rPr lang="es-MX" dirty="0" err="1">
                <a:solidFill>
                  <a:schemeClr val="tx1"/>
                </a:solidFill>
              </a:rPr>
              <a:t>beans</a:t>
            </a:r>
            <a:r>
              <a:rPr lang="es-MX" dirty="0">
                <a:solidFill>
                  <a:schemeClr val="tx1"/>
                </a:solidFill>
              </a:rPr>
              <a:t> sin estado agrupados, y este estado se mantiene hasta la siguiente invocación del </a:t>
            </a:r>
            <a:r>
              <a:rPr lang="es-MX" dirty="0" err="1">
                <a:solidFill>
                  <a:schemeClr val="tx1"/>
                </a:solidFill>
              </a:rPr>
              <a:t>bean</a:t>
            </a:r>
            <a:r>
              <a:rPr lang="es-MX" dirty="0">
                <a:solidFill>
                  <a:schemeClr val="tx1"/>
                </a:solidFill>
              </a:rPr>
              <a:t> sin estado agrupado. Excepto durante la invocación del método, todas las instancias de un </a:t>
            </a:r>
            <a:r>
              <a:rPr lang="es-MX" dirty="0" err="1">
                <a:solidFill>
                  <a:schemeClr val="tx1"/>
                </a:solidFill>
              </a:rPr>
              <a:t>bean</a:t>
            </a:r>
            <a:r>
              <a:rPr lang="es-MX" dirty="0">
                <a:solidFill>
                  <a:schemeClr val="tx1"/>
                </a:solidFill>
              </a:rPr>
              <a:t> sin estado son equivalentes, lo que permite que el contenedor EJB asigne una instancia a cualquier cliente. Es decir, el estado de un </a:t>
            </a:r>
            <a:r>
              <a:rPr lang="es-MX" dirty="0" err="1">
                <a:solidFill>
                  <a:schemeClr val="tx1"/>
                </a:solidFill>
              </a:rPr>
              <a:t>bean</a:t>
            </a:r>
            <a:r>
              <a:rPr lang="es-MX" dirty="0">
                <a:solidFill>
                  <a:schemeClr val="tx1"/>
                </a:solidFill>
              </a:rPr>
              <a:t> de sesión sin estado debe aplicarse a todos los clientes.</a:t>
            </a:r>
          </a:p>
          <a:p>
            <a:pPr marL="0" indent="0">
              <a:buNone/>
            </a:pPr>
            <a:r>
              <a:rPr lang="es-MX" dirty="0">
                <a:solidFill>
                  <a:schemeClr val="tx1"/>
                </a:solidFill>
              </a:rPr>
              <a:t> </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5</a:t>
            </a:r>
          </a:p>
        </p:txBody>
      </p:sp>
      <p:sp>
        <p:nvSpPr>
          <p:cNvPr id="4" name="CuadroTexto 3">
            <a:extLst>
              <a:ext uri="{FF2B5EF4-FFF2-40B4-BE49-F238E27FC236}">
                <a16:creationId xmlns:a16="http://schemas.microsoft.com/office/drawing/2014/main" id="{C29AAE83-64AC-A01E-E635-A70154A44622}"/>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6">
            <a:extLst>
              <a:ext uri="{FF2B5EF4-FFF2-40B4-BE49-F238E27FC236}">
                <a16:creationId xmlns:a16="http://schemas.microsoft.com/office/drawing/2014/main" id="{4139B354-8A57-32E8-C0CC-0789F2EEAD6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6</a:t>
            </a:r>
          </a:p>
        </p:txBody>
      </p:sp>
      <p:grpSp>
        <p:nvGrpSpPr>
          <p:cNvPr id="9" name="Grupo 8">
            <a:extLst>
              <a:ext uri="{FF2B5EF4-FFF2-40B4-BE49-F238E27FC236}">
                <a16:creationId xmlns:a16="http://schemas.microsoft.com/office/drawing/2014/main" id="{18D76667-3AA9-2FD9-379E-34DA7453BD3F}"/>
              </a:ext>
            </a:extLst>
          </p:cNvPr>
          <p:cNvGrpSpPr/>
          <p:nvPr/>
        </p:nvGrpSpPr>
        <p:grpSpPr>
          <a:xfrm>
            <a:off x="9127122" y="5090"/>
            <a:ext cx="3064878" cy="6857998"/>
            <a:chOff x="9127122" y="5090"/>
            <a:chExt cx="3064878" cy="6857998"/>
          </a:xfrm>
        </p:grpSpPr>
        <p:sp>
          <p:nvSpPr>
            <p:cNvPr id="10" name="Marcador de contenido 2">
              <a:extLst>
                <a:ext uri="{FF2B5EF4-FFF2-40B4-BE49-F238E27FC236}">
                  <a16:creationId xmlns:a16="http://schemas.microsoft.com/office/drawing/2014/main" id="{65DBB674-D57C-9E88-F86D-78F75A8B6998}"/>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b="1" dirty="0">
                  <a:solidFill>
                    <a:srgbClr val="FFFF00"/>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b="1" dirty="0">
                  <a:solidFill>
                    <a:srgbClr val="FFFF00"/>
                  </a:solidFill>
                </a:rPr>
                <a:t>2.4	STATELESS SESSION</a:t>
              </a:r>
            </a:p>
            <a:p>
              <a:pPr lvl="1">
                <a:lnSpc>
                  <a:spcPct val="90000"/>
                </a:lnSpc>
              </a:pPr>
              <a:r>
                <a:rPr lang="es-ES" sz="1050" dirty="0">
                  <a:solidFill>
                    <a:schemeClr val="bg1"/>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dirty="0">
                  <a:solidFill>
                    <a:schemeClr val="bg1"/>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1" name="CuadroTexto 10">
              <a:extLst>
                <a:ext uri="{FF2B5EF4-FFF2-40B4-BE49-F238E27FC236}">
                  <a16:creationId xmlns:a16="http://schemas.microsoft.com/office/drawing/2014/main" id="{566A391F-7A6C-C774-DDC2-3B6FECF2D1AA}"/>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7</a:t>
              </a:r>
            </a:p>
          </p:txBody>
        </p:sp>
      </p:grpSp>
    </p:spTree>
    <p:extLst>
      <p:ext uri="{BB962C8B-B14F-4D97-AF65-F5344CB8AC3E}">
        <p14:creationId xmlns:p14="http://schemas.microsoft.com/office/powerpoint/2010/main" val="412423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2.5		 STATEFUL SESSION</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lstStyle/>
          <a:p>
            <a:pPr marL="305435" indent="-305435">
              <a:spcBef>
                <a:spcPts val="20"/>
              </a:spcBef>
            </a:pPr>
            <a:r>
              <a:rPr lang="es-MX" dirty="0">
                <a:solidFill>
                  <a:schemeClr val="tx1"/>
                </a:solidFill>
              </a:rPr>
              <a:t>JPA es una API </a:t>
            </a:r>
            <a:r>
              <a:rPr lang="es-MX" dirty="0" err="1">
                <a:solidFill>
                  <a:schemeClr val="tx1"/>
                </a:solidFill>
              </a:rPr>
              <a:t>Object</a:t>
            </a:r>
            <a:r>
              <a:rPr lang="es-MX" dirty="0">
                <a:solidFill>
                  <a:schemeClr val="tx1"/>
                </a:solidFill>
              </a:rPr>
              <a:t> </a:t>
            </a:r>
            <a:r>
              <a:rPr lang="es-MX" dirty="0" err="1">
                <a:solidFill>
                  <a:schemeClr val="tx1"/>
                </a:solidFill>
              </a:rPr>
              <a:t>Relational</a:t>
            </a:r>
            <a:r>
              <a:rPr lang="es-MX" dirty="0">
                <a:solidFill>
                  <a:schemeClr val="tx1"/>
                </a:solidFill>
              </a:rPr>
              <a:t> </a:t>
            </a:r>
            <a:r>
              <a:rPr lang="es-MX" dirty="0" err="1">
                <a:solidFill>
                  <a:schemeClr val="tx1"/>
                </a:solidFill>
              </a:rPr>
              <a:t>Mapping</a:t>
            </a:r>
            <a:r>
              <a:rPr lang="es-MX" dirty="0">
                <a:solidFill>
                  <a:schemeClr val="tx1"/>
                </a:solidFill>
              </a:rPr>
              <a:t> (ORM), que permite interactuar con la base de datos por medio de objetos, de esta forma, JPA es el encargado de convertir los objetos Java en instrucciones para el Manejador de Base de Datos (MDB) y sustituye a las, es decir automatiza la asignación de objetos java a tabla de objetos de base de datos relacionales [1].</a:t>
            </a:r>
          </a:p>
          <a:p>
            <a:pPr marL="305435" indent="-305435">
              <a:spcBef>
                <a:spcPts val="20"/>
              </a:spcBef>
            </a:pPr>
            <a:r>
              <a:rPr lang="es-MX" dirty="0">
                <a:solidFill>
                  <a:schemeClr val="tx1"/>
                </a:solidFill>
              </a:rPr>
              <a:t>Cuando empezamos a trabajamos con bases de datos en Java lo primero que nos enseñan es a utiliza el API de JDBC el cual nos permite realizar consultas directas a la base de datos a través de consultas SQL nativas. JDBC por mucho tiempo fue la única forma de interactuar con las bases de datos, pero representaba un gran problema y es que Java es un lenguaje orientado a objetos y se tenía que convertir los atributos de las clases en una consulta SQL como SELECT, INSERT, UPDATE, DELTE, etc.</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7</a:t>
            </a:r>
          </a:p>
        </p:txBody>
      </p:sp>
      <p:grpSp>
        <p:nvGrpSpPr>
          <p:cNvPr id="9" name="Grupo 8">
            <a:extLst>
              <a:ext uri="{FF2B5EF4-FFF2-40B4-BE49-F238E27FC236}">
                <a16:creationId xmlns:a16="http://schemas.microsoft.com/office/drawing/2014/main" id="{99AE63F7-2F7A-E37C-28AB-00A8D155773B}"/>
              </a:ext>
            </a:extLst>
          </p:cNvPr>
          <p:cNvGrpSpPr/>
          <p:nvPr/>
        </p:nvGrpSpPr>
        <p:grpSpPr>
          <a:xfrm>
            <a:off x="9127122" y="5090"/>
            <a:ext cx="3064878" cy="6857998"/>
            <a:chOff x="9127122" y="5090"/>
            <a:chExt cx="3064878" cy="6857998"/>
          </a:xfrm>
        </p:grpSpPr>
        <p:sp>
          <p:nvSpPr>
            <p:cNvPr id="10" name="Marcador de contenido 2">
              <a:extLst>
                <a:ext uri="{FF2B5EF4-FFF2-40B4-BE49-F238E27FC236}">
                  <a16:creationId xmlns:a16="http://schemas.microsoft.com/office/drawing/2014/main" id="{8FB62AF5-4142-786F-362E-09B6BA880C5A}"/>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b="1" dirty="0">
                  <a:solidFill>
                    <a:srgbClr val="FFFF00"/>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b="1" dirty="0">
                  <a:solidFill>
                    <a:srgbClr val="FFFF00"/>
                  </a:solidFill>
                </a:rPr>
                <a:t>2.5	STATEFUL SESSION</a:t>
              </a:r>
            </a:p>
            <a:p>
              <a:pPr lvl="1">
                <a:lnSpc>
                  <a:spcPct val="90000"/>
                </a:lnSpc>
              </a:pPr>
              <a:r>
                <a:rPr lang="es-ES" sz="1050" dirty="0">
                  <a:solidFill>
                    <a:schemeClr val="bg1"/>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dirty="0">
                  <a:solidFill>
                    <a:schemeClr val="bg1"/>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1" name="CuadroTexto 10">
              <a:extLst>
                <a:ext uri="{FF2B5EF4-FFF2-40B4-BE49-F238E27FC236}">
                  <a16:creationId xmlns:a16="http://schemas.microsoft.com/office/drawing/2014/main" id="{AA78D97D-F051-B621-208D-2936019932D5}"/>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8</a:t>
              </a:r>
            </a:p>
          </p:txBody>
        </p:sp>
      </p:grpSp>
    </p:spTree>
    <p:extLst>
      <p:ext uri="{BB962C8B-B14F-4D97-AF65-F5344CB8AC3E}">
        <p14:creationId xmlns:p14="http://schemas.microsoft.com/office/powerpoint/2010/main" val="384487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2.6 	SESSION SINGLETON</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lstStyle/>
          <a:p>
            <a:pPr marL="305435" indent="-305435">
              <a:spcBef>
                <a:spcPts val="20"/>
              </a:spcBef>
            </a:pPr>
            <a:r>
              <a:rPr lang="es-MX" dirty="0">
                <a:solidFill>
                  <a:schemeClr val="tx1"/>
                </a:solidFill>
              </a:rPr>
              <a:t>Se crea una instancia de un </a:t>
            </a:r>
            <a:r>
              <a:rPr lang="es-MX" dirty="0" err="1">
                <a:solidFill>
                  <a:schemeClr val="tx1"/>
                </a:solidFill>
              </a:rPr>
              <a:t>bean</a:t>
            </a:r>
            <a:r>
              <a:rPr lang="es-MX" dirty="0">
                <a:solidFill>
                  <a:schemeClr val="tx1"/>
                </a:solidFill>
              </a:rPr>
              <a:t> de sesión </a:t>
            </a:r>
            <a:r>
              <a:rPr lang="es-MX" dirty="0" err="1">
                <a:solidFill>
                  <a:schemeClr val="tx1"/>
                </a:solidFill>
              </a:rPr>
              <a:t>singleton</a:t>
            </a:r>
            <a:r>
              <a:rPr lang="es-MX" dirty="0">
                <a:solidFill>
                  <a:schemeClr val="tx1"/>
                </a:solidFill>
              </a:rPr>
              <a:t> una vez por aplicación y existe durante el ciclo de vida de la aplicación. Los </a:t>
            </a:r>
            <a:r>
              <a:rPr lang="es-MX" dirty="0" err="1">
                <a:solidFill>
                  <a:schemeClr val="tx1"/>
                </a:solidFill>
              </a:rPr>
              <a:t>beans</a:t>
            </a:r>
            <a:r>
              <a:rPr lang="es-MX" dirty="0">
                <a:solidFill>
                  <a:schemeClr val="tx1"/>
                </a:solidFill>
              </a:rPr>
              <a:t> de sesión </a:t>
            </a:r>
            <a:r>
              <a:rPr lang="es-MX" dirty="0" err="1">
                <a:solidFill>
                  <a:schemeClr val="tx1"/>
                </a:solidFill>
              </a:rPr>
              <a:t>Singleton</a:t>
            </a:r>
            <a:r>
              <a:rPr lang="es-MX" dirty="0">
                <a:solidFill>
                  <a:schemeClr val="tx1"/>
                </a:solidFill>
              </a:rPr>
              <a:t> están diseñados para circunstancias en las que los clientes comparten una sola instancia de </a:t>
            </a:r>
            <a:r>
              <a:rPr lang="es-MX" dirty="0" err="1">
                <a:solidFill>
                  <a:schemeClr val="tx1"/>
                </a:solidFill>
              </a:rPr>
              <a:t>bean</a:t>
            </a:r>
            <a:r>
              <a:rPr lang="es-MX" dirty="0">
                <a:solidFill>
                  <a:schemeClr val="tx1"/>
                </a:solidFill>
              </a:rPr>
              <a:t> empresarial y acceden al mismo tiempo.</a:t>
            </a:r>
          </a:p>
          <a:p>
            <a:pPr marL="305435" indent="-305435">
              <a:spcBef>
                <a:spcPts val="20"/>
              </a:spcBef>
            </a:pPr>
            <a:r>
              <a:rPr lang="es-MX" dirty="0">
                <a:solidFill>
                  <a:schemeClr val="tx1"/>
                </a:solidFill>
              </a:rPr>
              <a:t>Los </a:t>
            </a:r>
            <a:r>
              <a:rPr lang="es-MX" dirty="0" err="1">
                <a:solidFill>
                  <a:schemeClr val="tx1"/>
                </a:solidFill>
              </a:rPr>
              <a:t>beans</a:t>
            </a:r>
            <a:r>
              <a:rPr lang="es-MX" dirty="0">
                <a:solidFill>
                  <a:schemeClr val="tx1"/>
                </a:solidFill>
              </a:rPr>
              <a:t> de sesión </a:t>
            </a:r>
            <a:r>
              <a:rPr lang="es-MX" dirty="0" err="1">
                <a:solidFill>
                  <a:schemeClr val="tx1"/>
                </a:solidFill>
              </a:rPr>
              <a:t>singleton</a:t>
            </a:r>
            <a:r>
              <a:rPr lang="es-MX" dirty="0">
                <a:solidFill>
                  <a:schemeClr val="tx1"/>
                </a:solidFill>
              </a:rPr>
              <a:t> ofrecen una funcionalidad similar a los </a:t>
            </a:r>
            <a:r>
              <a:rPr lang="es-MX" dirty="0" err="1">
                <a:solidFill>
                  <a:schemeClr val="tx1"/>
                </a:solidFill>
              </a:rPr>
              <a:t>beans</a:t>
            </a:r>
            <a:r>
              <a:rPr lang="es-MX" dirty="0">
                <a:solidFill>
                  <a:schemeClr val="tx1"/>
                </a:solidFill>
              </a:rPr>
              <a:t> de sesión sin estado, pero se diferencian de ellos en que solo hay un </a:t>
            </a:r>
            <a:r>
              <a:rPr lang="es-MX" dirty="0" err="1">
                <a:solidFill>
                  <a:schemeClr val="tx1"/>
                </a:solidFill>
              </a:rPr>
              <a:t>bean</a:t>
            </a:r>
            <a:r>
              <a:rPr lang="es-MX" dirty="0">
                <a:solidFill>
                  <a:schemeClr val="tx1"/>
                </a:solidFill>
              </a:rPr>
              <a:t> de sesión </a:t>
            </a:r>
            <a:r>
              <a:rPr lang="es-MX" dirty="0" err="1">
                <a:solidFill>
                  <a:schemeClr val="tx1"/>
                </a:solidFill>
              </a:rPr>
              <a:t>singleton</a:t>
            </a:r>
            <a:r>
              <a:rPr lang="es-MX" dirty="0">
                <a:solidFill>
                  <a:schemeClr val="tx1"/>
                </a:solidFill>
              </a:rPr>
              <a:t> por aplicación, a diferencia de un grupo de </a:t>
            </a:r>
            <a:r>
              <a:rPr lang="es-MX" dirty="0" err="1">
                <a:solidFill>
                  <a:schemeClr val="tx1"/>
                </a:solidFill>
              </a:rPr>
              <a:t>beans</a:t>
            </a:r>
            <a:r>
              <a:rPr lang="es-MX" dirty="0">
                <a:solidFill>
                  <a:schemeClr val="tx1"/>
                </a:solidFill>
              </a:rPr>
              <a:t> de sesión sin estado, cualquiera de los cuales puede responder a una solicitud de cliente. Al igual que los </a:t>
            </a:r>
            <a:r>
              <a:rPr lang="es-MX" dirty="0" err="1">
                <a:solidFill>
                  <a:schemeClr val="tx1"/>
                </a:solidFill>
              </a:rPr>
              <a:t>beans</a:t>
            </a:r>
            <a:r>
              <a:rPr lang="es-MX" dirty="0">
                <a:solidFill>
                  <a:schemeClr val="tx1"/>
                </a:solidFill>
              </a:rPr>
              <a:t> de sesión sin estado, los </a:t>
            </a:r>
            <a:r>
              <a:rPr lang="es-MX" dirty="0" err="1">
                <a:solidFill>
                  <a:schemeClr val="tx1"/>
                </a:solidFill>
              </a:rPr>
              <a:t>beans</a:t>
            </a:r>
            <a:r>
              <a:rPr lang="es-MX" dirty="0">
                <a:solidFill>
                  <a:schemeClr val="tx1"/>
                </a:solidFill>
              </a:rPr>
              <a:t> de sesión </a:t>
            </a:r>
            <a:r>
              <a:rPr lang="es-MX" dirty="0" err="1">
                <a:solidFill>
                  <a:schemeClr val="tx1"/>
                </a:solidFill>
              </a:rPr>
              <a:t>singleton</a:t>
            </a:r>
            <a:r>
              <a:rPr lang="es-MX" dirty="0">
                <a:solidFill>
                  <a:schemeClr val="tx1"/>
                </a:solidFill>
              </a:rPr>
              <a:t> pueden implementar puntos finales de servicios web.</a:t>
            </a:r>
          </a:p>
          <a:p>
            <a:pPr marL="305435" indent="-305435">
              <a:spcBef>
                <a:spcPts val="20"/>
              </a:spcBef>
            </a:pPr>
            <a:endParaRPr lang="es-ES" dirty="0">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dirty="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dirty="0">
                <a:solidFill>
                  <a:schemeClr val="bg1"/>
                </a:solidFill>
              </a:rPr>
              <a:t>8</a:t>
            </a:r>
          </a:p>
        </p:txBody>
      </p:sp>
      <p:sp>
        <p:nvSpPr>
          <p:cNvPr id="15" name="CuadroTexto 14">
            <a:extLst>
              <a:ext uri="{FF2B5EF4-FFF2-40B4-BE49-F238E27FC236}">
                <a16:creationId xmlns:a16="http://schemas.microsoft.com/office/drawing/2014/main" id="{8822F3A3-D518-B997-60D2-D48C72A590A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8</a:t>
            </a:r>
          </a:p>
        </p:txBody>
      </p:sp>
      <p:sp>
        <p:nvSpPr>
          <p:cNvPr id="8" name="CuadroTexto 7">
            <a:extLst>
              <a:ext uri="{FF2B5EF4-FFF2-40B4-BE49-F238E27FC236}">
                <a16:creationId xmlns:a16="http://schemas.microsoft.com/office/drawing/2014/main" id="{A3B2BD69-DB39-AC56-E46F-AD3C890C472F}"/>
              </a:ext>
            </a:extLst>
          </p:cNvPr>
          <p:cNvSpPr txBox="1"/>
          <p:nvPr/>
        </p:nvSpPr>
        <p:spPr>
          <a:xfrm>
            <a:off x="11713580" y="6462978"/>
            <a:ext cx="478420" cy="400110"/>
          </a:xfrm>
          <a:prstGeom prst="rect">
            <a:avLst/>
          </a:prstGeom>
          <a:noFill/>
        </p:spPr>
        <p:txBody>
          <a:bodyPr wrap="square" rtlCol="0">
            <a:spAutoFit/>
          </a:bodyPr>
          <a:lstStyle/>
          <a:p>
            <a:pPr algn="ctr"/>
            <a:r>
              <a:rPr lang="es-MX" sz="2000" dirty="0">
                <a:solidFill>
                  <a:schemeClr val="bg1"/>
                </a:solidFill>
              </a:rPr>
              <a:t>9</a:t>
            </a:r>
            <a:endParaRPr lang="es-EC" sz="2000" dirty="0">
              <a:solidFill>
                <a:schemeClr val="bg1"/>
              </a:solidFill>
            </a:endParaRPr>
          </a:p>
        </p:txBody>
      </p:sp>
      <p:grpSp>
        <p:nvGrpSpPr>
          <p:cNvPr id="10" name="Grupo 9">
            <a:extLst>
              <a:ext uri="{FF2B5EF4-FFF2-40B4-BE49-F238E27FC236}">
                <a16:creationId xmlns:a16="http://schemas.microsoft.com/office/drawing/2014/main" id="{DD44A994-015C-6033-C277-01548F2D8C98}"/>
              </a:ext>
            </a:extLst>
          </p:cNvPr>
          <p:cNvGrpSpPr/>
          <p:nvPr/>
        </p:nvGrpSpPr>
        <p:grpSpPr>
          <a:xfrm>
            <a:off x="9127122" y="5090"/>
            <a:ext cx="3064878" cy="6857998"/>
            <a:chOff x="9127122" y="5090"/>
            <a:chExt cx="3064878" cy="6857998"/>
          </a:xfrm>
        </p:grpSpPr>
        <p:sp>
          <p:nvSpPr>
            <p:cNvPr id="11" name="Marcador de contenido 2">
              <a:extLst>
                <a:ext uri="{FF2B5EF4-FFF2-40B4-BE49-F238E27FC236}">
                  <a16:creationId xmlns:a16="http://schemas.microsoft.com/office/drawing/2014/main" id="{A70AB505-EC87-601B-A731-F266B7DC2889}"/>
                </a:ext>
              </a:extLst>
            </p:cNvPr>
            <p:cNvSpPr txBox="1">
              <a:spLocks/>
            </p:cNvSpPr>
            <p:nvPr/>
          </p:nvSpPr>
          <p:spPr>
            <a:xfrm>
              <a:off x="9127122" y="5090"/>
              <a:ext cx="3064877" cy="6847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a:lnSpc>
                  <a:spcPct val="90000"/>
                </a:lnSpc>
              </a:pPr>
              <a:r>
                <a:rPr lang="es-ES" sz="1050" b="1" dirty="0">
                  <a:solidFill>
                    <a:srgbClr val="FFFF00"/>
                  </a:solidFill>
                </a:rPr>
                <a:t>2	MARCO TEÓRICO</a:t>
              </a:r>
            </a:p>
            <a:p>
              <a:pPr lvl="1">
                <a:lnSpc>
                  <a:spcPct val="90000"/>
                </a:lnSpc>
              </a:pPr>
              <a:r>
                <a:rPr lang="es-ES" sz="1050" dirty="0">
                  <a:solidFill>
                    <a:schemeClr val="bg2"/>
                  </a:solidFill>
                </a:rPr>
                <a:t>2.1	ENTERPRISE JAVA BEANS</a:t>
              </a:r>
            </a:p>
            <a:p>
              <a:pPr lvl="1">
                <a:lnSpc>
                  <a:spcPct val="90000"/>
                </a:lnSpc>
              </a:pPr>
              <a:r>
                <a:rPr lang="es-ES" sz="1050" dirty="0">
                  <a:solidFill>
                    <a:schemeClr val="bg1"/>
                  </a:solidFill>
                </a:rPr>
                <a:t>2.2	</a:t>
              </a:r>
              <a:r>
                <a:rPr lang="es-MX" sz="1050" dirty="0">
                  <a:solidFill>
                    <a:schemeClr val="bg1"/>
                  </a:solidFill>
                </a:rPr>
                <a:t>ENTERPRISE JAVA BEANS Y EL SOFTWARE MODULAR. </a:t>
              </a:r>
              <a:endParaRPr lang="es-ES" sz="1050" dirty="0">
                <a:solidFill>
                  <a:schemeClr val="bg1"/>
                </a:solidFill>
              </a:endParaRPr>
            </a:p>
            <a:p>
              <a:pPr lvl="1">
                <a:lnSpc>
                  <a:spcPct val="90000"/>
                </a:lnSpc>
              </a:pPr>
              <a:r>
                <a:rPr lang="es-ES" sz="1050" dirty="0">
                  <a:solidFill>
                    <a:schemeClr val="bg1"/>
                  </a:solidFill>
                </a:rPr>
                <a:t>2.3	</a:t>
              </a:r>
              <a:r>
                <a:rPr lang="es-MX" sz="1050" dirty="0">
                  <a:solidFill>
                    <a:schemeClr val="bg1"/>
                  </a:solidFill>
                </a:rPr>
                <a:t>SESSION BEAN, FORMA DE CREARLOS Y UTILIZARLOS EN JAVA</a:t>
              </a:r>
              <a:endParaRPr lang="es-ES" sz="1050" dirty="0">
                <a:solidFill>
                  <a:schemeClr val="bg1"/>
                </a:solidFill>
              </a:endParaRPr>
            </a:p>
            <a:p>
              <a:pPr lvl="1">
                <a:lnSpc>
                  <a:spcPct val="90000"/>
                </a:lnSpc>
              </a:pPr>
              <a:r>
                <a:rPr lang="es-ES" sz="1050" dirty="0">
                  <a:solidFill>
                    <a:schemeClr val="bg1"/>
                  </a:solidFill>
                </a:rPr>
                <a:t>2.4	STATELESS SESSION</a:t>
              </a:r>
            </a:p>
            <a:p>
              <a:pPr lvl="1">
                <a:lnSpc>
                  <a:spcPct val="90000"/>
                </a:lnSpc>
              </a:pPr>
              <a:r>
                <a:rPr lang="es-ES" sz="1050" dirty="0">
                  <a:solidFill>
                    <a:schemeClr val="bg1"/>
                  </a:solidFill>
                </a:rPr>
                <a:t>2.5	STATEFUL SESSION</a:t>
              </a:r>
            </a:p>
            <a:p>
              <a:pPr lvl="1">
                <a:lnSpc>
                  <a:spcPct val="90000"/>
                </a:lnSpc>
              </a:pPr>
              <a:r>
                <a:rPr lang="es-ES" sz="1050" b="1" dirty="0">
                  <a:solidFill>
                    <a:srgbClr val="FFFF00"/>
                  </a:solidFill>
                </a:rPr>
                <a:t>2.6	SESSION SINGLETON</a:t>
              </a:r>
            </a:p>
            <a:p>
              <a:pPr lvl="1">
                <a:lnSpc>
                  <a:spcPct val="90000"/>
                </a:lnSpc>
              </a:pPr>
              <a:r>
                <a:rPr lang="es-ES" sz="1050" dirty="0">
                  <a:solidFill>
                    <a:schemeClr val="bg1"/>
                  </a:solidFill>
                </a:rPr>
                <a:t>2.7	</a:t>
              </a:r>
              <a:r>
                <a:rPr lang="es-MX" sz="1050" dirty="0">
                  <a:solidFill>
                    <a:schemeClr val="bg1"/>
                  </a:solidFill>
                </a:rPr>
                <a:t>JAVA PERSISTENCE API (JPA)</a:t>
              </a:r>
            </a:p>
            <a:p>
              <a:pPr lvl="1">
                <a:lnSpc>
                  <a:spcPct val="90000"/>
                </a:lnSpc>
              </a:pPr>
              <a:r>
                <a:rPr lang="es-MX" sz="1050" dirty="0">
                  <a:solidFill>
                    <a:schemeClr val="bg1"/>
                  </a:solidFill>
                </a:rPr>
                <a:t>2.8	JAVA WEB START</a:t>
              </a:r>
            </a:p>
            <a:p>
              <a:pPr lvl="1">
                <a:lnSpc>
                  <a:spcPct val="90000"/>
                </a:lnSpc>
              </a:pPr>
              <a:r>
                <a:rPr lang="es-MX" sz="1050" dirty="0">
                  <a:solidFill>
                    <a:schemeClr val="bg1"/>
                  </a:solidFill>
                </a:rPr>
                <a:t>2.9	REMOTE PROCEDURE CALL (RPC)</a:t>
              </a:r>
            </a:p>
            <a:p>
              <a:pPr lvl="1">
                <a:lnSpc>
                  <a:spcPct val="90000"/>
                </a:lnSpc>
              </a:pPr>
              <a:r>
                <a:rPr lang="es-MX" sz="1050" dirty="0">
                  <a:solidFill>
                    <a:schemeClr val="bg1"/>
                  </a:solidFill>
                </a:rPr>
                <a:t>2.10	REMOTE METHOD INVOCATION (RMI)</a:t>
              </a:r>
            </a:p>
            <a:p>
              <a:pPr lvl="1">
                <a:lnSpc>
                  <a:spcPct val="90000"/>
                </a:lnSpc>
              </a:pPr>
              <a:r>
                <a:rPr lang="es-MX" sz="1050" dirty="0">
                  <a:solidFill>
                    <a:schemeClr val="bg1"/>
                  </a:solidFill>
                </a:rPr>
                <a:t>2.11	RMI REGISTRY</a:t>
              </a:r>
            </a:p>
            <a:p>
              <a:pPr lvl="1">
                <a:lnSpc>
                  <a:spcPct val="90000"/>
                </a:lnSpc>
              </a:pPr>
              <a:r>
                <a:rPr lang="es-MX" sz="1050" dirty="0">
                  <a:solidFill>
                    <a:schemeClr val="bg1"/>
                  </a:solidFill>
                </a:rPr>
                <a:t>2.12	TÉRMINOS</a:t>
              </a:r>
            </a:p>
            <a:p>
              <a:pPr>
                <a:lnSpc>
                  <a:spcPct val="90000"/>
                </a:lnSpc>
              </a:pPr>
              <a:r>
                <a:rPr lang="es-ES" sz="1050" dirty="0">
                  <a:solidFill>
                    <a:schemeClr val="bg1"/>
                  </a:solidFill>
                </a:rPr>
                <a:t>3	DESARROLLO</a:t>
              </a:r>
            </a:p>
            <a:p>
              <a:pPr lvl="1">
                <a:lnSpc>
                  <a:spcPct val="90000"/>
                </a:lnSpc>
              </a:pPr>
              <a:r>
                <a:rPr lang="es-ES" sz="1050" dirty="0">
                  <a:solidFill>
                    <a:schemeClr val="bg1"/>
                  </a:solidFill>
                </a:rPr>
                <a:t>3.1	</a:t>
              </a:r>
              <a:r>
                <a:rPr lang="es-MX" sz="1050" dirty="0">
                  <a:solidFill>
                    <a:schemeClr val="bg1"/>
                  </a:solidFill>
                </a:rPr>
                <a:t>CREACIÓN DEL ARCHIVO ENTERPRISE APPLICATION.</a:t>
              </a:r>
              <a:endParaRPr lang="es-ES" sz="1050" dirty="0">
                <a:solidFill>
                  <a:schemeClr val="bg1"/>
                </a:solidFill>
              </a:endParaRPr>
            </a:p>
            <a:p>
              <a:pPr lvl="1">
                <a:lnSpc>
                  <a:spcPct val="90000"/>
                </a:lnSpc>
              </a:pPr>
              <a:r>
                <a:rPr lang="es-ES" sz="1050" dirty="0">
                  <a:solidFill>
                    <a:schemeClr val="bg1"/>
                  </a:solidFill>
                </a:rPr>
                <a:t>3.2	</a:t>
              </a:r>
              <a:r>
                <a:rPr lang="es-MX" sz="1050" dirty="0">
                  <a:solidFill>
                    <a:schemeClr val="bg1"/>
                  </a:solidFill>
                </a:rPr>
                <a:t>CREACIÓN DEL ARCHIVO DE LIBRERÍA DE CLASES</a:t>
              </a:r>
            </a:p>
            <a:p>
              <a:pPr lvl="1">
                <a:lnSpc>
                  <a:spcPct val="90000"/>
                </a:lnSpc>
              </a:pPr>
              <a:r>
                <a:rPr lang="es-ES" sz="1050" dirty="0">
                  <a:solidFill>
                    <a:schemeClr val="bg1"/>
                  </a:solidFill>
                </a:rPr>
                <a:t>3.3	</a:t>
              </a:r>
              <a:r>
                <a:rPr lang="es-MX" sz="1050" dirty="0">
                  <a:solidFill>
                    <a:schemeClr val="bg1"/>
                  </a:solidFill>
                </a:rPr>
                <a:t>CREACIÓN DEL ARCHIVO DEL CLIENTE.</a:t>
              </a:r>
            </a:p>
            <a:p>
              <a:pPr lvl="1">
                <a:lnSpc>
                  <a:spcPct val="90000"/>
                </a:lnSpc>
              </a:pPr>
              <a:r>
                <a:rPr lang="es-MX" sz="1050" dirty="0">
                  <a:solidFill>
                    <a:schemeClr val="bg1"/>
                  </a:solidFill>
                </a:rPr>
                <a:t>3.4	CREACIÓN DEL SESSION BEAN</a:t>
              </a:r>
            </a:p>
            <a:p>
              <a:pPr>
                <a:lnSpc>
                  <a:spcPct val="90000"/>
                </a:lnSpc>
              </a:pPr>
              <a:r>
                <a:rPr lang="es-ES" sz="1050" dirty="0">
                  <a:solidFill>
                    <a:schemeClr val="bg1"/>
                  </a:solidFill>
                </a:rPr>
                <a:t>4	EJECUCIÓN DEL </a:t>
              </a:r>
              <a:r>
                <a:rPr lang="es-ES" sz="1000" dirty="0">
                  <a:solidFill>
                    <a:schemeClr val="bg1"/>
                  </a:solidFill>
                </a:rPr>
                <a:t>PROYECTO</a:t>
              </a:r>
              <a:endParaRPr lang="es-ES" sz="1050" dirty="0">
                <a:solidFill>
                  <a:schemeClr val="bg1"/>
                </a:solidFill>
              </a:endParaRP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2" name="CuadroTexto 11">
              <a:extLst>
                <a:ext uri="{FF2B5EF4-FFF2-40B4-BE49-F238E27FC236}">
                  <a16:creationId xmlns:a16="http://schemas.microsoft.com/office/drawing/2014/main" id="{602C042B-F75F-A1E0-3787-3FE9BB3BFFEC}"/>
                </a:ext>
              </a:extLst>
            </p:cNvPr>
            <p:cNvSpPr txBox="1"/>
            <p:nvPr/>
          </p:nvSpPr>
          <p:spPr>
            <a:xfrm>
              <a:off x="11713580" y="6462978"/>
              <a:ext cx="478420" cy="400110"/>
            </a:xfrm>
            <a:prstGeom prst="rect">
              <a:avLst/>
            </a:prstGeom>
            <a:noFill/>
          </p:spPr>
          <p:txBody>
            <a:bodyPr wrap="square" rtlCol="0">
              <a:spAutoFit/>
            </a:bodyPr>
            <a:lstStyle/>
            <a:p>
              <a:pPr algn="ctr"/>
              <a:r>
                <a:rPr lang="es-EC" sz="2000" dirty="0">
                  <a:solidFill>
                    <a:schemeClr val="bg1"/>
                  </a:solidFill>
                </a:rPr>
                <a:t>9</a:t>
              </a:r>
            </a:p>
          </p:txBody>
        </p:sp>
      </p:grpSp>
    </p:spTree>
    <p:extLst>
      <p:ext uri="{BB962C8B-B14F-4D97-AF65-F5344CB8AC3E}">
        <p14:creationId xmlns:p14="http://schemas.microsoft.com/office/powerpoint/2010/main" val="3857894275"/>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854A3B6139C2F4CA267C833574EC0B2" ma:contentTypeVersion="7" ma:contentTypeDescription="Crear nuevo documento." ma:contentTypeScope="" ma:versionID="7eff8e76f9b73fd43022abad00f5e571">
  <xsd:schema xmlns:xsd="http://www.w3.org/2001/XMLSchema" xmlns:xs="http://www.w3.org/2001/XMLSchema" xmlns:p="http://schemas.microsoft.com/office/2006/metadata/properties" xmlns:ns3="757c851f-a54b-415f-9d4a-84ace0105453" xmlns:ns4="fabca9b8-e3d4-4b8b-aadf-8632b399ac5a" targetNamespace="http://schemas.microsoft.com/office/2006/metadata/properties" ma:root="true" ma:fieldsID="bd593ea182a9448b443016ba10a5b4bf" ns3:_="" ns4:_="">
    <xsd:import namespace="757c851f-a54b-415f-9d4a-84ace0105453"/>
    <xsd:import namespace="fabca9b8-e3d4-4b8b-aadf-8632b399ac5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7c851f-a54b-415f-9d4a-84ace01054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bca9b8-e3d4-4b8b-aadf-8632b399ac5a"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81294FA-BF06-4978-9A7F-A70E0F9AD214}">
  <ds:schemaRefs>
    <ds:schemaRef ds:uri="757c851f-a54b-415f-9d4a-84ace0105453"/>
    <ds:schemaRef ds:uri="fabca9b8-e3d4-4b8b-aadf-8632b399ac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3DCAEA0-94B1-4E6A-AD26-F5EDE5307CAC}">
  <ds:schemaRefs>
    <ds:schemaRef ds:uri="http://schemas.microsoft.com/sharepoint/v3/contenttype/forms"/>
  </ds:schemaRefs>
</ds:datastoreItem>
</file>

<file path=customXml/itemProps3.xml><?xml version="1.0" encoding="utf-8"?>
<ds:datastoreItem xmlns:ds="http://schemas.openxmlformats.org/officeDocument/2006/customXml" ds:itemID="{E476FF2B-C098-40B2-8C02-A6808430CAFA}">
  <ds:schemaRefs>
    <ds:schemaRef ds:uri="757c851f-a54b-415f-9d4a-84ace0105453"/>
    <ds:schemaRef ds:uri="fabca9b8-e3d4-4b8b-aadf-8632b399ac5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904</TotalTime>
  <Words>8914</Words>
  <Application>Microsoft Office PowerPoint</Application>
  <PresentationFormat>Panorámica</PresentationFormat>
  <Paragraphs>1286</Paragraphs>
  <Slides>46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46</vt:i4>
      </vt:variant>
    </vt:vector>
  </HeadingPairs>
  <TitlesOfParts>
    <vt:vector size="50" baseType="lpstr">
      <vt:lpstr>Calibri</vt:lpstr>
      <vt:lpstr>Gill Sans MT</vt:lpstr>
      <vt:lpstr>Wingdings 2</vt:lpstr>
      <vt:lpstr>Dividendo</vt:lpstr>
      <vt:lpstr>ENTERPRISE JAVA BEANS</vt:lpstr>
      <vt:lpstr>Presentación de PowerPoint</vt:lpstr>
      <vt:lpstr>1 OBJETIVOS</vt:lpstr>
      <vt:lpstr>2 Marco teórico 2.1  ENTERPRISE JAVA BEANS</vt:lpstr>
      <vt:lpstr>2.2  ENTERPRISE JAVA BEANS Y EL SOFTWARE MODULAR. </vt:lpstr>
      <vt:lpstr>2.3   SESSION BEAN, FORMA DE CREARLOS Y UTILIZARLOS EN JAVA. </vt:lpstr>
      <vt:lpstr>2.4   STATELESS SESSION</vt:lpstr>
      <vt:lpstr>2.5   STATEFUL SESSION</vt:lpstr>
      <vt:lpstr>2.6  SESSION SINGLETON</vt:lpstr>
      <vt:lpstr>2.7  JAVA PERSISTENCE API (JPA)</vt:lpstr>
      <vt:lpstr>2.8  JAVA WEB START</vt:lpstr>
      <vt:lpstr>2.9  REMOTE PROCEDURE CALL (RPC)</vt:lpstr>
      <vt:lpstr>2.10  REMOTE METHOD INVOCATION (RMI)</vt:lpstr>
      <vt:lpstr>2.11  RMI REGISTRY</vt:lpstr>
      <vt:lpstr>2.12  Términos</vt:lpstr>
      <vt:lpstr>3 DESARROLLO</vt:lpstr>
      <vt:lpstr>3.1 CREACIÓN DEL ARCHIVO ENTERPRISE APPLICATION</vt:lpstr>
      <vt:lpstr>Presentación de PowerPoint</vt:lpstr>
      <vt:lpstr>Presentación de PowerPoint</vt:lpstr>
      <vt:lpstr>Presentación de PowerPoint</vt:lpstr>
      <vt:lpstr>3. 2 CREACIÓN DEL ARCHIVO DE LIBRERÍA DE CLASES</vt:lpstr>
      <vt:lpstr>Presentación de PowerPoint</vt:lpstr>
      <vt:lpstr>Presentación de PowerPoint</vt:lpstr>
      <vt:lpstr>3.3  CREACIÓN DEL ARCHIVO DEL CLIENTE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3.4  CREACIÓN DEL SESSION BEAN</vt:lpstr>
      <vt:lpstr>Presentación de PowerPoint</vt:lpstr>
      <vt:lpstr>Presentación de PowerPoint</vt:lpstr>
      <vt:lpstr>Presentación de PowerPoint</vt:lpstr>
      <vt:lpstr>Presentación de PowerPoint</vt:lpstr>
      <vt:lpstr>Presentación de PowerPoint</vt:lpstr>
      <vt:lpstr>Presentación de PowerPoint</vt:lpstr>
      <vt:lpstr>4 EJECUCIÓN DEL PROYECTO. </vt:lpstr>
      <vt:lpstr>4 EJECUCIÓN DEL PROYECTO. </vt:lpstr>
      <vt:lpstr>5 CONCLUSIONES</vt:lpstr>
      <vt:lpstr>6 RECOMENDACIONES</vt:lpstr>
      <vt:lpstr>7 BIBLIOGRAFÍA</vt:lpstr>
      <vt:lpstr>7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ANDRES VINICIO PALLANGO TAPIA</cp:lastModifiedBy>
  <cp:revision>33</cp:revision>
  <dcterms:created xsi:type="dcterms:W3CDTF">2020-07-10T23:33:49Z</dcterms:created>
  <dcterms:modified xsi:type="dcterms:W3CDTF">2023-07-15T06:55:23Z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0x010100C854A3B6139C2F4CA267C833574EC0B2</vt:lpwstr>
  </property>
</Properties>
</file>