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3" r:id="rId17"/>
    <p:sldId id="319" r:id="rId18"/>
    <p:sldId id="320" r:id="rId19"/>
    <p:sldId id="321" r:id="rId20"/>
    <p:sldId id="322" r:id="rId21"/>
    <p:sldId id="323" r:id="rId22"/>
    <p:sldId id="324" r:id="rId23"/>
    <p:sldId id="325" r:id="rId24"/>
    <p:sldId id="333" r:id="rId25"/>
    <p:sldId id="326" r:id="rId26"/>
    <p:sldId id="327" r:id="rId27"/>
    <p:sldId id="328" r:id="rId28"/>
    <p:sldId id="329" r:id="rId29"/>
    <p:sldId id="330" r:id="rId30"/>
    <p:sldId id="331" r:id="rId31"/>
    <p:sldId id="332" r:id="rId32"/>
    <p:sldId id="334" r:id="rId33"/>
    <p:sldId id="279" r:id="rId34"/>
    <p:sldId id="280" r:id="rId35"/>
    <p:sldId id="281"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64" d="100"/>
          <a:sy n="64" d="100"/>
        </p:scale>
        <p:origin x="2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09/07/2023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7/9/2023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a:t>
            </a:r>
            <a:r>
              <a:rPr lang="es-EC">
                <a:solidFill>
                  <a:schemeClr val="bg1"/>
                </a:solidFill>
              </a:rPr>
              <a:t>(171-172)</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ANDRES PALLANGO</a:t>
            </a:r>
          </a:p>
          <a:p>
            <a:r>
              <a:rPr lang="es-EC" dirty="0">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10</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a:t>
            </a:r>
            <a:r>
              <a:rPr lang="en-US" dirty="0"/>
              <a:t>[on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Ant</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4" name="Grupo 3">
            <a:extLst>
              <a:ext uri="{FF2B5EF4-FFF2-40B4-BE49-F238E27FC236}">
                <a16:creationId xmlns:a16="http://schemas.microsoft.com/office/drawing/2014/main" id="{61CB05D9-DD78-F1D7-F8EC-19A856375FDE}"/>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C542540-A396-7559-3C79-ECAD2FD08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5326BD-75A6-F373-B2FD-224F48B7DF9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11</a:t>
              </a:r>
              <a:endParaRPr lang="es-EC" sz="2000" dirty="0">
                <a:solidFill>
                  <a:schemeClr val="bg1"/>
                </a:solidFill>
              </a:endParaRPr>
            </a:p>
          </p:txBody>
        </p:sp>
      </p:grpSp>
      <p:pic>
        <p:nvPicPr>
          <p:cNvPr id="8" name="Imagen 7">
            <a:extLst>
              <a:ext uri="{FF2B5EF4-FFF2-40B4-BE49-F238E27FC236}">
                <a16:creationId xmlns:a16="http://schemas.microsoft.com/office/drawing/2014/main" id="{38D7264D-A6E9-D114-8BCB-6CBCB2954A87}"/>
              </a:ext>
            </a:extLst>
          </p:cNvPr>
          <p:cNvPicPr>
            <a:picLocks noChangeAspect="1"/>
          </p:cNvPicPr>
          <p:nvPr/>
        </p:nvPicPr>
        <p:blipFill>
          <a:blip r:embed="rId2"/>
          <a:stretch>
            <a:fillRect/>
          </a:stretch>
        </p:blipFill>
        <p:spPr>
          <a:xfrm>
            <a:off x="3725037" y="2180495"/>
            <a:ext cx="5010150" cy="349186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EC" dirty="0">
                <a:solidFill>
                  <a:schemeClr val="bg1"/>
                </a:solidFill>
              </a:rPr>
              <a:t>Le da el siguiente nombre </a:t>
            </a:r>
            <a:r>
              <a:rPr lang="es-E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HilosJava_Video#_grupo</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y 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4" name="Grupo 3">
            <a:extLst>
              <a:ext uri="{FF2B5EF4-FFF2-40B4-BE49-F238E27FC236}">
                <a16:creationId xmlns:a16="http://schemas.microsoft.com/office/drawing/2014/main" id="{83EBDE04-7233-72C1-7B53-E84DAF6E866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54DF7FB0-49CA-1372-B6CA-DC0851473FF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7" name="CuadroTexto 6">
              <a:extLst>
                <a:ext uri="{FF2B5EF4-FFF2-40B4-BE49-F238E27FC236}">
                  <a16:creationId xmlns:a16="http://schemas.microsoft.com/office/drawing/2014/main" id="{450BC599-83A9-9BE1-1096-3A279515A38B}"/>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12</a:t>
              </a:r>
              <a:endParaRPr lang="es-EC" sz="2000" dirty="0">
                <a:solidFill>
                  <a:schemeClr val="bg1"/>
                </a:solidFill>
              </a:endParaRPr>
            </a:p>
          </p:txBody>
        </p:sp>
      </p:grpSp>
      <p:pic>
        <p:nvPicPr>
          <p:cNvPr id="8" name="Imagen 7">
            <a:extLst>
              <a:ext uri="{FF2B5EF4-FFF2-40B4-BE49-F238E27FC236}">
                <a16:creationId xmlns:a16="http://schemas.microsoft.com/office/drawing/2014/main" id="{75650254-C54D-9523-046D-FCED27BEC0CA}"/>
              </a:ext>
            </a:extLst>
          </p:cNvPr>
          <p:cNvPicPr>
            <a:picLocks noChangeAspect="1"/>
          </p:cNvPicPr>
          <p:nvPr/>
        </p:nvPicPr>
        <p:blipFill>
          <a:blip r:embed="rId2"/>
          <a:stretch>
            <a:fillRect/>
          </a:stretch>
        </p:blipFill>
        <p:spPr>
          <a:xfrm>
            <a:off x="4308732" y="1998652"/>
            <a:ext cx="4613506" cy="3209445"/>
          </a:xfrm>
          <a:prstGeom prst="rect">
            <a:avLst/>
          </a:prstGeom>
          <a:ln w="76200" cap="sq" cmpd="thinThick">
            <a:solidFill>
              <a:schemeClr val="tx1"/>
            </a:solidFill>
            <a:miter lim="800000"/>
          </a:ln>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13</a:t>
              </a:r>
              <a:endParaRPr lang="es-EC" sz="2000" dirty="0">
                <a:solidFill>
                  <a:schemeClr val="bg1"/>
                </a:solidFill>
              </a:endParaRPr>
            </a:p>
          </p:txBody>
        </p:sp>
      </p:grpSp>
      <p:pic>
        <p:nvPicPr>
          <p:cNvPr id="12" name="Imagen 11">
            <a:extLst>
              <a:ext uri="{FF2B5EF4-FFF2-40B4-BE49-F238E27FC236}">
                <a16:creationId xmlns:a16="http://schemas.microsoft.com/office/drawing/2014/main" id="{DDDF79F6-A049-8EE2-B78B-70674047685E}"/>
              </a:ext>
            </a:extLst>
          </p:cNvPr>
          <p:cNvPicPr>
            <a:picLocks noChangeAspect="1"/>
          </p:cNvPicPr>
          <p:nvPr/>
        </p:nvPicPr>
        <p:blipFill>
          <a:blip r:embed="rId2"/>
          <a:stretch>
            <a:fillRect/>
          </a:stretch>
        </p:blipFill>
        <p:spPr>
          <a:xfrm>
            <a:off x="2372160" y="2973895"/>
            <a:ext cx="4963998" cy="3453515"/>
          </a:xfrm>
          <a:prstGeom prst="rect">
            <a:avLst/>
          </a:prstGeom>
          <a:ln w="76200" cap="sq" cmpd="thinThick">
            <a:solidFill>
              <a:schemeClr val="tx1"/>
            </a:solidFill>
            <a:miter lim="800000"/>
          </a:ln>
        </p:spPr>
      </p:pic>
    </p:spTree>
    <p:extLst>
      <p:ext uri="{BB962C8B-B14F-4D97-AF65-F5344CB8AC3E}">
        <p14:creationId xmlns:p14="http://schemas.microsoft.com/office/powerpoint/2010/main" val="243094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VIDEO 171 (CREACIÓN DE HILOS)</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517858" cy="1587433"/>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HilosVista</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7" name="Grupo 6">
            <a:extLst>
              <a:ext uri="{FF2B5EF4-FFF2-40B4-BE49-F238E27FC236}">
                <a16:creationId xmlns:a16="http://schemas.microsoft.com/office/drawing/2014/main" id="{65C64488-DDD0-8DC3-27D2-BC546302C582}"/>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60A36376-CF89-0B18-337C-36432DCDCED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2" name="CuadroTexto 11">
              <a:extLst>
                <a:ext uri="{FF2B5EF4-FFF2-40B4-BE49-F238E27FC236}">
                  <a16:creationId xmlns:a16="http://schemas.microsoft.com/office/drawing/2014/main" id="{2BD5B1CA-98E0-21FC-4A3D-46CA3F75AF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14</a:t>
              </a:r>
              <a:endParaRPr lang="es-EC" sz="2000" dirty="0">
                <a:solidFill>
                  <a:schemeClr val="bg1"/>
                </a:solidFill>
              </a:endParaRPr>
            </a:p>
          </p:txBody>
        </p:sp>
      </p:grpSp>
      <p:pic>
        <p:nvPicPr>
          <p:cNvPr id="4" name="Imagen 3" descr="Interfaz de usuario gráfica, Aplicación&#10;&#10;Descripción generada automáticamente">
            <a:extLst>
              <a:ext uri="{FF2B5EF4-FFF2-40B4-BE49-F238E27FC236}">
                <a16:creationId xmlns:a16="http://schemas.microsoft.com/office/drawing/2014/main" id="{B7931C69-B37C-6C72-2584-31D632B2E851}"/>
              </a:ext>
            </a:extLst>
          </p:cNvPr>
          <p:cNvPicPr>
            <a:picLocks noChangeAspect="1"/>
          </p:cNvPicPr>
          <p:nvPr/>
        </p:nvPicPr>
        <p:blipFill rotWithShape="1">
          <a:blip r:embed="rId2"/>
          <a:srcRect r="410" b="51435"/>
          <a:stretch/>
        </p:blipFill>
        <p:spPr bwMode="auto">
          <a:xfrm>
            <a:off x="2247156" y="3426456"/>
            <a:ext cx="5487748" cy="2241683"/>
          </a:xfrm>
          <a:prstGeom prst="rect">
            <a:avLst/>
          </a:prstGeom>
          <a:ln w="76200" cap="sq" cmpd="thinThick" algn="ctr">
            <a:solidFill>
              <a:sysClr val="windowText" lastClr="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0688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1571560"/>
            <a:ext cx="3696218" cy="375634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15</a:t>
              </a:r>
              <a:endParaRPr lang="es-EC" sz="2000" dirty="0">
                <a:solidFill>
                  <a:schemeClr val="bg1"/>
                </a:solidFill>
              </a:endParaRPr>
            </a:p>
          </p:txBody>
        </p:sp>
      </p:grpSp>
      <p:pic>
        <p:nvPicPr>
          <p:cNvPr id="7" name="Imagen 6">
            <a:extLst>
              <a:ext uri="{FF2B5EF4-FFF2-40B4-BE49-F238E27FC236}">
                <a16:creationId xmlns:a16="http://schemas.microsoft.com/office/drawing/2014/main" id="{0FCB6098-EAFE-C4D2-C0E3-24309CC02F1B}"/>
              </a:ext>
            </a:extLst>
          </p:cNvPr>
          <p:cNvPicPr>
            <a:picLocks noChangeAspect="1"/>
          </p:cNvPicPr>
          <p:nvPr/>
        </p:nvPicPr>
        <p:blipFill>
          <a:blip r:embed="rId2"/>
          <a:stretch>
            <a:fillRect/>
          </a:stretch>
        </p:blipFill>
        <p:spPr>
          <a:xfrm>
            <a:off x="4579277" y="2048256"/>
            <a:ext cx="3744559" cy="46472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HiloModelo</a:t>
            </a:r>
            <a:r>
              <a:rPr lang="es-MX" dirty="0">
                <a:solidFill>
                  <a:schemeClr val="tx1"/>
                </a:solidFill>
              </a:rPr>
              <a:t> y otra llamada </a:t>
            </a:r>
            <a:r>
              <a:rPr lang="es-MX" dirty="0" err="1">
                <a:solidFill>
                  <a:schemeClr val="tx1"/>
                </a:solidFill>
              </a:rPr>
              <a:t>HilosVarios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5D45688-C6F7-E324-9278-57CCCD72DCB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77672B8-94E1-ECE3-FA00-FB2F97F47DD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DD44CF42-9F86-8A66-958E-0CD33A67CF67}"/>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16</a:t>
              </a:r>
              <a:endParaRPr lang="es-EC" sz="2000" dirty="0">
                <a:solidFill>
                  <a:schemeClr val="bg1"/>
                </a:solidFill>
              </a:endParaRPr>
            </a:p>
          </p:txBody>
        </p:sp>
      </p:grpSp>
      <p:pic>
        <p:nvPicPr>
          <p:cNvPr id="7" name="Imagen 6">
            <a:extLst>
              <a:ext uri="{FF2B5EF4-FFF2-40B4-BE49-F238E27FC236}">
                <a16:creationId xmlns:a16="http://schemas.microsoft.com/office/drawing/2014/main" id="{6FDB7E64-9482-A208-3D10-6D534F32C2E0}"/>
              </a:ext>
            </a:extLst>
          </p:cNvPr>
          <p:cNvPicPr>
            <a:picLocks noChangeAspect="1"/>
          </p:cNvPicPr>
          <p:nvPr/>
        </p:nvPicPr>
        <p:blipFill>
          <a:blip r:embed="rId2"/>
          <a:stretch>
            <a:fillRect/>
          </a:stretch>
        </p:blipFill>
        <p:spPr>
          <a:xfrm>
            <a:off x="1563586" y="2990915"/>
            <a:ext cx="6515070" cy="305631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a:t>
            </a:r>
            <a:r>
              <a:rPr lang="es-MX" dirty="0" err="1">
                <a:solidFill>
                  <a:schemeClr val="tx1"/>
                </a:solidFill>
              </a:rPr>
              <a:t>HiloModelo</a:t>
            </a:r>
            <a:r>
              <a:rPr lang="es-MX" dirty="0">
                <a:solidFill>
                  <a:schemeClr val="tx1"/>
                </a:solidFill>
              </a:rPr>
              <a:t> y el derecho el </a:t>
            </a:r>
            <a:r>
              <a:rPr lang="es-MX" dirty="0" err="1">
                <a:solidFill>
                  <a:schemeClr val="tx1"/>
                </a:solidFill>
              </a:rPr>
              <a:t>HilosVarios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FCC5AD39-612F-BDE6-8A0C-0F541C903D1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D4E0FF2-275B-A882-6750-0395AEBBCF4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1560D16-8AC3-D5A3-F7DD-0916CA4DB52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17</a:t>
              </a:r>
              <a:endParaRPr lang="es-EC" sz="2000" dirty="0">
                <a:solidFill>
                  <a:schemeClr val="bg1"/>
                </a:solidFill>
              </a:endParaRPr>
            </a:p>
          </p:txBody>
        </p:sp>
      </p:grpSp>
      <p:pic>
        <p:nvPicPr>
          <p:cNvPr id="11" name="Imagen 10">
            <a:extLst>
              <a:ext uri="{FF2B5EF4-FFF2-40B4-BE49-F238E27FC236}">
                <a16:creationId xmlns:a16="http://schemas.microsoft.com/office/drawing/2014/main" id="{4FDF4895-A3A6-3E51-C369-17C7AC685660}"/>
              </a:ext>
            </a:extLst>
          </p:cNvPr>
          <p:cNvPicPr>
            <a:picLocks noChangeAspect="1"/>
          </p:cNvPicPr>
          <p:nvPr/>
        </p:nvPicPr>
        <p:blipFill>
          <a:blip r:embed="rId2"/>
          <a:stretch>
            <a:fillRect/>
          </a:stretch>
        </p:blipFill>
        <p:spPr>
          <a:xfrm>
            <a:off x="748074" y="2898775"/>
            <a:ext cx="3792685" cy="3460965"/>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82641248-DC93-408C-E90F-961427F54A92}"/>
              </a:ext>
            </a:extLst>
          </p:cNvPr>
          <p:cNvPicPr>
            <a:picLocks noChangeAspect="1"/>
          </p:cNvPicPr>
          <p:nvPr/>
        </p:nvPicPr>
        <p:blipFill>
          <a:blip r:embed="rId3"/>
          <a:stretch>
            <a:fillRect/>
          </a:stretch>
        </p:blipFill>
        <p:spPr>
          <a:xfrm>
            <a:off x="4674008" y="2898775"/>
            <a:ext cx="4187837" cy="346096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a:t>
            </a:r>
            <a:r>
              <a:rPr lang="es-MX" dirty="0" err="1">
                <a:solidFill>
                  <a:schemeClr val="tx1"/>
                </a:solidFill>
              </a:rPr>
              <a:t>HiloControlador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8B947DAA-1BDD-124B-1DF6-DE0C4DB7D9F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5E3805F-A392-F9BB-A174-9468C89DFD3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BA661FF-3731-7EA4-EC3D-86C7BCF4F0E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18</a:t>
              </a:r>
              <a:endParaRPr lang="es-EC" sz="2000" dirty="0">
                <a:solidFill>
                  <a:schemeClr val="bg1"/>
                </a:solidFill>
              </a:endParaRPr>
            </a:p>
          </p:txBody>
        </p:sp>
      </p:grpSp>
      <p:pic>
        <p:nvPicPr>
          <p:cNvPr id="7" name="Imagen 6">
            <a:extLst>
              <a:ext uri="{FF2B5EF4-FFF2-40B4-BE49-F238E27FC236}">
                <a16:creationId xmlns:a16="http://schemas.microsoft.com/office/drawing/2014/main" id="{2A3801B5-FCC9-5B83-B496-24AE97F4D46E}"/>
              </a:ext>
            </a:extLst>
          </p:cNvPr>
          <p:cNvPicPr>
            <a:picLocks noChangeAspect="1"/>
          </p:cNvPicPr>
          <p:nvPr/>
        </p:nvPicPr>
        <p:blipFill>
          <a:blip r:embed="rId2"/>
          <a:stretch>
            <a:fillRect/>
          </a:stretch>
        </p:blipFill>
        <p:spPr>
          <a:xfrm>
            <a:off x="1774338" y="3102165"/>
            <a:ext cx="6113886" cy="316825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3476762" cy="4317176"/>
          </a:xfrm>
        </p:spPr>
        <p:txBody>
          <a:bodyPr/>
          <a:lstStyle/>
          <a:p>
            <a:r>
              <a:rPr lang="es-ES" dirty="0">
                <a:solidFill>
                  <a:schemeClr val="tx1"/>
                </a:solidFill>
              </a:rPr>
              <a:t>2.	</a:t>
            </a:r>
            <a:r>
              <a:rPr lang="es-MX" dirty="0">
                <a:solidFill>
                  <a:schemeClr val="tx1"/>
                </a:solidFill>
              </a:rPr>
              <a:t>Coloque el siguiente código en </a:t>
            </a:r>
            <a:r>
              <a:rPr lang="es-MX" dirty="0" err="1">
                <a:solidFill>
                  <a:schemeClr val="tx1"/>
                </a:solidFill>
              </a:rPr>
              <a:t>HiloControlador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19</a:t>
              </a:r>
              <a:endParaRPr lang="es-EC" sz="2000" dirty="0">
                <a:solidFill>
                  <a:schemeClr val="bg1"/>
                </a:solidFill>
              </a:endParaRPr>
            </a:p>
          </p:txBody>
        </p:sp>
      </p:grpSp>
      <p:pic>
        <p:nvPicPr>
          <p:cNvPr id="7" name="Imagen 6">
            <a:extLst>
              <a:ext uri="{FF2B5EF4-FFF2-40B4-BE49-F238E27FC236}">
                <a16:creationId xmlns:a16="http://schemas.microsoft.com/office/drawing/2014/main" id="{0D10EAC3-A1B3-2BFD-8A33-8A42C3FCD3C7}"/>
              </a:ext>
            </a:extLst>
          </p:cNvPr>
          <p:cNvPicPr>
            <a:picLocks noChangeAspect="1"/>
          </p:cNvPicPr>
          <p:nvPr/>
        </p:nvPicPr>
        <p:blipFill>
          <a:blip r:embed="rId2"/>
          <a:stretch>
            <a:fillRect/>
          </a:stretch>
        </p:blipFill>
        <p:spPr>
          <a:xfrm>
            <a:off x="3490061" y="2140018"/>
            <a:ext cx="5482260" cy="401582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grpSp>
        <p:nvGrpSpPr>
          <p:cNvPr id="2" name="Grupo 1">
            <a:extLst>
              <a:ext uri="{FF2B5EF4-FFF2-40B4-BE49-F238E27FC236}">
                <a16:creationId xmlns:a16="http://schemas.microsoft.com/office/drawing/2014/main" id="{598E12D8-5EB3-8173-2C29-C273736BD89A}"/>
              </a:ext>
            </a:extLst>
          </p:cNvPr>
          <p:cNvGrpSpPr/>
          <p:nvPr/>
        </p:nvGrpSpPr>
        <p:grpSpPr>
          <a:xfrm>
            <a:off x="442376" y="614405"/>
            <a:ext cx="3707476" cy="6192018"/>
            <a:chOff x="9127125" y="0"/>
            <a:chExt cx="3092950" cy="6904007"/>
          </a:xfrm>
        </p:grpSpPr>
        <p:sp>
          <p:nvSpPr>
            <p:cNvPr id="3" name="Marcador de contenido 2">
              <a:extLst>
                <a:ext uri="{FF2B5EF4-FFF2-40B4-BE49-F238E27FC236}">
                  <a16:creationId xmlns:a16="http://schemas.microsoft.com/office/drawing/2014/main" id="{2CEF3B5D-5AE2-7318-FD20-1D63E8FC425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6E01819-5AE5-32A8-3891-FE51E199C540}"/>
                </a:ext>
              </a:extLst>
            </p:cNvPr>
            <p:cNvSpPr txBox="1"/>
            <p:nvPr/>
          </p:nvSpPr>
          <p:spPr>
            <a:xfrm>
              <a:off x="11741655" y="6457890"/>
              <a:ext cx="478420" cy="446117"/>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2B20F07-B9F6-0CED-94B3-E785C18D38F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28D3233-7B7E-F548-561E-9CD6D3B93F3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9E20C10-6D9E-F932-6265-0077FB81672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20</a:t>
              </a:r>
              <a:endParaRPr lang="es-EC" sz="2000" dirty="0">
                <a:solidFill>
                  <a:schemeClr val="bg1"/>
                </a:solidFill>
              </a:endParaRPr>
            </a:p>
          </p:txBody>
        </p:sp>
      </p:grpSp>
      <p:pic>
        <p:nvPicPr>
          <p:cNvPr id="11" name="Imagen 10">
            <a:extLst>
              <a:ext uri="{FF2B5EF4-FFF2-40B4-BE49-F238E27FC236}">
                <a16:creationId xmlns:a16="http://schemas.microsoft.com/office/drawing/2014/main" id="{ED500E4E-896B-2B12-1810-727427AD70FD}"/>
              </a:ext>
            </a:extLst>
          </p:cNvPr>
          <p:cNvPicPr>
            <a:picLocks noChangeAspect="1"/>
          </p:cNvPicPr>
          <p:nvPr/>
        </p:nvPicPr>
        <p:blipFill>
          <a:blip r:embed="rId2"/>
          <a:stretch>
            <a:fillRect/>
          </a:stretch>
        </p:blipFill>
        <p:spPr>
          <a:xfrm>
            <a:off x="1640697" y="2864563"/>
            <a:ext cx="6001588" cy="3562847"/>
          </a:xfrm>
          <a:prstGeom prst="rect">
            <a:avLst/>
          </a:prstGeom>
          <a:ln w="76200" cap="sq" cmpd="thinThick">
            <a:solidFill>
              <a:schemeClr val="tx1"/>
            </a:solidFill>
            <a:miter lim="800000"/>
          </a:ln>
        </p:spPr>
      </p:pic>
    </p:spTree>
    <p:extLst>
      <p:ext uri="{BB962C8B-B14F-4D97-AF65-F5344CB8AC3E}">
        <p14:creationId xmlns:p14="http://schemas.microsoft.com/office/powerpoint/2010/main" val="3278932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VIDEO 171.</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21</a:t>
              </a:r>
              <a:endParaRPr lang="es-EC" sz="2000" dirty="0">
                <a:solidFill>
                  <a:schemeClr val="bg1"/>
                </a:solidFill>
              </a:endParaRPr>
            </a:p>
          </p:txBody>
        </p:sp>
      </p:grpSp>
      <p:pic>
        <p:nvPicPr>
          <p:cNvPr id="7" name="Imagen 6">
            <a:extLst>
              <a:ext uri="{FF2B5EF4-FFF2-40B4-BE49-F238E27FC236}">
                <a16:creationId xmlns:a16="http://schemas.microsoft.com/office/drawing/2014/main" id="{66BEBE13-3C1C-6FD6-2D27-5D1DFBC0B9AC}"/>
              </a:ext>
            </a:extLst>
          </p:cNvPr>
          <p:cNvPicPr>
            <a:picLocks noChangeAspect="1"/>
          </p:cNvPicPr>
          <p:nvPr/>
        </p:nvPicPr>
        <p:blipFill rotWithShape="1">
          <a:blip r:embed="rId2"/>
          <a:srcRect t="4917"/>
          <a:stretch/>
        </p:blipFill>
        <p:spPr>
          <a:xfrm>
            <a:off x="1864867" y="3028013"/>
            <a:ext cx="5705051" cy="31278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172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9C85A16-8D68-78EA-AA32-EFE88EAC7D9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20ED3167-6F1C-4B2F-8006-1DD532D7A6E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CF883EAB-A955-C9B0-E84C-1B99892821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22</a:t>
              </a:r>
              <a:endParaRPr lang="es-EC" sz="2000" dirty="0">
                <a:solidFill>
                  <a:schemeClr val="bg1"/>
                </a:solidFill>
              </a:endParaRPr>
            </a:p>
          </p:txBody>
        </p:sp>
      </p:grpSp>
      <p:pic>
        <p:nvPicPr>
          <p:cNvPr id="10" name="Imagen 9" descr="Interfaz de usuario gráfica, Aplicación&#10;&#10;Descripción generada automáticamente">
            <a:extLst>
              <a:ext uri="{FF2B5EF4-FFF2-40B4-BE49-F238E27FC236}">
                <a16:creationId xmlns:a16="http://schemas.microsoft.com/office/drawing/2014/main" id="{3886AD97-205D-7D0B-A9F2-E2175BBF343D}"/>
              </a:ext>
            </a:extLst>
          </p:cNvPr>
          <p:cNvPicPr>
            <a:picLocks noChangeAspect="1"/>
          </p:cNvPicPr>
          <p:nvPr/>
        </p:nvPicPr>
        <p:blipFill rotWithShape="1">
          <a:blip r:embed="rId2"/>
          <a:srcRect r="410" b="51435"/>
          <a:stretch/>
        </p:blipFill>
        <p:spPr bwMode="auto">
          <a:xfrm>
            <a:off x="1546310" y="3311744"/>
            <a:ext cx="6587621" cy="2690969"/>
          </a:xfrm>
          <a:prstGeom prst="rect">
            <a:avLst/>
          </a:prstGeom>
          <a:ln w="76200" cap="sq" cmpd="thinThick" algn="ctr">
            <a:solidFill>
              <a:sysClr val="windowText" lastClr="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647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23</a:t>
              </a:r>
              <a:endParaRPr lang="es-EC" sz="2000" dirty="0">
                <a:solidFill>
                  <a:schemeClr val="bg1"/>
                </a:solidFill>
              </a:endParaRPr>
            </a:p>
          </p:txBody>
        </p:sp>
      </p:grpSp>
      <p:pic>
        <p:nvPicPr>
          <p:cNvPr id="11" name="Imagen 10">
            <a:extLst>
              <a:ext uri="{FF2B5EF4-FFF2-40B4-BE49-F238E27FC236}">
                <a16:creationId xmlns:a16="http://schemas.microsoft.com/office/drawing/2014/main" id="{B1BA5484-59DB-D52B-B4AF-74CB73CA56E0}"/>
              </a:ext>
            </a:extLst>
          </p:cNvPr>
          <p:cNvPicPr>
            <a:picLocks noChangeAspect="1"/>
          </p:cNvPicPr>
          <p:nvPr/>
        </p:nvPicPr>
        <p:blipFill>
          <a:blip r:embed="rId2"/>
          <a:stretch>
            <a:fillRect/>
          </a:stretch>
        </p:blipFill>
        <p:spPr>
          <a:xfrm>
            <a:off x="2143913" y="2706004"/>
            <a:ext cx="5066355" cy="3914568"/>
          </a:xfrm>
          <a:prstGeom prst="rect">
            <a:avLst/>
          </a:prstGeom>
          <a:ln w="76200" cap="sq" cmpd="thinThick">
            <a:solidFill>
              <a:schemeClr val="tx1"/>
            </a:solidFill>
            <a:miter lim="800000"/>
          </a:ln>
        </p:spPr>
      </p:pic>
    </p:spTree>
    <p:extLst>
      <p:ext uri="{BB962C8B-B14F-4D97-AF65-F5344CB8AC3E}">
        <p14:creationId xmlns:p14="http://schemas.microsoft.com/office/powerpoint/2010/main" val="70169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n-US" dirty="0" err="1">
                <a:solidFill>
                  <a:schemeClr val="tx1"/>
                </a:solidFill>
              </a:rPr>
              <a:t>HilosModelo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D565DCA-9294-E27A-ED6E-05F4986E832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97E0E451-D221-1C68-FDDF-8C878D8D52F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CCD4F38-4A24-FA25-23A8-4EAB7F0C725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24</a:t>
              </a:r>
              <a:endParaRPr lang="es-EC" sz="2000" dirty="0">
                <a:solidFill>
                  <a:schemeClr val="bg1"/>
                </a:solidFill>
              </a:endParaRPr>
            </a:p>
          </p:txBody>
        </p:sp>
      </p:grpSp>
      <p:pic>
        <p:nvPicPr>
          <p:cNvPr id="10" name="Imagen 9">
            <a:extLst>
              <a:ext uri="{FF2B5EF4-FFF2-40B4-BE49-F238E27FC236}">
                <a16:creationId xmlns:a16="http://schemas.microsoft.com/office/drawing/2014/main" id="{57E3925B-1991-D0F3-A6F0-55F4FA204CFD}"/>
              </a:ext>
            </a:extLst>
          </p:cNvPr>
          <p:cNvPicPr>
            <a:picLocks noChangeAspect="1"/>
          </p:cNvPicPr>
          <p:nvPr/>
        </p:nvPicPr>
        <p:blipFill>
          <a:blip r:embed="rId2"/>
          <a:stretch>
            <a:fillRect/>
          </a:stretch>
        </p:blipFill>
        <p:spPr>
          <a:xfrm>
            <a:off x="1491361" y="2990915"/>
            <a:ext cx="6746596" cy="31649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en </a:t>
            </a:r>
            <a:r>
              <a:rPr lang="es-MX" dirty="0" err="1">
                <a:solidFill>
                  <a:schemeClr val="tx1"/>
                </a:solidFill>
              </a:rPr>
              <a:t>HilosModelo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648C845F-6B2C-85A8-116A-609903BBC7B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FA2E706-887B-70AC-C242-0FDD9152E9D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BCE1794-C195-B97F-E5FE-75F63A66CA0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25</a:t>
              </a:r>
              <a:endParaRPr lang="es-EC" sz="2000" dirty="0">
                <a:solidFill>
                  <a:schemeClr val="bg1"/>
                </a:solidFill>
              </a:endParaRPr>
            </a:p>
          </p:txBody>
        </p:sp>
      </p:grpSp>
      <p:pic>
        <p:nvPicPr>
          <p:cNvPr id="10" name="Imagen 9" descr="Interfaz de usuario gráfica, Texto, Aplicación, Correo electrónico&#10;&#10;Descripción generada automáticamente">
            <a:extLst>
              <a:ext uri="{FF2B5EF4-FFF2-40B4-BE49-F238E27FC236}">
                <a16:creationId xmlns:a16="http://schemas.microsoft.com/office/drawing/2014/main" id="{FE18AF41-B887-B9F2-0EE4-972ED019EEC4}"/>
              </a:ext>
            </a:extLst>
          </p:cNvPr>
          <p:cNvPicPr>
            <a:picLocks noChangeAspect="1"/>
          </p:cNvPicPr>
          <p:nvPr/>
        </p:nvPicPr>
        <p:blipFill>
          <a:blip r:embed="rId2"/>
          <a:stretch>
            <a:fillRect/>
          </a:stretch>
        </p:blipFill>
        <p:spPr>
          <a:xfrm>
            <a:off x="2610318" y="2928139"/>
            <a:ext cx="4459605" cy="3227705"/>
          </a:xfrm>
          <a:prstGeom prst="rect">
            <a:avLst/>
          </a:prstGeom>
          <a:ln w="76200" cap="sq" cmpd="thinThick">
            <a:solidFill>
              <a:schemeClr val="tx1"/>
            </a:solidFill>
            <a:miter lim="800000"/>
          </a:ln>
        </p:spPr>
      </p:pic>
    </p:spTree>
    <p:extLst>
      <p:ext uri="{BB962C8B-B14F-4D97-AF65-F5344CB8AC3E}">
        <p14:creationId xmlns:p14="http://schemas.microsoft.com/office/powerpoint/2010/main" val="2616520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HilosVariosControlador</a:t>
            </a:r>
            <a:r>
              <a:rPr lang="es-ES" dirty="0">
                <a:solidFill>
                  <a:schemeClr val="tx1"/>
                </a:solidFill>
              </a:rPr>
              <a:t> y otra llamada </a:t>
            </a:r>
            <a:r>
              <a:rPr lang="es-MX" dirty="0">
                <a:solidFill>
                  <a:schemeClr val="tx1"/>
                </a:solidFill>
              </a:rPr>
              <a:t>HilosVarios2Controlador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EA082EF-158A-E202-CC71-E2E58D3F6CEF}"/>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CA80B0-40D1-90E6-D246-5DB1908DD97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EF56762-72CB-FB89-EFD3-636B9BC78D4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26</a:t>
              </a:r>
              <a:endParaRPr lang="es-EC" sz="2000" dirty="0">
                <a:solidFill>
                  <a:schemeClr val="bg1"/>
                </a:solidFill>
              </a:endParaRPr>
            </a:p>
          </p:txBody>
        </p:sp>
      </p:grpSp>
      <p:pic>
        <p:nvPicPr>
          <p:cNvPr id="7" name="Imagen 6">
            <a:extLst>
              <a:ext uri="{FF2B5EF4-FFF2-40B4-BE49-F238E27FC236}">
                <a16:creationId xmlns:a16="http://schemas.microsoft.com/office/drawing/2014/main" id="{E0F397C1-5FDD-102B-855E-89AA0FCD14F8}"/>
              </a:ext>
            </a:extLst>
          </p:cNvPr>
          <p:cNvPicPr>
            <a:picLocks noChangeAspect="1"/>
          </p:cNvPicPr>
          <p:nvPr/>
        </p:nvPicPr>
        <p:blipFill>
          <a:blip r:embed="rId2"/>
          <a:stretch>
            <a:fillRect/>
          </a:stretch>
        </p:blipFill>
        <p:spPr>
          <a:xfrm>
            <a:off x="1968982" y="2907896"/>
            <a:ext cx="6041161" cy="31305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 Coloque el código de la izquierda en la clase </a:t>
            </a:r>
            <a:r>
              <a:rPr lang="es-MX" dirty="0" err="1">
                <a:solidFill>
                  <a:schemeClr val="tx1"/>
                </a:solidFill>
              </a:rPr>
              <a:t>HilosVariosControlador</a:t>
            </a:r>
            <a:r>
              <a:rPr lang="es-MX" dirty="0">
                <a:solidFill>
                  <a:schemeClr val="tx1"/>
                </a:solidFill>
              </a:rPr>
              <a:t> y el derecho el HilosVarios2Controlador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27</a:t>
              </a:r>
              <a:endParaRPr lang="es-EC" sz="2000" dirty="0">
                <a:solidFill>
                  <a:schemeClr val="bg1"/>
                </a:solidFill>
              </a:endParaRPr>
            </a:p>
          </p:txBody>
        </p:sp>
      </p:grpSp>
      <p:pic>
        <p:nvPicPr>
          <p:cNvPr id="7" name="Imagen 6">
            <a:extLst>
              <a:ext uri="{FF2B5EF4-FFF2-40B4-BE49-F238E27FC236}">
                <a16:creationId xmlns:a16="http://schemas.microsoft.com/office/drawing/2014/main" id="{5B479434-FA4A-439C-9F67-E07C1A017C5E}"/>
              </a:ext>
            </a:extLst>
          </p:cNvPr>
          <p:cNvPicPr>
            <a:picLocks noChangeAspect="1"/>
          </p:cNvPicPr>
          <p:nvPr/>
        </p:nvPicPr>
        <p:blipFill>
          <a:blip r:embed="rId2"/>
          <a:stretch>
            <a:fillRect/>
          </a:stretch>
        </p:blipFill>
        <p:spPr>
          <a:xfrm>
            <a:off x="678077" y="2922875"/>
            <a:ext cx="4063539" cy="2948593"/>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Texto&#10;&#10;Descripción generada automáticamente">
            <a:extLst>
              <a:ext uri="{FF2B5EF4-FFF2-40B4-BE49-F238E27FC236}">
                <a16:creationId xmlns:a16="http://schemas.microsoft.com/office/drawing/2014/main" id="{92D2D76C-EFA2-83AB-E63B-E0FFCE6F18BB}"/>
              </a:ext>
            </a:extLst>
          </p:cNvPr>
          <p:cNvPicPr>
            <a:picLocks noChangeAspect="1"/>
          </p:cNvPicPr>
          <p:nvPr/>
        </p:nvPicPr>
        <p:blipFill>
          <a:blip r:embed="rId3"/>
          <a:stretch>
            <a:fillRect/>
          </a:stretch>
        </p:blipFill>
        <p:spPr>
          <a:xfrm>
            <a:off x="4874866" y="2922875"/>
            <a:ext cx="3807930" cy="29414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FC8F801-68BD-93FB-4496-F9C70C8B28B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4705D4AE-A5DA-0227-1D84-35F08F64C78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2A07FA82-9109-BE68-546E-7B56CBB3772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28</a:t>
              </a:r>
              <a:endParaRPr lang="es-EC" sz="2000" dirty="0">
                <a:solidFill>
                  <a:schemeClr val="bg1"/>
                </a:solidFill>
              </a:endParaRPr>
            </a:p>
          </p:txBody>
        </p:sp>
      </p:grpSp>
      <p:pic>
        <p:nvPicPr>
          <p:cNvPr id="10" name="Imagen 9" descr="Interfaz de usuario gráfica, Texto, Aplicación, Correo electrónico&#10;&#10;Descripción generada automáticamente">
            <a:extLst>
              <a:ext uri="{FF2B5EF4-FFF2-40B4-BE49-F238E27FC236}">
                <a16:creationId xmlns:a16="http://schemas.microsoft.com/office/drawing/2014/main" id="{05CA74FB-B8EE-FF3A-5DB6-AA7ACE842C01}"/>
              </a:ext>
            </a:extLst>
          </p:cNvPr>
          <p:cNvPicPr>
            <a:picLocks noChangeAspect="1"/>
          </p:cNvPicPr>
          <p:nvPr/>
        </p:nvPicPr>
        <p:blipFill>
          <a:blip r:embed="rId2"/>
          <a:stretch>
            <a:fillRect/>
          </a:stretch>
        </p:blipFill>
        <p:spPr>
          <a:xfrm>
            <a:off x="3300780" y="2778014"/>
            <a:ext cx="4740208" cy="3679876"/>
          </a:xfrm>
          <a:prstGeom prst="rect">
            <a:avLst/>
          </a:prstGeom>
          <a:ln w="76200" cap="sq" cmpd="thinThick">
            <a:solidFill>
              <a:schemeClr val="tx1"/>
            </a:solidFill>
            <a:miter lim="800000"/>
          </a:ln>
        </p:spPr>
      </p:pic>
    </p:spTree>
    <p:extLst>
      <p:ext uri="{BB962C8B-B14F-4D97-AF65-F5344CB8AC3E}">
        <p14:creationId xmlns:p14="http://schemas.microsoft.com/office/powerpoint/2010/main" val="1800244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b="1" dirty="0">
                  <a:solidFill>
                    <a:srgbClr val="FFFF00"/>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29</a:t>
              </a:r>
              <a:endParaRPr lang="es-EC" sz="2000" dirty="0">
                <a:solidFill>
                  <a:schemeClr val="bg1"/>
                </a:solidFill>
              </a:endParaRPr>
            </a:p>
          </p:txBody>
        </p:sp>
      </p:grpSp>
      <p:pic>
        <p:nvPicPr>
          <p:cNvPr id="7" name="Imagen 6" descr="Interfaz de usuario gráfica, Texto&#10;&#10;Descripción generada automáticamente">
            <a:extLst>
              <a:ext uri="{FF2B5EF4-FFF2-40B4-BE49-F238E27FC236}">
                <a16:creationId xmlns:a16="http://schemas.microsoft.com/office/drawing/2014/main" id="{3622D6E2-F27C-2CAB-A5B2-A1F6E705A564}"/>
              </a:ext>
            </a:extLst>
          </p:cNvPr>
          <p:cNvPicPr>
            <a:picLocks noChangeAspect="1"/>
          </p:cNvPicPr>
          <p:nvPr/>
        </p:nvPicPr>
        <p:blipFill rotWithShape="1">
          <a:blip r:embed="rId2"/>
          <a:srcRect t="6107"/>
          <a:stretch/>
        </p:blipFill>
        <p:spPr>
          <a:xfrm>
            <a:off x="4840121" y="2278505"/>
            <a:ext cx="3064875" cy="41398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4852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3" name="Grupo 2">
            <a:extLst>
              <a:ext uri="{FF2B5EF4-FFF2-40B4-BE49-F238E27FC236}">
                <a16:creationId xmlns:a16="http://schemas.microsoft.com/office/drawing/2014/main" id="{5A55B7E4-AE57-E47E-C84B-C2FBC24ACDE6}"/>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9DC7FF0-671B-FD45-3AF5-26E7BB2A760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EAF4FE39-AD1F-E913-E0D3-36F37A7EA42F}"/>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a:t>
              </a:r>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4" name="Grupo 3">
            <a:extLst>
              <a:ext uri="{FF2B5EF4-FFF2-40B4-BE49-F238E27FC236}">
                <a16:creationId xmlns:a16="http://schemas.microsoft.com/office/drawing/2014/main" id="{55514C79-531B-930B-4BA4-1D728775936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EC4402C-A477-1E62-CC1A-79DF2A096F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b="1"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37DB72CC-FE35-6919-EA52-01B7FDE8FCA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30</a:t>
              </a: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4" name="Grupo 3">
            <a:extLst>
              <a:ext uri="{FF2B5EF4-FFF2-40B4-BE49-F238E27FC236}">
                <a16:creationId xmlns:a16="http://schemas.microsoft.com/office/drawing/2014/main" id="{7C13C989-A494-EEBF-0C34-E549D4B80B3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22BACA-9D41-330C-6D51-FC7A6C59B9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b="1" dirty="0">
                  <a:solidFill>
                    <a:srgbClr val="FFFF00"/>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6FC1F17D-1E35-C0E9-4516-C3EEDB5E48A1}"/>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31</a:t>
              </a: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84700319"/>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spTree>
    <p:extLst>
      <p:ext uri="{BB962C8B-B14F-4D97-AF65-F5344CB8AC3E}">
        <p14:creationId xmlns:p14="http://schemas.microsoft.com/office/powerpoint/2010/main" val="40496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4" name="Grupo 3">
            <a:extLst>
              <a:ext uri="{FF2B5EF4-FFF2-40B4-BE49-F238E27FC236}">
                <a16:creationId xmlns:a16="http://schemas.microsoft.com/office/drawing/2014/main" id="{59B10B09-2D03-E566-645E-C97D0272A0B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89D9D65-D4CC-0E30-83D6-BFEC3B46564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61C99DF-0C9B-6B14-78D0-A4F683D0599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a:t>
              </a:r>
              <a:endParaRPr lang="es-EC" sz="2000" dirty="0">
                <a:solidFill>
                  <a:schemeClr val="bg1"/>
                </a:solidFill>
              </a:endParaRPr>
            </a:p>
          </p:txBody>
        </p:sp>
      </p:gr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3" name="Grupo 2">
            <a:extLst>
              <a:ext uri="{FF2B5EF4-FFF2-40B4-BE49-F238E27FC236}">
                <a16:creationId xmlns:a16="http://schemas.microsoft.com/office/drawing/2014/main" id="{89191BB3-4027-5A16-B640-339DAF46645F}"/>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6852698-0F0A-9970-E5B2-20908C25EF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b="1"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4E071F1E-3746-B2E4-7541-8F1DE522A8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5</a:t>
              </a:r>
              <a:endParaRPr lang="es-EC" sz="2000" dirty="0">
                <a:solidFill>
                  <a:schemeClr val="bg1"/>
                </a:solidFill>
              </a:endParaRP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3" name="Grupo 2">
            <a:extLst>
              <a:ext uri="{FF2B5EF4-FFF2-40B4-BE49-F238E27FC236}">
                <a16:creationId xmlns:a16="http://schemas.microsoft.com/office/drawing/2014/main" id="{F00CA270-19AA-B0C1-5745-354786A1A77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7CCE48-E43F-FFCF-87D0-E3818CEE6C8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b="1" dirty="0">
                  <a:solidFill>
                    <a:srgbClr val="FFFF00"/>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97B576B-46F1-CA1E-7F97-4D3D25011E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6</a:t>
              </a:r>
              <a:endParaRPr lang="es-EC" sz="2000" dirty="0">
                <a:solidFill>
                  <a:schemeClr val="bg1"/>
                </a:solidFill>
              </a:endParaRP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4" name="Grupo 3">
            <a:extLst>
              <a:ext uri="{FF2B5EF4-FFF2-40B4-BE49-F238E27FC236}">
                <a16:creationId xmlns:a16="http://schemas.microsoft.com/office/drawing/2014/main" id="{31672705-669E-BE26-1B03-E43D60C1E90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8AE1DC0B-89F6-9A48-3B2B-A8FEDAFE0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7F02C769-0B7B-3064-BCC0-60AC2CFC572D}"/>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7</a:t>
              </a:r>
              <a:endParaRPr lang="es-EC" sz="2000" dirty="0">
                <a:solidFill>
                  <a:schemeClr val="bg1"/>
                </a:solidFill>
              </a:endParaRP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4" name="Grupo 3">
            <a:extLst>
              <a:ext uri="{FF2B5EF4-FFF2-40B4-BE49-F238E27FC236}">
                <a16:creationId xmlns:a16="http://schemas.microsoft.com/office/drawing/2014/main" id="{5E075E09-B0C2-F87F-F2E0-3C6F68ECBCE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BD5796-6100-D700-8381-02617FDC371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17B7E071-D8B5-F87E-C3AA-62526E824C1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8</a:t>
              </a:r>
              <a:endParaRPr lang="es-EC" sz="2000" dirty="0">
                <a:solidFill>
                  <a:schemeClr val="bg1"/>
                </a:solidFill>
              </a:endParaRP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b="1"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9</a:t>
              </a:r>
              <a:endParaRPr lang="es-EC" sz="2000" dirty="0">
                <a:solidFill>
                  <a:schemeClr val="bg1"/>
                </a:solidFill>
              </a:endParaRP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300</TotalTime>
  <Words>3678</Words>
  <Application>Microsoft Office PowerPoint</Application>
  <PresentationFormat>Panorámica</PresentationFormat>
  <Paragraphs>669</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Calibri</vt:lpstr>
      <vt:lpstr>Gill Sans MT</vt:lpstr>
      <vt:lpstr>Wingdings 2</vt:lpstr>
      <vt:lpstr>Dividendo</vt:lpstr>
      <vt:lpstr>Hilos java (171-172)</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3.2   CREACIÓN DE LOS PAQUETES PARA MVC. </vt:lpstr>
      <vt:lpstr>3.3  VIDEO 171 (CREACIÓN DE HILOS) 3.3.1  CODIFICACIÓN DE LOS ARCHIVOS DE LA VISTA</vt:lpstr>
      <vt:lpstr> 3.3.1  CODIFICACIÓN DE LOS ARCHIVOS DE LA VISTA</vt:lpstr>
      <vt:lpstr>3.3.2  CODIFICACIÓN DE LOS ARCHIVOS DEL MODELO</vt:lpstr>
      <vt:lpstr> 3.3.2  CODIFICACIÓN DE LOS ARCHIVOS DEL MODELO</vt:lpstr>
      <vt:lpstr>3.3.3  CODIFICACIÓN DE LOS ARCHIVOS DEL Controlador</vt:lpstr>
      <vt:lpstr> 3.3.3  CODIFICACIÓN DE LOS ARCHIVOS DEL Controlador</vt:lpstr>
      <vt:lpstr>3.3.4  CODIFICACIÓN DE LOS ARCHIVOS DEL Paquete principal.</vt:lpstr>
      <vt:lpstr>3.3.5  EJECUCIÓN DEL PROYECTO.</vt:lpstr>
      <vt:lpstr>3.4  VIDEO 172 (CREACIÓN DE HILOS) 3.4.1  CODIFICACIÓN DE LOS ARCHIVOS DE LA VISTA</vt:lpstr>
      <vt:lpstr> 3.4.1  CODIFICACIÓN DE LOS ARCHIVOS DE LA VISTA</vt:lpstr>
      <vt:lpstr>3.4.2  CODIFICACIÓN DE LOS ARCHIVOS DEL MODELO</vt:lpstr>
      <vt:lpstr> 3.4.2  CODIFICACIÓN DE LOS ARCHIVOS DEL MODELO</vt:lpstr>
      <vt:lpstr>3.4.3  CODIFICACIÓN DE LOS ARCHIVOS DEL Controlador</vt:lpstr>
      <vt:lpstr> 3.4.3  CODIFICACIÓN DE LOS ARCHIVOS DEL Controlador</vt:lpstr>
      <vt:lpstr>3.4.4  CODIFICACIÓN DE LOS ARCHIVOS DEL Paquete principal.</vt:lpstr>
      <vt:lpstr>3.4.5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21</cp:revision>
  <dcterms:created xsi:type="dcterms:W3CDTF">2020-07-10T23:33:49Z</dcterms:created>
  <dcterms:modified xsi:type="dcterms:W3CDTF">2023-07-10T04:35:54Z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