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sldIdLst>
    <p:sldId id="258" r:id="rId5"/>
    <p:sldId id="259" r:id="rId6"/>
    <p:sldId id="260" r:id="rId7"/>
    <p:sldId id="261" r:id="rId8"/>
    <p:sldId id="303" r:id="rId9"/>
    <p:sldId id="262" r:id="rId10"/>
    <p:sldId id="263" r:id="rId11"/>
    <p:sldId id="304" r:id="rId12"/>
    <p:sldId id="307" r:id="rId13"/>
    <p:sldId id="264" r:id="rId14"/>
    <p:sldId id="308" r:id="rId15"/>
    <p:sldId id="266" r:id="rId16"/>
    <p:sldId id="313" r:id="rId17"/>
    <p:sldId id="319" r:id="rId18"/>
    <p:sldId id="320" r:id="rId19"/>
    <p:sldId id="321" r:id="rId20"/>
    <p:sldId id="322" r:id="rId21"/>
    <p:sldId id="323" r:id="rId22"/>
    <p:sldId id="324" r:id="rId23"/>
    <p:sldId id="325" r:id="rId24"/>
    <p:sldId id="333" r:id="rId25"/>
    <p:sldId id="326" r:id="rId26"/>
    <p:sldId id="327" r:id="rId27"/>
    <p:sldId id="328" r:id="rId28"/>
    <p:sldId id="329" r:id="rId29"/>
    <p:sldId id="330" r:id="rId30"/>
    <p:sldId id="331" r:id="rId31"/>
    <p:sldId id="332" r:id="rId32"/>
    <p:sldId id="334" r:id="rId33"/>
    <p:sldId id="279" r:id="rId34"/>
    <p:sldId id="280" r:id="rId35"/>
    <p:sldId id="281"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82" autoAdjust="0"/>
  </p:normalViewPr>
  <p:slideViewPr>
    <p:cSldViewPr snapToGrid="0">
      <p:cViewPr varScale="1">
        <p:scale>
          <a:sx n="64" d="100"/>
          <a:sy n="64" d="100"/>
        </p:scale>
        <p:origin x="94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MX" dirty="0"/>
            <a:t>Comprender la funcionalidad de los hilos en Java para ejecutar múltiples tareas al mismo así como también ver la manera en la que un programa realizado con hilos actúa de manera diferente a uno que no los utiliza.</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800100" rtl="0">
            <a:lnSpc>
              <a:spcPct val="100000"/>
            </a:lnSpc>
            <a:spcBef>
              <a:spcPct val="0"/>
            </a:spcBef>
            <a:spcAft>
              <a:spcPct val="35000"/>
            </a:spcAft>
            <a:buNone/>
          </a:pPr>
          <a:r>
            <a:rPr lang="es-MX" sz="1800" kern="1200" dirty="0"/>
            <a:t>Comprender la funcionalidad de los hilos en Java para ejecutar múltiples tareas al mismo así como también ver la manera en la que un programa realizado con hilos actúa de manera diferente a uno que no los utiliza.</a:t>
          </a:r>
          <a:endParaRPr lang="en-US" sz="18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09/07/2023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dirty="0">
                <a:solidFill>
                  <a:schemeClr val="bg1"/>
                </a:solidFill>
              </a:rPr>
              <a:t>Hilos java </a:t>
            </a:r>
            <a:r>
              <a:rPr lang="es-EC">
                <a:solidFill>
                  <a:schemeClr val="bg1"/>
                </a:solidFill>
              </a:rPr>
              <a:t>(171-172)</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ADRIÁN MOSQUERA</a:t>
            </a:r>
          </a:p>
          <a:p>
            <a:r>
              <a:rPr lang="es-EC" dirty="0">
                <a:solidFill>
                  <a:schemeClr val="bg1"/>
                </a:solidFill>
              </a:rPr>
              <a:t>                            ANDRES PALLANGO</a:t>
            </a:r>
          </a:p>
          <a:p>
            <a:r>
              <a:rPr lang="es-EC" dirty="0">
                <a:solidFill>
                  <a:schemeClr val="bg1"/>
                </a:solidFill>
              </a:rPr>
              <a:t>                            PAÚL SÁNCHEZ</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9877</a:t>
            </a:r>
            <a:endParaRPr lang="es-EC" dirty="0">
              <a:solidFill>
                <a:schemeClr val="bg1"/>
              </a:solidFill>
            </a:endParaRPr>
          </a:p>
          <a:p>
            <a:r>
              <a:rPr lang="es-EC" b="1" dirty="0">
                <a:solidFill>
                  <a:schemeClr val="bg1"/>
                </a:solidFill>
              </a:rPr>
              <a:t>FECHA: 10</a:t>
            </a:r>
            <a:r>
              <a:rPr lang="es-EC" dirty="0">
                <a:solidFill>
                  <a:schemeClr val="bg1"/>
                </a:solidFill>
              </a:rPr>
              <a:t>/07/2023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continuará trabajando en el proyecto </a:t>
            </a:r>
            <a:r>
              <a:rPr lang="en-US" dirty="0"/>
              <a:t>para la </a:t>
            </a:r>
            <a:r>
              <a:rPr lang="en-US" dirty="0" err="1"/>
              <a:t>creaci</a:t>
            </a:r>
            <a:r>
              <a:rPr lang="en-US" dirty="0"/>
              <a:t>[on de un </a:t>
            </a:r>
            <a:r>
              <a:rPr lang="en-US" dirty="0" err="1"/>
              <a:t>programa</a:t>
            </a:r>
            <a:r>
              <a:rPr lang="en-US" dirty="0"/>
              <a:t> que </a:t>
            </a:r>
            <a:r>
              <a:rPr lang="en-US" dirty="0" err="1"/>
              <a:t>muestre</a:t>
            </a:r>
            <a:r>
              <a:rPr lang="en-US" dirty="0"/>
              <a:t> </a:t>
            </a:r>
            <a:r>
              <a:rPr lang="en-US" dirty="0" err="1"/>
              <a:t>pelotas</a:t>
            </a:r>
            <a:r>
              <a:rPr lang="en-US" dirty="0"/>
              <a:t> </a:t>
            </a:r>
            <a:r>
              <a:rPr lang="en-US" dirty="0" err="1"/>
              <a:t>en</a:t>
            </a:r>
            <a:r>
              <a:rPr lang="en-US" dirty="0"/>
              <a:t> </a:t>
            </a:r>
            <a:r>
              <a:rPr lang="en-US" dirty="0" err="1"/>
              <a:t>movimiento</a:t>
            </a:r>
            <a:r>
              <a:rPr lang="en-US" dirty="0"/>
              <a:t> </a:t>
            </a:r>
            <a:r>
              <a:rPr lang="en-US" dirty="0" err="1"/>
              <a:t>utilizando</a:t>
            </a:r>
            <a:r>
              <a:rPr lang="en-US" dirty="0"/>
              <a:t> </a:t>
            </a:r>
            <a:r>
              <a:rPr lang="en-US" dirty="0" err="1"/>
              <a:t>hilos</a:t>
            </a:r>
            <a:r>
              <a:rPr lang="en-US" dirty="0"/>
              <a:t>.</a:t>
            </a:r>
            <a:endParaRPr lang="es-ES" dirty="0"/>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735133" y="6457890"/>
            <a:ext cx="456867" cy="400110"/>
          </a:xfrm>
          <a:prstGeom prst="rect">
            <a:avLst/>
          </a:prstGeom>
          <a:noFill/>
        </p:spPr>
        <p:txBody>
          <a:bodyPr wrap="square" rtlCol="0">
            <a:spAutoFit/>
          </a:bodyPr>
          <a:lstStyle/>
          <a:p>
            <a:r>
              <a:rPr lang="es-EC" sz="2000" dirty="0"/>
              <a:t>10</a:t>
            </a:r>
          </a:p>
        </p:txBody>
      </p:sp>
    </p:spTree>
    <p:extLst>
      <p:ext uri="{BB962C8B-B14F-4D97-AF65-F5344CB8AC3E}">
        <p14:creationId xmlns:p14="http://schemas.microsoft.com/office/powerpoint/2010/main" val="30927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a:t>3. 1	CREACIÓN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a:bodyPr>
          <a:lstStyle/>
          <a:p>
            <a:r>
              <a:rPr lang="es-ES" dirty="0">
                <a:solidFill>
                  <a:schemeClr val="tx1"/>
                </a:solidFill>
              </a:rPr>
              <a:t>1.	Apache </a:t>
            </a:r>
            <a:r>
              <a:rPr lang="es-ES" dirty="0" err="1">
                <a:solidFill>
                  <a:schemeClr val="tx1"/>
                </a:solidFill>
              </a:rPr>
              <a:t>Netbeans</a:t>
            </a:r>
            <a:r>
              <a:rPr lang="es-ES" dirty="0">
                <a:solidFill>
                  <a:schemeClr val="tx1"/>
                </a:solidFill>
              </a:rPr>
              <a:t> y se sitúa en la Pestaña superior y selecciona File-&gt;New Project -&gt; Java </a:t>
            </a:r>
            <a:r>
              <a:rPr lang="es-ES" dirty="0" err="1">
                <a:solidFill>
                  <a:schemeClr val="tx1"/>
                </a:solidFill>
              </a:rPr>
              <a:t>with</a:t>
            </a:r>
            <a:r>
              <a:rPr lang="es-ES" dirty="0">
                <a:solidFill>
                  <a:schemeClr val="tx1"/>
                </a:solidFill>
              </a:rPr>
              <a:t> </a:t>
            </a:r>
            <a:r>
              <a:rPr lang="es-ES" dirty="0" err="1">
                <a:solidFill>
                  <a:schemeClr val="tx1"/>
                </a:solidFill>
              </a:rPr>
              <a:t>Ant</a:t>
            </a:r>
            <a:r>
              <a:rPr lang="es-ES" dirty="0">
                <a:solidFill>
                  <a:schemeClr val="tx1"/>
                </a:solidFill>
              </a:rPr>
              <a:t> -&gt; Java </a:t>
            </a:r>
            <a:r>
              <a:rPr lang="es-ES" dirty="0" err="1">
                <a:solidFill>
                  <a:schemeClr val="tx1"/>
                </a:solidFill>
              </a:rPr>
              <a:t>Application</a:t>
            </a:r>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12" name="CuadroTexto 11">
            <a:extLst>
              <a:ext uri="{FF2B5EF4-FFF2-40B4-BE49-F238E27FC236}">
                <a16:creationId xmlns:a16="http://schemas.microsoft.com/office/drawing/2014/main" id="{AA0FE1EE-437B-F9FE-E6D6-8504679FFC8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11</a:t>
            </a:r>
          </a:p>
        </p:txBody>
      </p:sp>
      <p:grpSp>
        <p:nvGrpSpPr>
          <p:cNvPr id="4" name="Grupo 3">
            <a:extLst>
              <a:ext uri="{FF2B5EF4-FFF2-40B4-BE49-F238E27FC236}">
                <a16:creationId xmlns:a16="http://schemas.microsoft.com/office/drawing/2014/main" id="{61CB05D9-DD78-F1D7-F8EC-19A856375FDE}"/>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BC542540-A396-7559-3C79-ECAD2FD08A3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b="1"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75326BD-75A6-F373-B2FD-224F48B7DF95}"/>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11</a:t>
              </a:r>
              <a:endParaRPr lang="es-EC" sz="2000" dirty="0">
                <a:solidFill>
                  <a:schemeClr val="bg1"/>
                </a:solidFill>
              </a:endParaRPr>
            </a:p>
          </p:txBody>
        </p:sp>
      </p:grpSp>
      <p:pic>
        <p:nvPicPr>
          <p:cNvPr id="8" name="Imagen 7">
            <a:extLst>
              <a:ext uri="{FF2B5EF4-FFF2-40B4-BE49-F238E27FC236}">
                <a16:creationId xmlns:a16="http://schemas.microsoft.com/office/drawing/2014/main" id="{38D7264D-A6E9-D114-8BCB-6CBCB2954A87}"/>
              </a:ext>
            </a:extLst>
          </p:cNvPr>
          <p:cNvPicPr>
            <a:picLocks noChangeAspect="1"/>
          </p:cNvPicPr>
          <p:nvPr/>
        </p:nvPicPr>
        <p:blipFill>
          <a:blip r:embed="rId2"/>
          <a:stretch>
            <a:fillRect/>
          </a:stretch>
        </p:blipFill>
        <p:spPr>
          <a:xfrm>
            <a:off x="3725037" y="2180495"/>
            <a:ext cx="5010150" cy="349186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909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2.   </a:t>
            </a:r>
            <a:r>
              <a:rPr lang="es-EC" dirty="0">
                <a:solidFill>
                  <a:schemeClr val="bg1"/>
                </a:solidFill>
              </a:rPr>
              <a:t>Le da el siguiente nombre </a:t>
            </a:r>
            <a:r>
              <a:rPr lang="es-E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HilosJava_Video#_grupo</a:t>
            </a:r>
            <a:r>
              <a:rPr lang="es-E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lang="es-EC" dirty="0">
                <a:solidFill>
                  <a:schemeClr val="bg1"/>
                </a:solidFill>
              </a:rPr>
              <a:t>y en la opción que dice localización del proyecto presiona buscar y selecciona la carpeta “aplicativo” que fue creada con anterioridad</a:t>
            </a:r>
            <a:r>
              <a:rPr lang="es-ES" dirty="0">
                <a:solidFill>
                  <a:schemeClr val="bg1"/>
                </a:solidFill>
              </a:rPr>
              <a:t>.</a:t>
            </a:r>
          </a:p>
          <a:p>
            <a:endParaRPr lang="es-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pic>
        <p:nvPicPr>
          <p:cNvPr id="2" name="Imagen 1" descr="Interfaz de usuario gráfica, Texto, Aplicación&#10;&#10;Descripción generada automáticamente">
            <a:extLst>
              <a:ext uri="{FF2B5EF4-FFF2-40B4-BE49-F238E27FC236}">
                <a16:creationId xmlns:a16="http://schemas.microsoft.com/office/drawing/2014/main" id="{C681FA9C-D869-5B3C-4F13-935BE298E143}"/>
              </a:ext>
            </a:extLst>
          </p:cNvPr>
          <p:cNvPicPr>
            <a:picLocks noChangeAspect="1"/>
          </p:cNvPicPr>
          <p:nvPr/>
        </p:nvPicPr>
        <p:blipFill>
          <a:blip r:embed="rId2"/>
          <a:stretch>
            <a:fillRect/>
          </a:stretch>
        </p:blipFill>
        <p:spPr>
          <a:xfrm>
            <a:off x="4371618" y="1652969"/>
            <a:ext cx="4533742" cy="3162872"/>
          </a:xfrm>
          <a:prstGeom prst="rect">
            <a:avLst/>
          </a:prstGeom>
          <a:ln w="88900" cap="sq" cmpd="thickThin">
            <a:solidFill>
              <a:srgbClr val="000000"/>
            </a:solidFill>
            <a:prstDash val="solid"/>
            <a:miter lim="800000"/>
          </a:ln>
          <a:effectLst>
            <a:innerShdw blurRad="76200">
              <a:srgbClr val="000000"/>
            </a:innerShdw>
          </a:effectLst>
        </p:spPr>
      </p:pic>
      <p:grpSp>
        <p:nvGrpSpPr>
          <p:cNvPr id="4" name="Grupo 3">
            <a:extLst>
              <a:ext uri="{FF2B5EF4-FFF2-40B4-BE49-F238E27FC236}">
                <a16:creationId xmlns:a16="http://schemas.microsoft.com/office/drawing/2014/main" id="{83EBDE04-7233-72C1-7B53-E84DAF6E8666}"/>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54DF7FB0-49CA-1372-B6CA-DC0851473FF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b="1"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7" name="CuadroTexto 6">
              <a:extLst>
                <a:ext uri="{FF2B5EF4-FFF2-40B4-BE49-F238E27FC236}">
                  <a16:creationId xmlns:a16="http://schemas.microsoft.com/office/drawing/2014/main" id="{450BC599-83A9-9BE1-1096-3A279515A38B}"/>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12</a:t>
              </a:r>
              <a:endParaRPr lang="es-EC" sz="2000" dirty="0">
                <a:solidFill>
                  <a:schemeClr val="bg1"/>
                </a:solidFill>
              </a:endParaRPr>
            </a:p>
          </p:txBody>
        </p:sp>
      </p:grpSp>
    </p:spTree>
    <p:extLst>
      <p:ext uri="{BB962C8B-B14F-4D97-AF65-F5344CB8AC3E}">
        <p14:creationId xmlns:p14="http://schemas.microsoft.com/office/powerpoint/2010/main" val="325001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CREACIÓN DE LOS PAQUETES PARA MVC.</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796292" cy="1649824"/>
          </a:xfrm>
        </p:spPr>
        <p:txBody>
          <a:bodyPr/>
          <a:lstStyle/>
          <a:p>
            <a:r>
              <a:rPr lang="es-ES" dirty="0">
                <a:solidFill>
                  <a:schemeClr val="tx1"/>
                </a:solidFill>
              </a:rPr>
              <a:t>1.	</a:t>
            </a:r>
            <a:r>
              <a:rPr lang="fr-FR" dirty="0">
                <a:solidFill>
                  <a:schemeClr val="tx1"/>
                </a:solidFill>
              </a:rPr>
              <a:t>De clic en sources packages-&gt;new-&gt;java package y e</a:t>
            </a:r>
            <a:r>
              <a:rPr lang="es-MX" dirty="0">
                <a:solidFill>
                  <a:schemeClr val="tx1"/>
                </a:solidFill>
              </a:rPr>
              <a:t>n el nombre del paquete coloque </a:t>
            </a:r>
            <a:r>
              <a:rPr lang="es-MX" dirty="0" err="1">
                <a:solidFill>
                  <a:schemeClr val="tx1"/>
                </a:solidFill>
              </a:rPr>
              <a:t>ec.edu.monster</a:t>
            </a:r>
            <a:r>
              <a:rPr lang="es-MX" dirty="0">
                <a:solidFill>
                  <a:schemeClr val="tx1"/>
                </a:solidFill>
              </a:rPr>
              <a:t>.(modelo-vista-controlador) según requiera.</a:t>
            </a:r>
            <a:r>
              <a:rPr lang="fr-FR"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0D0D0255-8ED7-CBEA-0D64-0968C31C2C86}"/>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F4AF2107-4630-54B5-02BD-204DF7915DF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b="1" dirty="0">
                  <a:solidFill>
                    <a:srgbClr val="FFFF00"/>
                  </a:solidFill>
                </a:rPr>
                <a:t>3.2	</a:t>
              </a:r>
              <a:r>
                <a:rPr lang="es-MX" sz="1100" b="1" dirty="0">
                  <a:solidFill>
                    <a:srgbClr val="FFFF00"/>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7934647-EF93-55A8-4333-348DEA7BD47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13</a:t>
              </a:r>
              <a:endParaRPr lang="es-EC" sz="2000" dirty="0">
                <a:solidFill>
                  <a:schemeClr val="bg1"/>
                </a:solidFill>
              </a:endParaRPr>
            </a:p>
          </p:txBody>
        </p:sp>
      </p:grpSp>
      <p:pic>
        <p:nvPicPr>
          <p:cNvPr id="7" name="Imagen 6" descr="Interfaz de usuario gráfica, Texto, Aplicación&#10;&#10;Descripción generada automáticamente">
            <a:extLst>
              <a:ext uri="{FF2B5EF4-FFF2-40B4-BE49-F238E27FC236}">
                <a16:creationId xmlns:a16="http://schemas.microsoft.com/office/drawing/2014/main" id="{C4652B88-CD8B-1A11-7D9A-C033F6BA7D58}"/>
              </a:ext>
            </a:extLst>
          </p:cNvPr>
          <p:cNvPicPr>
            <a:picLocks noChangeAspect="1"/>
          </p:cNvPicPr>
          <p:nvPr/>
        </p:nvPicPr>
        <p:blipFill>
          <a:blip r:embed="rId2"/>
          <a:stretch>
            <a:fillRect/>
          </a:stretch>
        </p:blipFill>
        <p:spPr>
          <a:xfrm>
            <a:off x="2373828" y="2927485"/>
            <a:ext cx="5124252" cy="357163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3094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3.3	</a:t>
            </a:r>
            <a:r>
              <a:rPr lang="es-EC" dirty="0"/>
              <a:t> VIDEO 171 (CREACIÓN DE HILOS)</a:t>
            </a:r>
            <a:br>
              <a:rPr lang="es-EC" dirty="0"/>
            </a:br>
            <a:r>
              <a:rPr lang="es-ES" dirty="0"/>
              <a:t>3.3.1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517858" cy="1587433"/>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HilosVista</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7" name="Grupo 6">
            <a:extLst>
              <a:ext uri="{FF2B5EF4-FFF2-40B4-BE49-F238E27FC236}">
                <a16:creationId xmlns:a16="http://schemas.microsoft.com/office/drawing/2014/main" id="{65C64488-DDD0-8DC3-27D2-BC546302C582}"/>
              </a:ext>
            </a:extLst>
          </p:cNvPr>
          <p:cNvGrpSpPr/>
          <p:nvPr/>
        </p:nvGrpSpPr>
        <p:grpSpPr>
          <a:xfrm>
            <a:off x="9127125" y="0"/>
            <a:ext cx="3092950" cy="6858000"/>
            <a:chOff x="9127125" y="0"/>
            <a:chExt cx="3092950" cy="6858000"/>
          </a:xfrm>
        </p:grpSpPr>
        <p:sp>
          <p:nvSpPr>
            <p:cNvPr id="11" name="Marcador de contenido 2">
              <a:extLst>
                <a:ext uri="{FF2B5EF4-FFF2-40B4-BE49-F238E27FC236}">
                  <a16:creationId xmlns:a16="http://schemas.microsoft.com/office/drawing/2014/main" id="{60A36376-CF89-0B18-337C-36432DCDCED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VIDEO 171.</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2" name="CuadroTexto 11">
              <a:extLst>
                <a:ext uri="{FF2B5EF4-FFF2-40B4-BE49-F238E27FC236}">
                  <a16:creationId xmlns:a16="http://schemas.microsoft.com/office/drawing/2014/main" id="{2BD5B1CA-98E0-21FC-4A3D-46CA3F75AFD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14</a:t>
              </a:r>
              <a:endParaRPr lang="es-EC" sz="2000" dirty="0">
                <a:solidFill>
                  <a:schemeClr val="bg1"/>
                </a:solidFill>
              </a:endParaRPr>
            </a:p>
          </p:txBody>
        </p:sp>
      </p:grpSp>
      <p:pic>
        <p:nvPicPr>
          <p:cNvPr id="14" name="Imagen 13" descr="Captura de pantalla de computadora&#10;&#10;Descripción generada automáticamente">
            <a:extLst>
              <a:ext uri="{FF2B5EF4-FFF2-40B4-BE49-F238E27FC236}">
                <a16:creationId xmlns:a16="http://schemas.microsoft.com/office/drawing/2014/main" id="{98CBF782-5679-648C-9A90-280BE73CC681}"/>
              </a:ext>
            </a:extLst>
          </p:cNvPr>
          <p:cNvPicPr>
            <a:picLocks noChangeAspect="1"/>
          </p:cNvPicPr>
          <p:nvPr/>
        </p:nvPicPr>
        <p:blipFill>
          <a:blip r:embed="rId2"/>
          <a:stretch>
            <a:fillRect/>
          </a:stretch>
        </p:blipFill>
        <p:spPr>
          <a:xfrm>
            <a:off x="1922754" y="3061955"/>
            <a:ext cx="5575326" cy="318100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10688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9" y="1571560"/>
            <a:ext cx="3696218" cy="3756344"/>
          </a:xfrm>
        </p:spPr>
        <p:txBody>
          <a:bodyPr/>
          <a:lstStyle/>
          <a:p>
            <a:r>
              <a:rPr lang="es-ES" dirty="0">
                <a:solidFill>
                  <a:schemeClr val="tx1"/>
                </a:solidFill>
              </a:rPr>
              <a:t>2.	</a:t>
            </a:r>
            <a:r>
              <a:rPr lang="es-MX" dirty="0">
                <a:solidFill>
                  <a:schemeClr val="tx1"/>
                </a:solidFill>
              </a:rPr>
              <a:t>Coloque el código en </a:t>
            </a:r>
            <a:r>
              <a:rPr lang="es-MX" dirty="0" err="1">
                <a:solidFill>
                  <a:schemeClr val="tx1"/>
                </a:solidFill>
              </a:rPr>
              <a:t>HilosVista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34108C31-CA93-9138-6977-BE0E783E4770}"/>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BAA4BCB-862D-D907-CFA4-502E67E2BCA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VIDEO 171.</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82FC719-EBB6-E7BC-C9CB-3D74EC9BBBB5}"/>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15</a:t>
              </a:r>
              <a:endParaRPr lang="es-EC" sz="2000" dirty="0">
                <a:solidFill>
                  <a:schemeClr val="bg1"/>
                </a:solidFill>
              </a:endParaRPr>
            </a:p>
          </p:txBody>
        </p:sp>
      </p:grpSp>
      <p:pic>
        <p:nvPicPr>
          <p:cNvPr id="7" name="Imagen 6">
            <a:extLst>
              <a:ext uri="{FF2B5EF4-FFF2-40B4-BE49-F238E27FC236}">
                <a16:creationId xmlns:a16="http://schemas.microsoft.com/office/drawing/2014/main" id="{0FCB6098-EAFE-C4D2-C0E3-24309CC02F1B}"/>
              </a:ext>
            </a:extLst>
          </p:cNvPr>
          <p:cNvPicPr>
            <a:picLocks noChangeAspect="1"/>
          </p:cNvPicPr>
          <p:nvPr/>
        </p:nvPicPr>
        <p:blipFill>
          <a:blip r:embed="rId2"/>
          <a:stretch>
            <a:fillRect/>
          </a:stretch>
        </p:blipFill>
        <p:spPr>
          <a:xfrm>
            <a:off x="4579277" y="2048256"/>
            <a:ext cx="3744559" cy="464728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41369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HiloModelo</a:t>
            </a:r>
            <a:r>
              <a:rPr lang="es-MX" dirty="0">
                <a:solidFill>
                  <a:schemeClr val="tx1"/>
                </a:solidFill>
              </a:rPr>
              <a:t> y otra llamada </a:t>
            </a:r>
            <a:r>
              <a:rPr lang="es-MX" dirty="0" err="1">
                <a:solidFill>
                  <a:schemeClr val="tx1"/>
                </a:solidFill>
              </a:rPr>
              <a:t>HilosVarios</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5D45688-C6F7-E324-9278-57CCCD72DCB3}"/>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F77672B8-94E1-ECE3-FA00-FB2F97F47DD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VIDEO 171.</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DD44CF42-9F86-8A66-958E-0CD33A67CF67}"/>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16</a:t>
              </a:r>
              <a:endParaRPr lang="es-EC" sz="2000" dirty="0">
                <a:solidFill>
                  <a:schemeClr val="bg1"/>
                </a:solidFill>
              </a:endParaRPr>
            </a:p>
          </p:txBody>
        </p:sp>
      </p:grpSp>
      <p:pic>
        <p:nvPicPr>
          <p:cNvPr id="7" name="Imagen 6">
            <a:extLst>
              <a:ext uri="{FF2B5EF4-FFF2-40B4-BE49-F238E27FC236}">
                <a16:creationId xmlns:a16="http://schemas.microsoft.com/office/drawing/2014/main" id="{6FDB7E64-9482-A208-3D10-6D534F32C2E0}"/>
              </a:ext>
            </a:extLst>
          </p:cNvPr>
          <p:cNvPicPr>
            <a:picLocks noChangeAspect="1"/>
          </p:cNvPicPr>
          <p:nvPr/>
        </p:nvPicPr>
        <p:blipFill>
          <a:blip r:embed="rId2"/>
          <a:stretch>
            <a:fillRect/>
          </a:stretch>
        </p:blipFill>
        <p:spPr>
          <a:xfrm>
            <a:off x="1563586" y="2990915"/>
            <a:ext cx="6515070" cy="305631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91253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a:t>
            </a:r>
            <a:r>
              <a:rPr lang="es-MX" dirty="0" err="1">
                <a:solidFill>
                  <a:schemeClr val="tx1"/>
                </a:solidFill>
              </a:rPr>
              <a:t>HiloModelo</a:t>
            </a:r>
            <a:r>
              <a:rPr lang="es-MX" dirty="0">
                <a:solidFill>
                  <a:schemeClr val="tx1"/>
                </a:solidFill>
              </a:rPr>
              <a:t> y el derecho el </a:t>
            </a:r>
            <a:r>
              <a:rPr lang="es-MX" dirty="0" err="1">
                <a:solidFill>
                  <a:schemeClr val="tx1"/>
                </a:solidFill>
              </a:rPr>
              <a:t>HilosVarios</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FCC5AD39-612F-BDE6-8A0C-0F541C903D1A}"/>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6D4E0FF2-275B-A882-6750-0395AEBBCF4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VIDEO 171.</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1560D16-8AC3-D5A3-F7DD-0916CA4DB522}"/>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17</a:t>
              </a:r>
              <a:endParaRPr lang="es-EC" sz="2000" dirty="0">
                <a:solidFill>
                  <a:schemeClr val="bg1"/>
                </a:solidFill>
              </a:endParaRPr>
            </a:p>
          </p:txBody>
        </p:sp>
      </p:grpSp>
      <p:pic>
        <p:nvPicPr>
          <p:cNvPr id="11" name="Imagen 10">
            <a:extLst>
              <a:ext uri="{FF2B5EF4-FFF2-40B4-BE49-F238E27FC236}">
                <a16:creationId xmlns:a16="http://schemas.microsoft.com/office/drawing/2014/main" id="{4FDF4895-A3A6-3E51-C369-17C7AC685660}"/>
              </a:ext>
            </a:extLst>
          </p:cNvPr>
          <p:cNvPicPr>
            <a:picLocks noChangeAspect="1"/>
          </p:cNvPicPr>
          <p:nvPr/>
        </p:nvPicPr>
        <p:blipFill>
          <a:blip r:embed="rId2"/>
          <a:stretch>
            <a:fillRect/>
          </a:stretch>
        </p:blipFill>
        <p:spPr>
          <a:xfrm>
            <a:off x="748074" y="2898775"/>
            <a:ext cx="3792685" cy="3460965"/>
          </a:xfrm>
          <a:prstGeom prst="rect">
            <a:avLst/>
          </a:prstGeom>
          <a:ln w="88900" cap="sq" cmpd="thickThin">
            <a:solidFill>
              <a:srgbClr val="000000"/>
            </a:solidFill>
            <a:prstDash val="solid"/>
            <a:miter lim="800000"/>
          </a:ln>
          <a:effectLst>
            <a:innerShdw blurRad="76200">
              <a:srgbClr val="000000"/>
            </a:innerShdw>
          </a:effectLst>
        </p:spPr>
      </p:pic>
      <p:pic>
        <p:nvPicPr>
          <p:cNvPr id="12" name="Imagen 11">
            <a:extLst>
              <a:ext uri="{FF2B5EF4-FFF2-40B4-BE49-F238E27FC236}">
                <a16:creationId xmlns:a16="http://schemas.microsoft.com/office/drawing/2014/main" id="{82641248-DC93-408C-E90F-961427F54A92}"/>
              </a:ext>
            </a:extLst>
          </p:cNvPr>
          <p:cNvPicPr>
            <a:picLocks noChangeAspect="1"/>
          </p:cNvPicPr>
          <p:nvPr/>
        </p:nvPicPr>
        <p:blipFill>
          <a:blip r:embed="rId3"/>
          <a:stretch>
            <a:fillRect/>
          </a:stretch>
        </p:blipFill>
        <p:spPr>
          <a:xfrm>
            <a:off x="4674008" y="2898775"/>
            <a:ext cx="4187837" cy="346096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15464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1 clases una llamada </a:t>
            </a:r>
            <a:r>
              <a:rPr lang="es-MX" dirty="0" err="1">
                <a:solidFill>
                  <a:schemeClr val="tx1"/>
                </a:solidFill>
              </a:rPr>
              <a:t>HiloControlador</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8B947DAA-1BDD-124B-1DF6-DE0C4DB7D9FA}"/>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D5E3805F-A392-F9BB-A174-9468C89DFD33}"/>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VIDEO 171.</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BA661FF-3731-7EA4-EC3D-86C7BCF4F0E8}"/>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18</a:t>
              </a:r>
              <a:endParaRPr lang="es-EC" sz="2000" dirty="0">
                <a:solidFill>
                  <a:schemeClr val="bg1"/>
                </a:solidFill>
              </a:endParaRPr>
            </a:p>
          </p:txBody>
        </p:sp>
      </p:grpSp>
      <p:pic>
        <p:nvPicPr>
          <p:cNvPr id="7" name="Imagen 6">
            <a:extLst>
              <a:ext uri="{FF2B5EF4-FFF2-40B4-BE49-F238E27FC236}">
                <a16:creationId xmlns:a16="http://schemas.microsoft.com/office/drawing/2014/main" id="{2A3801B5-FCC9-5B83-B496-24AE97F4D46E}"/>
              </a:ext>
            </a:extLst>
          </p:cNvPr>
          <p:cNvPicPr>
            <a:picLocks noChangeAspect="1"/>
          </p:cNvPicPr>
          <p:nvPr/>
        </p:nvPicPr>
        <p:blipFill>
          <a:blip r:embed="rId2"/>
          <a:stretch>
            <a:fillRect/>
          </a:stretch>
        </p:blipFill>
        <p:spPr>
          <a:xfrm>
            <a:off x="1774338" y="3102165"/>
            <a:ext cx="6113886" cy="316825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13679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3476762" cy="4317176"/>
          </a:xfrm>
        </p:spPr>
        <p:txBody>
          <a:bodyPr/>
          <a:lstStyle/>
          <a:p>
            <a:r>
              <a:rPr lang="es-ES" dirty="0">
                <a:solidFill>
                  <a:schemeClr val="tx1"/>
                </a:solidFill>
              </a:rPr>
              <a:t>2.	</a:t>
            </a:r>
            <a:r>
              <a:rPr lang="es-MX" dirty="0">
                <a:solidFill>
                  <a:schemeClr val="tx1"/>
                </a:solidFill>
              </a:rPr>
              <a:t>Coloque el siguiente código en </a:t>
            </a:r>
            <a:r>
              <a:rPr lang="es-MX" dirty="0" err="1">
                <a:solidFill>
                  <a:schemeClr val="tx1"/>
                </a:solidFill>
              </a:rPr>
              <a:t>HiloControlador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A0A4C063-21BF-2CB7-2ED1-9ED767E988D4}"/>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AFA6FC28-B6B9-CD56-DE4D-97F018C76C3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VIDEO 171.</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826CECFD-D269-F54F-E199-31F38409DFD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19</a:t>
              </a:r>
              <a:endParaRPr lang="es-EC" sz="2000" dirty="0">
                <a:solidFill>
                  <a:schemeClr val="bg1"/>
                </a:solidFill>
              </a:endParaRPr>
            </a:p>
          </p:txBody>
        </p:sp>
      </p:grpSp>
      <p:pic>
        <p:nvPicPr>
          <p:cNvPr id="7" name="Imagen 6">
            <a:extLst>
              <a:ext uri="{FF2B5EF4-FFF2-40B4-BE49-F238E27FC236}">
                <a16:creationId xmlns:a16="http://schemas.microsoft.com/office/drawing/2014/main" id="{0D10EAC3-A1B3-2BFD-8A33-8A42C3FCD3C7}"/>
              </a:ext>
            </a:extLst>
          </p:cNvPr>
          <p:cNvPicPr>
            <a:picLocks noChangeAspect="1"/>
          </p:cNvPicPr>
          <p:nvPr/>
        </p:nvPicPr>
        <p:blipFill>
          <a:blip r:embed="rId2"/>
          <a:stretch>
            <a:fillRect/>
          </a:stretch>
        </p:blipFill>
        <p:spPr>
          <a:xfrm>
            <a:off x="3490061" y="2140018"/>
            <a:ext cx="5482260" cy="401582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623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
        <p:nvSpPr>
          <p:cNvPr id="4" name="Marcador de contenido 2">
            <a:extLst>
              <a:ext uri="{FF2B5EF4-FFF2-40B4-BE49-F238E27FC236}">
                <a16:creationId xmlns:a16="http://schemas.microsoft.com/office/drawing/2014/main" id="{FE9EFE7B-17D2-56E2-B694-A146F3FF4FD6}"/>
              </a:ext>
            </a:extLst>
          </p:cNvPr>
          <p:cNvSpPr txBox="1">
            <a:spLocks/>
          </p:cNvSpPr>
          <p:nvPr/>
        </p:nvSpPr>
        <p:spPr>
          <a:xfrm>
            <a:off x="442378" y="631821"/>
            <a:ext cx="3707476" cy="6150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grpSp>
        <p:nvGrpSpPr>
          <p:cNvPr id="2" name="Grupo 1">
            <a:extLst>
              <a:ext uri="{FF2B5EF4-FFF2-40B4-BE49-F238E27FC236}">
                <a16:creationId xmlns:a16="http://schemas.microsoft.com/office/drawing/2014/main" id="{598E12D8-5EB3-8173-2C29-C273736BD89A}"/>
              </a:ext>
            </a:extLst>
          </p:cNvPr>
          <p:cNvGrpSpPr/>
          <p:nvPr/>
        </p:nvGrpSpPr>
        <p:grpSpPr>
          <a:xfrm>
            <a:off x="442376" y="614405"/>
            <a:ext cx="3707476" cy="6192018"/>
            <a:chOff x="9127125" y="0"/>
            <a:chExt cx="3092950" cy="6904007"/>
          </a:xfrm>
        </p:grpSpPr>
        <p:sp>
          <p:nvSpPr>
            <p:cNvPr id="3" name="Marcador de contenido 2">
              <a:extLst>
                <a:ext uri="{FF2B5EF4-FFF2-40B4-BE49-F238E27FC236}">
                  <a16:creationId xmlns:a16="http://schemas.microsoft.com/office/drawing/2014/main" id="{2CEF3B5D-5AE2-7318-FD20-1D63E8FC4256}"/>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16E01819-5AE5-32A8-3891-FE51E199C540}"/>
                </a:ext>
              </a:extLst>
            </p:cNvPr>
            <p:cNvSpPr txBox="1"/>
            <p:nvPr/>
          </p:nvSpPr>
          <p:spPr>
            <a:xfrm>
              <a:off x="11741655" y="6457890"/>
              <a:ext cx="478420" cy="446117"/>
            </a:xfrm>
            <a:prstGeom prst="rect">
              <a:avLst/>
            </a:prstGeom>
            <a:noFill/>
          </p:spPr>
          <p:txBody>
            <a:bodyPr wrap="square" rtlCol="0">
              <a:spAutoFit/>
            </a:bodyPr>
            <a:lstStyle/>
            <a:p>
              <a:pPr algn="ctr"/>
              <a:endParaRPr lang="es-EC" sz="2000" dirty="0">
                <a:solidFill>
                  <a:schemeClr val="bg1"/>
                </a:solidFill>
              </a:endParaRPr>
            </a:p>
          </p:txBody>
        </p:sp>
      </p:gr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22B20F07-B9F6-0CED-94B3-E785C18D38F3}"/>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B28D3233-7B7E-F548-561E-9CD6D3B93F30}"/>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VIDEO 171.</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19E20C10-6D9E-F932-6265-0077FB816728}"/>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20</a:t>
              </a:r>
              <a:endParaRPr lang="es-EC" sz="2000" dirty="0">
                <a:solidFill>
                  <a:schemeClr val="bg1"/>
                </a:solidFill>
              </a:endParaRPr>
            </a:p>
          </p:txBody>
        </p:sp>
      </p:grpSp>
      <p:pic>
        <p:nvPicPr>
          <p:cNvPr id="7" name="Imagen 6">
            <a:extLst>
              <a:ext uri="{FF2B5EF4-FFF2-40B4-BE49-F238E27FC236}">
                <a16:creationId xmlns:a16="http://schemas.microsoft.com/office/drawing/2014/main" id="{E9ED57D4-E931-2465-7FF7-AE81ED3714C3}"/>
              </a:ext>
            </a:extLst>
          </p:cNvPr>
          <p:cNvPicPr>
            <a:picLocks noChangeAspect="1"/>
          </p:cNvPicPr>
          <p:nvPr/>
        </p:nvPicPr>
        <p:blipFill>
          <a:blip r:embed="rId2"/>
          <a:stretch>
            <a:fillRect/>
          </a:stretch>
        </p:blipFill>
        <p:spPr>
          <a:xfrm>
            <a:off x="1676634" y="3027670"/>
            <a:ext cx="6392286" cy="329886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78932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Ejecute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4065CB63-D281-0EFD-5279-14A3A0B469D5}"/>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628EEBD3-F63E-F853-20AC-1E455C24FDE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VIDEO 171.</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FAFD2467-D60E-19C7-C5E9-78C8E4179C2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21</a:t>
              </a:r>
              <a:endParaRPr lang="es-EC" sz="2000" dirty="0">
                <a:solidFill>
                  <a:schemeClr val="bg1"/>
                </a:solidFill>
              </a:endParaRPr>
            </a:p>
          </p:txBody>
        </p:sp>
      </p:grpSp>
      <p:pic>
        <p:nvPicPr>
          <p:cNvPr id="7" name="Imagen 6">
            <a:extLst>
              <a:ext uri="{FF2B5EF4-FFF2-40B4-BE49-F238E27FC236}">
                <a16:creationId xmlns:a16="http://schemas.microsoft.com/office/drawing/2014/main" id="{66BEBE13-3C1C-6FD6-2D27-5D1DFBC0B9AC}"/>
              </a:ext>
            </a:extLst>
          </p:cNvPr>
          <p:cNvPicPr>
            <a:picLocks noChangeAspect="1"/>
          </p:cNvPicPr>
          <p:nvPr/>
        </p:nvPicPr>
        <p:blipFill>
          <a:blip r:embed="rId2"/>
          <a:stretch>
            <a:fillRect/>
          </a:stretch>
        </p:blipFill>
        <p:spPr>
          <a:xfrm>
            <a:off x="1864867" y="2866262"/>
            <a:ext cx="5705051" cy="328958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63549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3.4	</a:t>
            </a:r>
            <a:r>
              <a:rPr lang="es-EC" dirty="0"/>
              <a:t> VIDEO 172 (CREACIÓN DE HILOS)</a:t>
            </a:r>
            <a:br>
              <a:rPr lang="es-EC" dirty="0"/>
            </a:br>
            <a:r>
              <a:rPr lang="es-ES" dirty="0"/>
              <a:t>3.4.1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HilosVista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49C85A16-8D68-78EA-AA32-EFE88EAC7D95}"/>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20ED3167-6F1C-4B2F-8006-1DD532D7A6E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b="1" dirty="0">
                  <a:solidFill>
                    <a:srgbClr val="FFFF00"/>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CF883EAB-A955-C9B0-E84C-1B998928215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22</a:t>
              </a:r>
              <a:endParaRPr lang="es-EC" sz="2000" dirty="0">
                <a:solidFill>
                  <a:schemeClr val="bg1"/>
                </a:solidFill>
              </a:endParaRPr>
            </a:p>
          </p:txBody>
        </p:sp>
      </p:grpSp>
      <p:pic>
        <p:nvPicPr>
          <p:cNvPr id="7" name="Imagen 6">
            <a:extLst>
              <a:ext uri="{FF2B5EF4-FFF2-40B4-BE49-F238E27FC236}">
                <a16:creationId xmlns:a16="http://schemas.microsoft.com/office/drawing/2014/main" id="{B88E0190-FA8F-E27B-5244-BF20C8055352}"/>
              </a:ext>
            </a:extLst>
          </p:cNvPr>
          <p:cNvPicPr>
            <a:picLocks noChangeAspect="1"/>
          </p:cNvPicPr>
          <p:nvPr/>
        </p:nvPicPr>
        <p:blipFill>
          <a:blip r:embed="rId2"/>
          <a:stretch>
            <a:fillRect/>
          </a:stretch>
        </p:blipFill>
        <p:spPr>
          <a:xfrm>
            <a:off x="2086610" y="2886390"/>
            <a:ext cx="5618734" cy="36092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26472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en </a:t>
            </a:r>
            <a:r>
              <a:rPr lang="es-MX" dirty="0" err="1">
                <a:solidFill>
                  <a:schemeClr val="tx1"/>
                </a:solidFill>
              </a:rPr>
              <a:t>HilosVista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B9429B86-25FD-BDD0-4CA6-604194647C5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7B30A575-7282-D92A-52D4-E499FA7543C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b="1" dirty="0">
                  <a:solidFill>
                    <a:srgbClr val="FFFF00"/>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5C71131-D359-8E18-87A7-40CC5367B56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23</a:t>
              </a:r>
              <a:endParaRPr lang="es-EC" sz="2000" dirty="0">
                <a:solidFill>
                  <a:schemeClr val="bg1"/>
                </a:solidFill>
              </a:endParaRPr>
            </a:p>
          </p:txBody>
        </p:sp>
      </p:grpSp>
      <p:pic>
        <p:nvPicPr>
          <p:cNvPr id="7" name="Imagen 6">
            <a:extLst>
              <a:ext uri="{FF2B5EF4-FFF2-40B4-BE49-F238E27FC236}">
                <a16:creationId xmlns:a16="http://schemas.microsoft.com/office/drawing/2014/main" id="{B4D49D8D-5019-E7CA-E5AD-CF1731DB5DDA}"/>
              </a:ext>
            </a:extLst>
          </p:cNvPr>
          <p:cNvPicPr>
            <a:picLocks noChangeAspect="1"/>
          </p:cNvPicPr>
          <p:nvPr/>
        </p:nvPicPr>
        <p:blipFill>
          <a:blip r:embed="rId2"/>
          <a:stretch>
            <a:fillRect/>
          </a:stretch>
        </p:blipFill>
        <p:spPr>
          <a:xfrm>
            <a:off x="1649869" y="2837243"/>
            <a:ext cx="6101278" cy="359016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01695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n-US" dirty="0" err="1">
                <a:solidFill>
                  <a:schemeClr val="tx1"/>
                </a:solidFill>
              </a:rPr>
              <a:t>HilosModelo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2D565DCA-9294-E27A-ED6E-05F4986E832B}"/>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97E0E451-D221-1C68-FDDF-8C878D8D52F0}"/>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b="1" dirty="0">
                  <a:solidFill>
                    <a:srgbClr val="FFFF00"/>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FCCD4F38-4A24-FA25-23A8-4EAB7F0C7252}"/>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24</a:t>
              </a:r>
              <a:endParaRPr lang="es-EC" sz="2000" dirty="0">
                <a:solidFill>
                  <a:schemeClr val="bg1"/>
                </a:solidFill>
              </a:endParaRPr>
            </a:p>
          </p:txBody>
        </p:sp>
      </p:grpSp>
      <p:pic>
        <p:nvPicPr>
          <p:cNvPr id="10" name="Imagen 9">
            <a:extLst>
              <a:ext uri="{FF2B5EF4-FFF2-40B4-BE49-F238E27FC236}">
                <a16:creationId xmlns:a16="http://schemas.microsoft.com/office/drawing/2014/main" id="{57E3925B-1991-D0F3-A6F0-55F4FA204CFD}"/>
              </a:ext>
            </a:extLst>
          </p:cNvPr>
          <p:cNvPicPr>
            <a:picLocks noChangeAspect="1"/>
          </p:cNvPicPr>
          <p:nvPr/>
        </p:nvPicPr>
        <p:blipFill>
          <a:blip r:embed="rId2"/>
          <a:stretch>
            <a:fillRect/>
          </a:stretch>
        </p:blipFill>
        <p:spPr>
          <a:xfrm>
            <a:off x="1491361" y="2990915"/>
            <a:ext cx="6746596" cy="316492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25514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en </a:t>
            </a:r>
            <a:r>
              <a:rPr lang="es-MX" dirty="0" err="1">
                <a:solidFill>
                  <a:schemeClr val="tx1"/>
                </a:solidFill>
              </a:rPr>
              <a:t>HilosModelo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648C845F-6B2C-85A8-116A-609903BBC7B5}"/>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BFA2E706-887B-70AC-C242-0FDD9152E9D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b="1" dirty="0">
                  <a:solidFill>
                    <a:srgbClr val="FFFF00"/>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1BCE1794-C195-B97F-E5FE-75F63A66CA06}"/>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25</a:t>
              </a:r>
              <a:endParaRPr lang="es-EC" sz="2000" dirty="0">
                <a:solidFill>
                  <a:schemeClr val="bg1"/>
                </a:solidFill>
              </a:endParaRPr>
            </a:p>
          </p:txBody>
        </p:sp>
      </p:grpSp>
      <p:pic>
        <p:nvPicPr>
          <p:cNvPr id="7" name="Imagen 6" descr="Texto&#10;&#10;Descripción generada automáticamente">
            <a:extLst>
              <a:ext uri="{FF2B5EF4-FFF2-40B4-BE49-F238E27FC236}">
                <a16:creationId xmlns:a16="http://schemas.microsoft.com/office/drawing/2014/main" id="{3714AB74-952D-83DB-20D4-E51FC67C1DAE}"/>
              </a:ext>
            </a:extLst>
          </p:cNvPr>
          <p:cNvPicPr>
            <a:picLocks noChangeAspect="1"/>
          </p:cNvPicPr>
          <p:nvPr/>
        </p:nvPicPr>
        <p:blipFill>
          <a:blip r:embed="rId2"/>
          <a:stretch>
            <a:fillRect/>
          </a:stretch>
        </p:blipFill>
        <p:spPr>
          <a:xfrm>
            <a:off x="2199004" y="2750379"/>
            <a:ext cx="5201539" cy="385739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16520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HilosVariosControlador</a:t>
            </a:r>
            <a:r>
              <a:rPr lang="es-ES" dirty="0">
                <a:solidFill>
                  <a:schemeClr val="tx1"/>
                </a:solidFill>
              </a:rPr>
              <a:t> y otra llamada </a:t>
            </a:r>
            <a:r>
              <a:rPr lang="es-MX" dirty="0">
                <a:solidFill>
                  <a:schemeClr val="tx1"/>
                </a:solidFill>
              </a:rPr>
              <a:t>HilosVarios2Controlador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0EA082EF-158A-E202-CC71-E2E58D3F6CEF}"/>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DCA80B0-40D1-90E6-D246-5DB1908DD97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b="1" dirty="0">
                  <a:solidFill>
                    <a:srgbClr val="FFFF00"/>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AEF56762-72CB-FB89-EFD3-636B9BC78D42}"/>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26</a:t>
              </a:r>
              <a:endParaRPr lang="es-EC" sz="2000" dirty="0">
                <a:solidFill>
                  <a:schemeClr val="bg1"/>
                </a:solidFill>
              </a:endParaRPr>
            </a:p>
          </p:txBody>
        </p:sp>
      </p:grpSp>
      <p:pic>
        <p:nvPicPr>
          <p:cNvPr id="7" name="Imagen 6">
            <a:extLst>
              <a:ext uri="{FF2B5EF4-FFF2-40B4-BE49-F238E27FC236}">
                <a16:creationId xmlns:a16="http://schemas.microsoft.com/office/drawing/2014/main" id="{E0F397C1-5FDD-102B-855E-89AA0FCD14F8}"/>
              </a:ext>
            </a:extLst>
          </p:cNvPr>
          <p:cNvPicPr>
            <a:picLocks noChangeAspect="1"/>
          </p:cNvPicPr>
          <p:nvPr/>
        </p:nvPicPr>
        <p:blipFill>
          <a:blip r:embed="rId2"/>
          <a:stretch>
            <a:fillRect/>
          </a:stretch>
        </p:blipFill>
        <p:spPr>
          <a:xfrm>
            <a:off x="1968982" y="2907896"/>
            <a:ext cx="6041161" cy="313056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13994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 Coloque el código de la izquierda en la clase </a:t>
            </a:r>
            <a:r>
              <a:rPr lang="es-MX" dirty="0" err="1">
                <a:solidFill>
                  <a:schemeClr val="tx1"/>
                </a:solidFill>
              </a:rPr>
              <a:t>HilosVariosControlador</a:t>
            </a:r>
            <a:r>
              <a:rPr lang="es-MX" dirty="0">
                <a:solidFill>
                  <a:schemeClr val="tx1"/>
                </a:solidFill>
              </a:rPr>
              <a:t> y el derecho el HilosVarios2Controlador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AAB64CDC-EC23-D4CE-761A-22EAA1788CF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DBF82226-C378-3403-63FE-1C53D13F86B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b="1" dirty="0">
                  <a:solidFill>
                    <a:srgbClr val="FFFF00"/>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3871EF52-D97A-6E35-DA18-5F4C13C36E39}"/>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27</a:t>
              </a:r>
              <a:endParaRPr lang="es-EC" sz="2000" dirty="0">
                <a:solidFill>
                  <a:schemeClr val="bg1"/>
                </a:solidFill>
              </a:endParaRPr>
            </a:p>
          </p:txBody>
        </p:sp>
      </p:grpSp>
      <p:pic>
        <p:nvPicPr>
          <p:cNvPr id="7" name="Imagen 6">
            <a:extLst>
              <a:ext uri="{FF2B5EF4-FFF2-40B4-BE49-F238E27FC236}">
                <a16:creationId xmlns:a16="http://schemas.microsoft.com/office/drawing/2014/main" id="{5B479434-FA4A-439C-9F67-E07C1A017C5E}"/>
              </a:ext>
            </a:extLst>
          </p:cNvPr>
          <p:cNvPicPr>
            <a:picLocks noChangeAspect="1"/>
          </p:cNvPicPr>
          <p:nvPr/>
        </p:nvPicPr>
        <p:blipFill>
          <a:blip r:embed="rId2"/>
          <a:stretch>
            <a:fillRect/>
          </a:stretch>
        </p:blipFill>
        <p:spPr>
          <a:xfrm>
            <a:off x="678077" y="2922875"/>
            <a:ext cx="4063539" cy="2948593"/>
          </a:xfrm>
          <a:prstGeom prst="rect">
            <a:avLst/>
          </a:prstGeom>
          <a:ln w="88900" cap="sq" cmpd="thickThin">
            <a:solidFill>
              <a:srgbClr val="000000"/>
            </a:solidFill>
            <a:prstDash val="solid"/>
            <a:miter lim="800000"/>
          </a:ln>
          <a:effectLst>
            <a:innerShdw blurRad="76200">
              <a:srgbClr val="000000"/>
            </a:innerShdw>
          </a:effectLst>
        </p:spPr>
      </p:pic>
      <p:pic>
        <p:nvPicPr>
          <p:cNvPr id="10" name="Imagen 9" descr="Texto&#10;&#10;Descripción generada automáticamente">
            <a:extLst>
              <a:ext uri="{FF2B5EF4-FFF2-40B4-BE49-F238E27FC236}">
                <a16:creationId xmlns:a16="http://schemas.microsoft.com/office/drawing/2014/main" id="{92D2D76C-EFA2-83AB-E63B-E0FFCE6F18BB}"/>
              </a:ext>
            </a:extLst>
          </p:cNvPr>
          <p:cNvPicPr>
            <a:picLocks noChangeAspect="1"/>
          </p:cNvPicPr>
          <p:nvPr/>
        </p:nvPicPr>
        <p:blipFill>
          <a:blip r:embed="rId3"/>
          <a:stretch>
            <a:fillRect/>
          </a:stretch>
        </p:blipFill>
        <p:spPr>
          <a:xfrm>
            <a:off x="4874866" y="2922875"/>
            <a:ext cx="3807930" cy="294147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65569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BFC8F801-68BD-93FB-4496-F9C70C8B28BA}"/>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4705D4AE-A5DA-0227-1D84-35F08F64C78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b="1" dirty="0">
                  <a:solidFill>
                    <a:srgbClr val="FFFF00"/>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2A07FA82-9109-BE68-546E-7B56CBB37726}"/>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28</a:t>
              </a:r>
              <a:endParaRPr lang="es-EC" sz="2000" dirty="0">
                <a:solidFill>
                  <a:schemeClr val="bg1"/>
                </a:solidFill>
              </a:endParaRPr>
            </a:p>
          </p:txBody>
        </p:sp>
      </p:grpSp>
      <p:pic>
        <p:nvPicPr>
          <p:cNvPr id="7" name="Imagen 6">
            <a:extLst>
              <a:ext uri="{FF2B5EF4-FFF2-40B4-BE49-F238E27FC236}">
                <a16:creationId xmlns:a16="http://schemas.microsoft.com/office/drawing/2014/main" id="{82F1BD1A-E38A-D82F-62B8-7953557ABA61}"/>
              </a:ext>
            </a:extLst>
          </p:cNvPr>
          <p:cNvPicPr>
            <a:picLocks noChangeAspect="1"/>
          </p:cNvPicPr>
          <p:nvPr/>
        </p:nvPicPr>
        <p:blipFill>
          <a:blip r:embed="rId2"/>
          <a:stretch>
            <a:fillRect/>
          </a:stretch>
        </p:blipFill>
        <p:spPr>
          <a:xfrm>
            <a:off x="2594165" y="2893665"/>
            <a:ext cx="4784725" cy="37338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00244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Ejecute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1A1D9E0-8932-B0C1-0C49-A846B6144B4C}"/>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692F005-0550-BEDD-5B3F-9DB6A8A645A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b="1" dirty="0">
                  <a:solidFill>
                    <a:srgbClr val="FFFF00"/>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D8DB543-D7E5-317B-361E-582B51A0035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29</a:t>
              </a:r>
              <a:endParaRPr lang="es-EC" sz="2000" dirty="0">
                <a:solidFill>
                  <a:schemeClr val="bg1"/>
                </a:solidFill>
              </a:endParaRPr>
            </a:p>
          </p:txBody>
        </p:sp>
      </p:grpSp>
      <p:pic>
        <p:nvPicPr>
          <p:cNvPr id="7" name="Imagen 6" descr="Interfaz de usuario gráfica, Texto&#10;&#10;Descripción generada automáticamente">
            <a:extLst>
              <a:ext uri="{FF2B5EF4-FFF2-40B4-BE49-F238E27FC236}">
                <a16:creationId xmlns:a16="http://schemas.microsoft.com/office/drawing/2014/main" id="{3622D6E2-F27C-2CAB-A5B2-A1F6E705A564}"/>
              </a:ext>
            </a:extLst>
          </p:cNvPr>
          <p:cNvPicPr>
            <a:picLocks noChangeAspect="1"/>
          </p:cNvPicPr>
          <p:nvPr/>
        </p:nvPicPr>
        <p:blipFill>
          <a:blip r:embed="rId2"/>
          <a:stretch>
            <a:fillRect/>
          </a:stretch>
        </p:blipFill>
        <p:spPr>
          <a:xfrm>
            <a:off x="4840121" y="2009217"/>
            <a:ext cx="3064875" cy="440911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4852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2428029105"/>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grpSp>
        <p:nvGrpSpPr>
          <p:cNvPr id="3" name="Grupo 2">
            <a:extLst>
              <a:ext uri="{FF2B5EF4-FFF2-40B4-BE49-F238E27FC236}">
                <a16:creationId xmlns:a16="http://schemas.microsoft.com/office/drawing/2014/main" id="{5A55B7E4-AE57-E47E-C84B-C2FBC24ACDE6}"/>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69DC7FF0-671B-FD45-3AF5-26E7BB2A760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b="1" dirty="0">
                  <a:solidFill>
                    <a:srgbClr val="FFFF00"/>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5" name="CuadroTexto 4">
              <a:extLst>
                <a:ext uri="{FF2B5EF4-FFF2-40B4-BE49-F238E27FC236}">
                  <a16:creationId xmlns:a16="http://schemas.microsoft.com/office/drawing/2014/main" id="{EAF4FE39-AD1F-E913-E0D3-36F37A7EA42F}"/>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a:t>
              </a:r>
              <a:endParaRPr lang="es-EC" sz="2000" dirty="0">
                <a:solidFill>
                  <a:schemeClr val="bg1"/>
                </a:solidFill>
              </a:endParaRPr>
            </a:p>
          </p:txBody>
        </p:sp>
      </p:gr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445156"/>
          </a:xfrm>
        </p:spPr>
        <p:txBody>
          <a:bodyPr>
            <a:normAutofit/>
          </a:bodyPr>
          <a:lstStyle/>
          <a:p>
            <a:r>
              <a:rPr lang="es-MX" dirty="0">
                <a:solidFill>
                  <a:schemeClr val="tx1"/>
                </a:solidFill>
              </a:rPr>
              <a:t>Los Hilos en java nos permite generar programas capaces de realizar múltiples tareas al mismo tiempo que pueden aprovechar todas las capacidades de procesamiento de un computador.</a:t>
            </a:r>
          </a:p>
          <a:p>
            <a:r>
              <a:rPr lang="es-MX" dirty="0">
                <a:solidFill>
                  <a:schemeClr val="tx1"/>
                </a:solidFill>
              </a:rPr>
              <a:t>Java nos permite generar proyectos con la capacidad de utilizar hilos de manera fácil y rápida ya que incluye métodos y bibliotecas propias.</a:t>
            </a:r>
          </a:p>
          <a:p>
            <a:r>
              <a:rPr lang="es-MX" dirty="0">
                <a:solidFill>
                  <a:schemeClr val="tx1"/>
                </a:solidFill>
              </a:rPr>
              <a:t>Cuando se utilizan hilos las capacidades de nuestros proyectos aumentan ya que pueden hacer más tareas a la vez.</a:t>
            </a:r>
          </a:p>
          <a:p>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grpSp>
        <p:nvGrpSpPr>
          <p:cNvPr id="4" name="Grupo 3">
            <a:extLst>
              <a:ext uri="{FF2B5EF4-FFF2-40B4-BE49-F238E27FC236}">
                <a16:creationId xmlns:a16="http://schemas.microsoft.com/office/drawing/2014/main" id="{55514C79-531B-930B-4BA4-1D7287759360}"/>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BEC4402C-A477-1E62-CC1A-79DF2A096F1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b="1" dirty="0">
                  <a:solidFill>
                    <a:srgbClr val="FFFF00"/>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37DB72CC-FE35-6919-EA52-01B7FDE8FCA4}"/>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30</a:t>
              </a:r>
              <a:endParaRPr lang="es-EC" sz="2000" dirty="0">
                <a:solidFill>
                  <a:schemeClr val="bg1"/>
                </a:solidFill>
              </a:endParaRPr>
            </a:p>
          </p:txBody>
        </p:sp>
      </p:grpSp>
    </p:spTree>
    <p:extLst>
      <p:ext uri="{BB962C8B-B14F-4D97-AF65-F5344CB8AC3E}">
        <p14:creationId xmlns:p14="http://schemas.microsoft.com/office/powerpoint/2010/main" val="2703950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77394"/>
          </a:xfrm>
        </p:spPr>
        <p:txBody>
          <a:bodyPr>
            <a:normAutofit/>
          </a:bodyPr>
          <a:lstStyle/>
          <a:p>
            <a:r>
              <a:rPr lang="es-MX" dirty="0">
                <a:solidFill>
                  <a:schemeClr val="tx1"/>
                </a:solidFill>
              </a:rPr>
              <a:t>Se recomienda renombrar el paquete principal del proyecto ya que esto nos ayuda a tener una mejor organización de nuestro código.</a:t>
            </a:r>
          </a:p>
          <a:p>
            <a:r>
              <a:rPr lang="es-MX" dirty="0">
                <a:solidFill>
                  <a:schemeClr val="tx1"/>
                </a:solidFill>
              </a:rPr>
              <a:t>Utilizar el modelo MVC ya que de esta manera podemos realizar modificaciones de nuestros programas sin la necesidad de cambiar todo el código.</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grpSp>
        <p:nvGrpSpPr>
          <p:cNvPr id="4" name="Grupo 3">
            <a:extLst>
              <a:ext uri="{FF2B5EF4-FFF2-40B4-BE49-F238E27FC236}">
                <a16:creationId xmlns:a16="http://schemas.microsoft.com/office/drawing/2014/main" id="{7C13C989-A494-EEBF-0C34-E549D4B80B3B}"/>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A822BACA-9D41-330C-6D51-FC7A6C59B98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b="1" dirty="0">
                  <a:solidFill>
                    <a:srgbClr val="FFFF00"/>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6FC1F17D-1E35-C0E9-4516-C3EEDB5E48A1}"/>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31</a:t>
              </a:r>
              <a:endParaRPr lang="es-EC" sz="2000" dirty="0">
                <a:solidFill>
                  <a:schemeClr val="bg1"/>
                </a:solidFill>
              </a:endParaRPr>
            </a:p>
          </p:txBody>
        </p:sp>
      </p:grpSp>
    </p:spTree>
    <p:extLst>
      <p:ext uri="{BB962C8B-B14F-4D97-AF65-F5344CB8AC3E}">
        <p14:creationId xmlns:p14="http://schemas.microsoft.com/office/powerpoint/2010/main" val="644582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graphicFrame>
        <p:nvGraphicFramePr>
          <p:cNvPr id="5" name="Marcador de contenido 4">
            <a:extLst>
              <a:ext uri="{FF2B5EF4-FFF2-40B4-BE49-F238E27FC236}">
                <a16:creationId xmlns:a16="http://schemas.microsoft.com/office/drawing/2014/main" id="{5C37D26F-0402-40BA-B832-9C14E0652F7B}"/>
              </a:ext>
            </a:extLst>
          </p:cNvPr>
          <p:cNvGraphicFramePr>
            <a:graphicFrameLocks noGrp="1"/>
          </p:cNvGraphicFramePr>
          <p:nvPr>
            <p:ph idx="1"/>
            <p:extLst>
              <p:ext uri="{D42A27DB-BD31-4B8C-83A1-F6EECF244321}">
                <p14:modId xmlns:p14="http://schemas.microsoft.com/office/powerpoint/2010/main" val="1584700319"/>
              </p:ext>
            </p:extLst>
          </p:nvPr>
        </p:nvGraphicFramePr>
        <p:xfrm>
          <a:off x="286603" y="2565779"/>
          <a:ext cx="8695471" cy="3854689"/>
        </p:xfrm>
        <a:graphic>
          <a:graphicData uri="http://schemas.openxmlformats.org/drawingml/2006/table">
            <a:tbl>
              <a:tblPr firstRow="1" firstCol="1" bandRow="1"/>
              <a:tblGrid>
                <a:gridCol w="86955">
                  <a:extLst>
                    <a:ext uri="{9D8B030D-6E8A-4147-A177-3AD203B41FA5}">
                      <a16:colId xmlns:a16="http://schemas.microsoft.com/office/drawing/2014/main" val="3552387885"/>
                    </a:ext>
                  </a:extLst>
                </a:gridCol>
                <a:gridCol w="8608516">
                  <a:extLst>
                    <a:ext uri="{9D8B030D-6E8A-4147-A177-3AD203B41FA5}">
                      <a16:colId xmlns:a16="http://schemas.microsoft.com/office/drawing/2014/main" val="2211770008"/>
                    </a:ext>
                  </a:extLst>
                </a:gridCol>
              </a:tblGrid>
              <a:tr h="641254">
                <a:tc>
                  <a:txBody>
                    <a:bodyPr/>
                    <a:lstStyle/>
                    <a:p>
                      <a:pPr algn="just">
                        <a:lnSpc>
                          <a:spcPct val="115000"/>
                        </a:lnSpc>
                        <a:spcAft>
                          <a:spcPts val="1000"/>
                        </a:spcAft>
                      </a:pPr>
                      <a:r>
                        <a:rPr lang="es-ES" sz="800">
                          <a:solidFill>
                            <a:srgbClr val="548DD4"/>
                          </a:solidFill>
                          <a:effectLst/>
                          <a:latin typeface="Calibri" panose="020F0502020204030204" pitchFamily="34" charset="0"/>
                          <a:ea typeface="Calibri" panose="020F0502020204030204" pitchFamily="34" charset="0"/>
                          <a:cs typeface="Arial" panose="020B0604020202020204" pitchFamily="34" charset="0"/>
                        </a:rPr>
                        <a:t>[1] </a:t>
                      </a:r>
                      <a:endParaRPr lang="es-EC" sz="8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dirty="0">
                          <a:solidFill>
                            <a:schemeClr val="tx1"/>
                          </a:solidFill>
                          <a:effectLst/>
                          <a:latin typeface="+mj-lt"/>
                          <a:ea typeface="Calibri" panose="020F0502020204030204" pitchFamily="34" charset="0"/>
                          <a:cs typeface="Arial" panose="020B0604020202020204" pitchFamily="34" charset="0"/>
                        </a:rPr>
                        <a:t>[1] </a:t>
                      </a:r>
                      <a:r>
                        <a:rPr lang="es-ES" sz="1500" dirty="0">
                          <a:solidFill>
                            <a:schemeClr val="tx1"/>
                          </a:solidFill>
                          <a:effectLst/>
                          <a:latin typeface="+mj-lt"/>
                          <a:ea typeface="Calibri" panose="020F0502020204030204" pitchFamily="34" charset="0"/>
                          <a:cs typeface="Arial" panose="020B0604020202020204" pitchFamily="34" charset="0"/>
                        </a:rPr>
                        <a:t>ORACLE CORPORATION, «JAVA INTRODUCCION,» ORACLE CORPORATION, 2017. [En línea]. </a:t>
                      </a:r>
                      <a:r>
                        <a:rPr lang="es-ES" sz="1500" dirty="0" err="1">
                          <a:solidFill>
                            <a:schemeClr val="tx1"/>
                          </a:solidFill>
                          <a:effectLst/>
                          <a:latin typeface="+mj-lt"/>
                          <a:ea typeface="Calibri" panose="020F0502020204030204" pitchFamily="34" charset="0"/>
                          <a:cs typeface="Arial" panose="020B0604020202020204" pitchFamily="34" charset="0"/>
                        </a:rPr>
                        <a:t>Available</a:t>
                      </a:r>
                      <a:r>
                        <a:rPr lang="es-ES" sz="1500" dirty="0">
                          <a:solidFill>
                            <a:schemeClr val="tx1"/>
                          </a:solidFill>
                          <a:effectLst/>
                          <a:latin typeface="+mj-lt"/>
                          <a:ea typeface="Calibri" panose="020F0502020204030204" pitchFamily="34" charset="0"/>
                          <a:cs typeface="Arial" panose="020B0604020202020204" pitchFamily="34" charset="0"/>
                        </a:rPr>
                        <a:t>: https://aws.amazon.com/es/what-is/java/. [Último acceso: 05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128933337"/>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dirty="0">
                          <a:solidFill>
                            <a:schemeClr val="tx1"/>
                          </a:solidFill>
                          <a:effectLst/>
                          <a:latin typeface="+mj-lt"/>
                          <a:ea typeface="Calibri" panose="020F0502020204030204" pitchFamily="34" charset="0"/>
                          <a:cs typeface="Arial" panose="020B0604020202020204" pitchFamily="34" charset="0"/>
                        </a:rPr>
                        <a:t>[2] </a:t>
                      </a:r>
                      <a:r>
                        <a:rPr lang="en-US" sz="1500" dirty="0" err="1">
                          <a:solidFill>
                            <a:schemeClr val="tx1"/>
                          </a:solidFill>
                          <a:effectLst/>
                          <a:latin typeface="+mj-lt"/>
                          <a:ea typeface="Calibri" panose="020F0502020204030204" pitchFamily="34" charset="0"/>
                          <a:cs typeface="Arial" panose="020B0604020202020204" pitchFamily="34" charset="0"/>
                        </a:rPr>
                        <a:t>Netbeans</a:t>
                      </a:r>
                      <a:r>
                        <a:rPr lang="en-US" sz="1500" dirty="0">
                          <a:solidFill>
                            <a:schemeClr val="tx1"/>
                          </a:solidFill>
                          <a:effectLst/>
                          <a:latin typeface="+mj-lt"/>
                          <a:ea typeface="Calibri" panose="020F0502020204030204" pitchFamily="34" charset="0"/>
                          <a:cs typeface="Arial" panose="020B0604020202020204" pitchFamily="34" charset="0"/>
                        </a:rPr>
                        <a:t>, «Welcome to Apache NetBeans,» </a:t>
                      </a:r>
                      <a:r>
                        <a:rPr lang="en-US" sz="1500" dirty="0" err="1">
                          <a:solidFill>
                            <a:schemeClr val="tx1"/>
                          </a:solidFill>
                          <a:effectLst/>
                          <a:latin typeface="+mj-lt"/>
                          <a:ea typeface="Calibri" panose="020F0502020204030204" pitchFamily="34" charset="0"/>
                          <a:cs typeface="Arial" panose="020B0604020202020204" pitchFamily="34" charset="0"/>
                        </a:rPr>
                        <a:t>Netbeans</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En</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línea</a:t>
                      </a:r>
                      <a:r>
                        <a:rPr lang="en-US" sz="1500" dirty="0">
                          <a:solidFill>
                            <a:schemeClr val="tx1"/>
                          </a:solidFill>
                          <a:effectLst/>
                          <a:latin typeface="+mj-lt"/>
                          <a:ea typeface="Calibri" panose="020F0502020204030204" pitchFamily="34" charset="0"/>
                          <a:cs typeface="Arial" panose="020B0604020202020204" pitchFamily="34" charset="0"/>
                        </a:rPr>
                        <a:t>]. Available: https://netbeans.apache.org/. </a:t>
                      </a:r>
                      <a:r>
                        <a:rPr lang="es-ES" sz="1500" dirty="0">
                          <a:solidFill>
                            <a:schemeClr val="tx1"/>
                          </a:solidFill>
                          <a:effectLst/>
                          <a:latin typeface="+mj-lt"/>
                          <a:ea typeface="Calibri" panose="020F0502020204030204" pitchFamily="34" charset="0"/>
                          <a:cs typeface="Arial" panose="020B0604020202020204" pitchFamily="34" charset="0"/>
                        </a:rPr>
                        <a:t>[Último acceso: 05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758646589"/>
                  </a:ext>
                </a:extLst>
              </a:tr>
              <a:tr h="641254">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[3]</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2018. [</a:t>
                      </a:r>
                      <a:r>
                        <a:rPr lang="en-US" sz="1500" dirty="0" err="1">
                          <a:solidFill>
                            <a:schemeClr val="tx1"/>
                          </a:solidFill>
                          <a:effectLst/>
                          <a:latin typeface="+mj-lt"/>
                          <a:ea typeface="Calibri" panose="020F0502020204030204" pitchFamily="34" charset="0"/>
                          <a:cs typeface="Arial" panose="020B0604020202020204" pitchFamily="34" charset="0"/>
                        </a:rPr>
                        <a:t>En</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línea</a:t>
                      </a:r>
                      <a:r>
                        <a:rPr lang="en-US" sz="1500" dirty="0">
                          <a:solidFill>
                            <a:schemeClr val="tx1"/>
                          </a:solidFill>
                          <a:effectLst/>
                          <a:latin typeface="+mj-lt"/>
                          <a:ea typeface="Calibri" panose="020F0502020204030204" pitchFamily="34" charset="0"/>
                          <a:cs typeface="Arial" panose="020B0604020202020204" pitchFamily="34" charset="0"/>
                        </a:rPr>
                        <a:t>]. Available: https://es.theastrologypage.com/concurrency. </a:t>
                      </a:r>
                      <a:r>
                        <a:rPr lang="es-ES" sz="15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50969492"/>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[4]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2018. [En línea]. </a:t>
                      </a:r>
                      <a:r>
                        <a:rPr lang="en-US" sz="1500" dirty="0">
                          <a:solidFill>
                            <a:schemeClr val="tx1"/>
                          </a:solidFill>
                          <a:effectLst/>
                          <a:latin typeface="+mj-lt"/>
                          <a:ea typeface="Calibri" panose="020F0502020204030204" pitchFamily="34" charset="0"/>
                          <a:cs typeface="Arial" panose="020B0604020202020204" pitchFamily="34" charset="0"/>
                        </a:rPr>
                        <a:t>Available: https://ed.team/blog/como-funcionan-los-hilos-en-programacion. </a:t>
                      </a:r>
                      <a:r>
                        <a:rPr lang="es-ES" sz="15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03356231"/>
                  </a:ext>
                </a:extLst>
              </a:tr>
              <a:tr h="1289673">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[5] </a:t>
                      </a:r>
                      <a:r>
                        <a:rPr lang="es-ES" sz="1500" dirty="0">
                          <a:solidFill>
                            <a:schemeClr val="tx1"/>
                          </a:solidFill>
                          <a:effectLst/>
                          <a:latin typeface="+mj-lt"/>
                          <a:ea typeface="Calibri" panose="020F0502020204030204" pitchFamily="34" charset="0"/>
                          <a:cs typeface="Arial" panose="020B0604020202020204" pitchFamily="34" charset="0"/>
                        </a:rPr>
                        <a:t>Universidad de Alicante, «Universidad de Alicante,» Universidad de Alicante, 2012. [En línea]. </a:t>
                      </a:r>
                      <a:r>
                        <a:rPr lang="es-ES" sz="1500" dirty="0" err="1">
                          <a:solidFill>
                            <a:schemeClr val="tx1"/>
                          </a:solidFill>
                          <a:effectLst/>
                          <a:latin typeface="+mj-lt"/>
                          <a:ea typeface="Calibri" panose="020F0502020204030204" pitchFamily="34" charset="0"/>
                          <a:cs typeface="Arial" panose="020B0604020202020204" pitchFamily="34" charset="0"/>
                        </a:rPr>
                        <a:t>Available</a:t>
                      </a:r>
                      <a:r>
                        <a:rPr lang="es-ES" sz="1500" dirty="0">
                          <a:solidFill>
                            <a:schemeClr val="tx1"/>
                          </a:solidFill>
                          <a:effectLst/>
                          <a:latin typeface="+mj-lt"/>
                          <a:ea typeface="Calibri" panose="020F0502020204030204" pitchFamily="34" charset="0"/>
                          <a:cs typeface="Arial" panose="020B0604020202020204" pitchFamily="34" charset="0"/>
                        </a:rPr>
                        <a:t>: http://www.jtech.ua.es/</a:t>
                      </a:r>
                      <a:r>
                        <a:rPr lang="es-ES" sz="1500" dirty="0" err="1">
                          <a:solidFill>
                            <a:schemeClr val="tx1"/>
                          </a:solidFill>
                          <a:effectLst/>
                          <a:latin typeface="+mj-lt"/>
                          <a:ea typeface="Calibri" panose="020F0502020204030204" pitchFamily="34" charset="0"/>
                          <a:cs typeface="Arial" panose="020B0604020202020204" pitchFamily="34" charset="0"/>
                        </a:rPr>
                        <a:t>dadm</a:t>
                      </a:r>
                      <a:r>
                        <a:rPr lang="es-ES" sz="1500" dirty="0">
                          <a:solidFill>
                            <a:schemeClr val="tx1"/>
                          </a:solidFill>
                          <a:effectLst/>
                          <a:latin typeface="+mj-lt"/>
                          <a:ea typeface="Calibri" panose="020F0502020204030204" pitchFamily="34" charset="0"/>
                          <a:cs typeface="Arial" panose="020B0604020202020204" pitchFamily="34" charset="0"/>
                        </a:rPr>
                        <a:t>/restringido/java/sesion05-apuntes.html#:~:</a:t>
                      </a:r>
                      <a:r>
                        <a:rPr lang="es-ES" sz="1500" dirty="0" err="1">
                          <a:solidFill>
                            <a:schemeClr val="tx1"/>
                          </a:solidFill>
                          <a:effectLst/>
                          <a:latin typeface="+mj-lt"/>
                          <a:ea typeface="Calibri" panose="020F0502020204030204" pitchFamily="34" charset="0"/>
                          <a:cs typeface="Arial" panose="020B0604020202020204" pitchFamily="34" charset="0"/>
                        </a:rPr>
                        <a:t>text</a:t>
                      </a:r>
                      <a:r>
                        <a:rPr lang="es-ES" sz="1500" dirty="0">
                          <a:solidFill>
                            <a:schemeClr val="tx1"/>
                          </a:solidFill>
                          <a:effectLst/>
                          <a:latin typeface="+mj-lt"/>
                          <a:ea typeface="Calibri" panose="020F0502020204030204" pitchFamily="34" charset="0"/>
                          <a:cs typeface="Arial" panose="020B0604020202020204" pitchFamily="34" charset="0"/>
                        </a:rPr>
                        <a:t>=En%20Java%20los%20hilos%20est%C3%A1n,definir%20el%20m%C3%A9todo%20run().. [Último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3707886716"/>
                  </a:ext>
                </a:extLst>
              </a:tr>
            </a:tbl>
          </a:graphicData>
        </a:graphic>
      </p:graphicFrame>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grpSp>
        <p:nvGrpSpPr>
          <p:cNvPr id="3" name="Grupo 2">
            <a:extLst>
              <a:ext uri="{FF2B5EF4-FFF2-40B4-BE49-F238E27FC236}">
                <a16:creationId xmlns:a16="http://schemas.microsoft.com/office/drawing/2014/main" id="{A4D60ECD-E1AA-F5D6-D3E7-10D8387E6941}"/>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CFB81951-6C01-A385-B531-ED1A18F1C19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b="1" dirty="0">
                  <a:solidFill>
                    <a:srgbClr val="FFFF00"/>
                  </a:solidFill>
                </a:rPr>
                <a:t>6	BIBLIOGRAFÍA</a:t>
              </a:r>
            </a:p>
          </p:txBody>
        </p:sp>
        <p:sp>
          <p:nvSpPr>
            <p:cNvPr id="7" name="CuadroTexto 6">
              <a:extLst>
                <a:ext uri="{FF2B5EF4-FFF2-40B4-BE49-F238E27FC236}">
                  <a16:creationId xmlns:a16="http://schemas.microsoft.com/office/drawing/2014/main" id="{A7CE72E3-063E-BE2B-CA2C-54159691F403}"/>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32</a:t>
              </a:r>
              <a:endParaRPr lang="es-EC" sz="2000" dirty="0">
                <a:solidFill>
                  <a:schemeClr val="bg1"/>
                </a:solidFill>
              </a:endParaRPr>
            </a:p>
          </p:txBody>
        </p:sp>
      </p:grpSp>
    </p:spTree>
    <p:extLst>
      <p:ext uri="{BB962C8B-B14F-4D97-AF65-F5344CB8AC3E}">
        <p14:creationId xmlns:p14="http://schemas.microsoft.com/office/powerpoint/2010/main" val="40496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marL="305435" indent="-305435" algn="just"/>
            <a:r>
              <a:rPr lang="es-ES" b="1" dirty="0">
                <a:solidFill>
                  <a:schemeClr val="tx1"/>
                </a:solidFill>
                <a:ea typeface="+mn-lt"/>
                <a:cs typeface="+mn-lt"/>
              </a:rPr>
              <a:t>2.1	JAVA </a:t>
            </a:r>
          </a:p>
          <a:p>
            <a:pPr marL="0" indent="0" algn="just">
              <a:buNone/>
            </a:pPr>
            <a:r>
              <a:rPr lang="es-ES" sz="1800" b="1" dirty="0">
                <a:solidFill>
                  <a:schemeClr val="tx1"/>
                </a:solidFill>
                <a:ea typeface="+mn-lt"/>
                <a:cs typeface="+mn-lt"/>
              </a:rPr>
              <a:t>	</a:t>
            </a:r>
            <a:r>
              <a:rPr lang="es-ES" sz="1800" b="1" dirty="0">
                <a:solidFill>
                  <a:schemeClr val="tx1"/>
                </a:solidFill>
              </a:rPr>
              <a:t>2.1.1	Definición</a:t>
            </a:r>
          </a:p>
          <a:p>
            <a:pPr marL="899795" lvl="2" indent="-269875" algn="just"/>
            <a:r>
              <a:rPr lang="es-MX" sz="1800" dirty="0">
                <a:solidFill>
                  <a:schemeClr val="tx1"/>
                </a:solidFill>
                <a:ea typeface="+mn-lt"/>
                <a:cs typeface="+mn-lt"/>
              </a:rPr>
              <a:t>Java es según la definición dada por [1] es un lenguaje de programación ampliamente utilizado para codificar aplicaciones de distintos indoles, desde aplicaciones de escritorio hasta tipo web, pasando por desarrollo de videojuegos, macrodatos, IA e </a:t>
            </a:r>
            <a:r>
              <a:rPr lang="es-MX" sz="1800" dirty="0" err="1">
                <a:solidFill>
                  <a:schemeClr val="tx1"/>
                </a:solidFill>
                <a:ea typeface="+mn-lt"/>
                <a:cs typeface="+mn-lt"/>
              </a:rPr>
              <a:t>IoT</a:t>
            </a:r>
            <a:r>
              <a:rPr lang="es-MX" sz="1800" dirty="0">
                <a:solidFill>
                  <a:schemeClr val="tx1"/>
                </a:solidFill>
                <a:ea typeface="+mn-lt"/>
                <a:cs typeface="+mn-lt"/>
              </a:rPr>
              <a:t>. Actualmente la ultima versión numero 8 y cuenta con 3 versiones disponibles de Java las cuales son Java SE, Java EE y Java ME.</a:t>
            </a:r>
          </a:p>
          <a:p>
            <a:pPr marL="899795" lvl="2" indent="-269875" algn="just"/>
            <a:r>
              <a:rPr lang="es-MX" sz="1800" dirty="0">
                <a:solidFill>
                  <a:schemeClr val="tx1"/>
                </a:solidFill>
                <a:ea typeface="+mn-lt"/>
                <a:cs typeface="+mn-lt"/>
              </a:rPr>
              <a:t>La mayor fortaleza de java es su capacidad de ser un lenguaje sumamente apto para ser aplicado en el paradigma orientado a objetos, lo cual es su mayor fortaleza en este aspecto.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4" name="Grupo 3">
            <a:extLst>
              <a:ext uri="{FF2B5EF4-FFF2-40B4-BE49-F238E27FC236}">
                <a16:creationId xmlns:a16="http://schemas.microsoft.com/office/drawing/2014/main" id="{59B10B09-2D03-E566-645E-C97D0272A0BA}"/>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89D9D65-D4CC-0E30-83D6-BFEC3B46564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b="1" dirty="0">
                  <a:solidFill>
                    <a:srgbClr val="FFFF00"/>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A61C99DF-0C9B-6B14-78D0-A4F683D05996}"/>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a:t>
              </a:r>
              <a:endParaRPr lang="es-EC" sz="2000" dirty="0">
                <a:solidFill>
                  <a:schemeClr val="bg1"/>
                </a:solidFill>
              </a:endParaRPr>
            </a:p>
          </p:txBody>
        </p:sp>
      </p:grpSp>
    </p:spTree>
    <p:extLst>
      <p:ext uri="{BB962C8B-B14F-4D97-AF65-F5344CB8AC3E}">
        <p14:creationId xmlns:p14="http://schemas.microsoft.com/office/powerpoint/2010/main" val="204549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2.2  APACHE NETBEANS.</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Apache </a:t>
            </a:r>
            <a:r>
              <a:rPr lang="es-MX" dirty="0" err="1">
                <a:solidFill>
                  <a:schemeClr val="tx1"/>
                </a:solidFill>
              </a:rPr>
              <a:t>netbeans</a:t>
            </a:r>
            <a:r>
              <a:rPr lang="es-MX" dirty="0">
                <a:solidFill>
                  <a:schemeClr val="tx1"/>
                </a:solidFill>
              </a:rPr>
              <a:t> es [2] un entorno de desarrollo integrado (IDE) creado para principalmente el lenguaje de programación de Java, anteriormente conocido simplemente como </a:t>
            </a:r>
            <a:r>
              <a:rPr lang="es-MX" dirty="0" err="1">
                <a:solidFill>
                  <a:schemeClr val="tx1"/>
                </a:solidFill>
              </a:rPr>
              <a:t>netbeans</a:t>
            </a:r>
            <a:r>
              <a:rPr lang="es-MX" dirty="0">
                <a:solidFill>
                  <a:schemeClr val="tx1"/>
                </a:solidFill>
              </a:rPr>
              <a:t>, cambio su nombre a apache </a:t>
            </a:r>
            <a:r>
              <a:rPr lang="es-MX" dirty="0" err="1">
                <a:solidFill>
                  <a:schemeClr val="tx1"/>
                </a:solidFill>
              </a:rPr>
              <a:t>netbeans</a:t>
            </a:r>
            <a:r>
              <a:rPr lang="es-MX" dirty="0">
                <a:solidFill>
                  <a:schemeClr val="tx1"/>
                </a:solidFill>
              </a:rPr>
              <a:t> y actualmente se encuentra en la versión 15.</a:t>
            </a:r>
          </a:p>
          <a:p>
            <a:pPr marL="305435" indent="-305435"/>
            <a:r>
              <a:rPr lang="es-MX" dirty="0">
                <a:solidFill>
                  <a:schemeClr val="tx1"/>
                </a:solidFill>
              </a:rPr>
              <a:t>Este IDE ofrece una serie de </a:t>
            </a:r>
            <a:r>
              <a:rPr lang="es-MX" dirty="0" err="1">
                <a:solidFill>
                  <a:schemeClr val="tx1"/>
                </a:solidFill>
              </a:rPr>
              <a:t>plugins</a:t>
            </a:r>
            <a:r>
              <a:rPr lang="es-MX" dirty="0">
                <a:solidFill>
                  <a:schemeClr val="tx1"/>
                </a:solidFill>
              </a:rPr>
              <a:t> que pueden ser instalados para facilitar el trabajo al momento de desarrollar aplicaciones y ejecutarlas, como por ejemplo poder instalar de manera rápida y fácil el servidor de payara o </a:t>
            </a:r>
            <a:r>
              <a:rPr lang="es-MX" dirty="0" err="1">
                <a:solidFill>
                  <a:schemeClr val="tx1"/>
                </a:solidFill>
              </a:rPr>
              <a:t>glassfish</a:t>
            </a:r>
            <a:r>
              <a:rPr lang="es-MX" dirty="0">
                <a:solidFill>
                  <a:schemeClr val="tx1"/>
                </a:solidFill>
              </a:rPr>
              <a:t>.</a:t>
            </a:r>
          </a:p>
          <a:p>
            <a:pPr marL="305435" indent="-305435"/>
            <a:r>
              <a:rPr lang="es-MX" dirty="0">
                <a:solidFill>
                  <a:schemeClr val="tx1"/>
                </a:solidFill>
              </a:rPr>
              <a:t>Cabe recalcar que apache </a:t>
            </a:r>
            <a:r>
              <a:rPr lang="es-MX" dirty="0" err="1">
                <a:solidFill>
                  <a:schemeClr val="tx1"/>
                </a:solidFill>
              </a:rPr>
              <a:t>netbeans</a:t>
            </a:r>
            <a:r>
              <a:rPr lang="es-MX" dirty="0">
                <a:solidFill>
                  <a:schemeClr val="tx1"/>
                </a:solidFill>
              </a:rPr>
              <a:t> es completamente gratis para su uso tanto para fines empresariales como educativos, y que se puede encontrar fácilmente para su descarga en el sitio oficial, teniendo versiones para los sistemas operativos Windows, Mac, Linux y Solaris. </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6" name="CuadroTexto 5">
            <a:extLst>
              <a:ext uri="{FF2B5EF4-FFF2-40B4-BE49-F238E27FC236}">
                <a16:creationId xmlns:a16="http://schemas.microsoft.com/office/drawing/2014/main" id="{69981996-7458-BD71-0BFC-6CAA7D252B9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5</a:t>
            </a:r>
          </a:p>
        </p:txBody>
      </p:sp>
      <p:grpSp>
        <p:nvGrpSpPr>
          <p:cNvPr id="3" name="Grupo 2">
            <a:extLst>
              <a:ext uri="{FF2B5EF4-FFF2-40B4-BE49-F238E27FC236}">
                <a16:creationId xmlns:a16="http://schemas.microsoft.com/office/drawing/2014/main" id="{89191BB3-4027-5A16-B640-339DAF46645F}"/>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66852698-0F0A-9970-E5B2-20908C25EF7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b="1" dirty="0">
                  <a:solidFill>
                    <a:srgbClr val="FFFF00"/>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5" name="CuadroTexto 4">
              <a:extLst>
                <a:ext uri="{FF2B5EF4-FFF2-40B4-BE49-F238E27FC236}">
                  <a16:creationId xmlns:a16="http://schemas.microsoft.com/office/drawing/2014/main" id="{4E071F1E-3746-B2E4-7541-8F1DE522A8D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5</a:t>
              </a:r>
              <a:endParaRPr lang="es-EC" sz="2000" dirty="0">
                <a:solidFill>
                  <a:schemeClr val="bg1"/>
                </a:solidFill>
              </a:endParaRPr>
            </a:p>
          </p:txBody>
        </p:sp>
      </p:grpSp>
    </p:spTree>
    <p:extLst>
      <p:ext uri="{BB962C8B-B14F-4D97-AF65-F5344CB8AC3E}">
        <p14:creationId xmlns:p14="http://schemas.microsoft.com/office/powerpoint/2010/main" val="309659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CONCURRENCIA</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La concurrencia es [3] la ejecución de varios procesos a la vez, es decir, es la ejecución simultánea de múltiples tareas interactivamente. Estas tareas pueden ser un conjunto de procesos o hilos de ejecución creados por un único programa. Las tareas se pueden ejecutar en una sola CPU (multiprogramación), en varios procesadores, o en una red de computadores distribuidos. </a:t>
            </a:r>
            <a:endParaRPr lang="es-ES" dirty="0">
              <a:solidFill>
                <a:schemeClr val="tx1"/>
              </a:solidFill>
            </a:endParaRP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4139B354-8A57-32E8-C0CC-0789F2EEAD6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6</a:t>
            </a:r>
          </a:p>
        </p:txBody>
      </p:sp>
      <p:grpSp>
        <p:nvGrpSpPr>
          <p:cNvPr id="3" name="Grupo 2">
            <a:extLst>
              <a:ext uri="{FF2B5EF4-FFF2-40B4-BE49-F238E27FC236}">
                <a16:creationId xmlns:a16="http://schemas.microsoft.com/office/drawing/2014/main" id="{F00CA270-19AA-B0C1-5745-354786A1A776}"/>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A87CCE48-E43F-FFCF-87D0-E3818CEE6C8E}"/>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b="1" dirty="0">
                  <a:solidFill>
                    <a:srgbClr val="FFFF00"/>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A97B576B-46F1-CA1E-7F97-4D3D25011E5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6</a:t>
              </a:r>
              <a:endParaRPr lang="es-EC" sz="2000" dirty="0">
                <a:solidFill>
                  <a:schemeClr val="bg1"/>
                </a:solidFill>
              </a:endParaRPr>
            </a:p>
          </p:txBody>
        </p:sp>
      </p:grpSp>
    </p:spTree>
    <p:extLst>
      <p:ext uri="{BB962C8B-B14F-4D97-AF65-F5344CB8AC3E}">
        <p14:creationId xmlns:p14="http://schemas.microsoft.com/office/powerpoint/2010/main" val="412423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305435" indent="-305435">
              <a:spcBef>
                <a:spcPts val="20"/>
              </a:spcBef>
            </a:pPr>
            <a:r>
              <a:rPr lang="es-MX" dirty="0">
                <a:solidFill>
                  <a:schemeClr val="tx1"/>
                </a:solidFill>
              </a:rPr>
              <a:t>Un hilo es [3]  un flujo de control dentro de un programa. Creando varios hilos podremos realizar varias tareas simultáneamente. Cada hilo tendrá sólo un contexto de ejecución (contador de programa, pila de ejecución). Es decir, a diferencia de los procesos UNIX, no tienen su propio espacio de memoria, sino que acceden todos al mismo espacio de memoria común, por lo que será importante su sincronización cuando tengamos varios hilos accediendo a los mismos objetos.</a:t>
            </a:r>
          </a:p>
          <a:p>
            <a:pPr marL="305435" indent="-305435">
              <a:spcBef>
                <a:spcPts val="20"/>
              </a:spcBef>
            </a:pPr>
            <a:r>
              <a:rPr lang="es-MX" dirty="0">
                <a:solidFill>
                  <a:schemeClr val="tx1"/>
                </a:solidFill>
              </a:rPr>
              <a:t>Los hilos son útiles porque permiten que el flujo del programa sea divido en dos o más partes, cada una ocupándose de alguna tarea de forma independiente. Por ejemplo un hilo puede encargarse de la comunicación con el usuario, mientras que otros actúan en segundo plano, realizando la transmisión de un fichero, accediendo a recursos del sistema (cargar sonidos, leer ficheros ...), etc.</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grpSp>
        <p:nvGrpSpPr>
          <p:cNvPr id="4" name="Grupo 3">
            <a:extLst>
              <a:ext uri="{FF2B5EF4-FFF2-40B4-BE49-F238E27FC236}">
                <a16:creationId xmlns:a16="http://schemas.microsoft.com/office/drawing/2014/main" id="{31672705-669E-BE26-1B03-E43D60C1E904}"/>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8AE1DC0B-89F6-9A48-3B2B-A8FEDAFE0A3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b="1" dirty="0">
                  <a:solidFill>
                    <a:srgbClr val="FFFF00"/>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7F02C769-0B7B-3064-BCC0-60AC2CFC572D}"/>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7</a:t>
              </a:r>
              <a:endParaRPr lang="es-EC" sz="2000" dirty="0">
                <a:solidFill>
                  <a:schemeClr val="bg1"/>
                </a:solidFill>
              </a:endParaRPr>
            </a:p>
          </p:txBody>
        </p:sp>
      </p:grpSp>
    </p:spTree>
    <p:extLst>
      <p:ext uri="{BB962C8B-B14F-4D97-AF65-F5344CB8AC3E}">
        <p14:creationId xmlns:p14="http://schemas.microsoft.com/office/powerpoint/2010/main" val="384487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a:t>
            </a:r>
            <a:r>
              <a:rPr lang="es-MX" dirty="0"/>
              <a:t>HILOS PARALELOS Y CONCURRENTES</a:t>
            </a:r>
            <a:r>
              <a:rPr lang="es-ES" dirty="0"/>
              <a:t>.</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lstStyle/>
          <a:p>
            <a:pPr marL="305435" indent="-305435">
              <a:spcBef>
                <a:spcPts val="20"/>
              </a:spcBef>
            </a:pPr>
            <a:r>
              <a:rPr lang="es-EC">
                <a:solidFill>
                  <a:schemeClr val="tx1"/>
                </a:solidFill>
              </a:rPr>
              <a:t>Un JavaBean es [6] una clase destinada a almacenar una cantidad de datos e información de nuestro programa y cuyo principal fin es la de encapsular información para ser utilizada cuando se la llame o necesite, por lo general esta práctica se realiza con el fin de reutilizar código fuente o estructurar el código en unidades lo más sencillas posibles para ser consumidas.</a:t>
            </a:r>
            <a:r>
              <a:rPr lang="es-ES">
                <a:solidFill>
                  <a:schemeClr val="tx1"/>
                </a:solidFill>
              </a:rPr>
              <a:t>.</a:t>
            </a:r>
          </a:p>
          <a:p>
            <a:pPr marL="0" indent="0">
              <a:buNone/>
            </a:pPr>
            <a:endParaRPr lang="es-ES">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grpSp>
        <p:nvGrpSpPr>
          <p:cNvPr id="4" name="Grupo 3">
            <a:extLst>
              <a:ext uri="{FF2B5EF4-FFF2-40B4-BE49-F238E27FC236}">
                <a16:creationId xmlns:a16="http://schemas.microsoft.com/office/drawing/2014/main" id="{5E075E09-B0C2-F87F-F2E0-3C6F68ECBCEB}"/>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DBD5796-6100-D700-8381-02617FDC371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b="1" dirty="0">
                  <a:solidFill>
                    <a:srgbClr val="FFFF00"/>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17B7E071-D8B5-F87E-C3AA-62526E824C1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8</a:t>
              </a:r>
              <a:endParaRPr lang="es-EC" sz="2000" dirty="0">
                <a:solidFill>
                  <a:schemeClr val="bg1"/>
                </a:solidFill>
              </a:endParaRPr>
            </a:p>
          </p:txBody>
        </p:sp>
      </p:grpSp>
    </p:spTree>
    <p:extLst>
      <p:ext uri="{BB962C8B-B14F-4D97-AF65-F5344CB8AC3E}">
        <p14:creationId xmlns:p14="http://schemas.microsoft.com/office/powerpoint/2010/main" val="38578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2.6 </a:t>
            </a:r>
            <a:r>
              <a:rPr lang="es-MX" dirty="0"/>
              <a:t>TERMINOLOGÍA Y METODOS DE HILOS EN JAVA.</a:t>
            </a:r>
            <a:endParaRPr lang="es-ES" dirty="0"/>
          </a:p>
        </p:txBody>
      </p:sp>
      <p:pic>
        <p:nvPicPr>
          <p:cNvPr id="5" name="Marcador de contenido 4">
            <a:extLst>
              <a:ext uri="{FF2B5EF4-FFF2-40B4-BE49-F238E27FC236}">
                <a16:creationId xmlns:a16="http://schemas.microsoft.com/office/drawing/2014/main" id="{A7402F61-8237-4405-A6A0-7DF529D38860}"/>
              </a:ext>
            </a:extLst>
          </p:cNvPr>
          <p:cNvPicPr>
            <a:picLocks noGrp="1" noChangeAspect="1"/>
          </p:cNvPicPr>
          <p:nvPr>
            <p:ph idx="1"/>
          </p:nvPr>
        </p:nvPicPr>
        <p:blipFill>
          <a:blip r:embed="rId2"/>
          <a:stretch>
            <a:fillRect/>
          </a:stretch>
        </p:blipFill>
        <p:spPr>
          <a:xfrm>
            <a:off x="685849" y="2224585"/>
            <a:ext cx="7756872" cy="3657600"/>
          </a:xfrm>
        </p:spPr>
      </p:pic>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pSp>
        <p:nvGrpSpPr>
          <p:cNvPr id="3" name="Grupo 2">
            <a:extLst>
              <a:ext uri="{FF2B5EF4-FFF2-40B4-BE49-F238E27FC236}">
                <a16:creationId xmlns:a16="http://schemas.microsoft.com/office/drawing/2014/main" id="{A05748B4-B6B8-F3E0-6BCE-B9A326B179B8}"/>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55E1A261-F0D3-FE64-A625-F99C00133F2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b="1" dirty="0">
                  <a:solidFill>
                    <a:srgbClr val="FFFF00"/>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23B7E63C-C004-F889-6EA8-F3428445A5D4}"/>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9</a:t>
              </a:r>
              <a:endParaRPr lang="es-EC" sz="2000" dirty="0">
                <a:solidFill>
                  <a:schemeClr val="bg1"/>
                </a:solidFill>
              </a:endParaRPr>
            </a:p>
          </p:txBody>
        </p:sp>
      </p:grpSp>
    </p:spTree>
    <p:extLst>
      <p:ext uri="{BB962C8B-B14F-4D97-AF65-F5344CB8AC3E}">
        <p14:creationId xmlns:p14="http://schemas.microsoft.com/office/powerpoint/2010/main" val="337920455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854A3B6139C2F4CA267C833574EC0B2" ma:contentTypeVersion="7" ma:contentTypeDescription="Crear nuevo documento." ma:contentTypeScope="" ma:versionID="7eff8e76f9b73fd43022abad00f5e571">
  <xsd:schema xmlns:xsd="http://www.w3.org/2001/XMLSchema" xmlns:xs="http://www.w3.org/2001/XMLSchema" xmlns:p="http://schemas.microsoft.com/office/2006/metadata/properties" xmlns:ns3="757c851f-a54b-415f-9d4a-84ace0105453" xmlns:ns4="fabca9b8-e3d4-4b8b-aadf-8632b399ac5a" targetNamespace="http://schemas.microsoft.com/office/2006/metadata/properties" ma:root="true" ma:fieldsID="bd593ea182a9448b443016ba10a5b4bf" ns3:_="" ns4:_="">
    <xsd:import namespace="757c851f-a54b-415f-9d4a-84ace0105453"/>
    <xsd:import namespace="fabca9b8-e3d4-4b8b-aadf-8632b399ac5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c851f-a54b-415f-9d4a-84ace01054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bca9b8-e3d4-4b8b-aadf-8632b399ac5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1294FA-BF06-4978-9A7F-A70E0F9AD214}">
  <ds:schemaRefs>
    <ds:schemaRef ds:uri="757c851f-a54b-415f-9d4a-84ace0105453"/>
    <ds:schemaRef ds:uri="fabca9b8-e3d4-4b8b-aadf-8632b399ac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476FF2B-C098-40B2-8C02-A6808430CAFA}">
  <ds:schemaRefs>
    <ds:schemaRef ds:uri="757c851f-a54b-415f-9d4a-84ace0105453"/>
    <ds:schemaRef ds:uri="fabca9b8-e3d4-4b8b-aadf-8632b399ac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3DCAEA0-94B1-4E6A-AD26-F5EDE5307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292</TotalTime>
  <Words>3678</Words>
  <Application>Microsoft Office PowerPoint</Application>
  <PresentationFormat>Panorámica</PresentationFormat>
  <Paragraphs>669</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Calibri</vt:lpstr>
      <vt:lpstr>Gill Sans MT</vt:lpstr>
      <vt:lpstr>Wingdings 2</vt:lpstr>
      <vt:lpstr>Dividendo</vt:lpstr>
      <vt:lpstr>Hilos java (171-172)</vt:lpstr>
      <vt:lpstr>Presentación de PowerPoint</vt:lpstr>
      <vt:lpstr>1 OBJETIVOS</vt:lpstr>
      <vt:lpstr>2 Marco teórico</vt:lpstr>
      <vt:lpstr>2.2  APACHE NETBEANS.</vt:lpstr>
      <vt:lpstr>2.3 CONCURRENCIA</vt:lpstr>
      <vt:lpstr>2.4  HILOS</vt:lpstr>
      <vt:lpstr>2.5 HILOS PARALELOS Y CONCURRENTES.</vt:lpstr>
      <vt:lpstr>2.6 TERMINOLOGÍA Y METODOS DE HILOS EN JAVA.</vt:lpstr>
      <vt:lpstr>3 DESARROLLO</vt:lpstr>
      <vt:lpstr>3. 1 CREACIÓN DEL PROYECTO</vt:lpstr>
      <vt:lpstr>Presentación de PowerPoint</vt:lpstr>
      <vt:lpstr>3.2   CREACIÓN DE LOS PAQUETES PARA MVC. </vt:lpstr>
      <vt:lpstr>3.3  VIDEO 171 (CREACIÓN DE HILOS) 3.3.1  CODIFICACIÓN DE LOS ARCHIVOS DE LA VISTA</vt:lpstr>
      <vt:lpstr> 3.3.1  CODIFICACIÓN DE LOS ARCHIVOS DE LA VISTA</vt:lpstr>
      <vt:lpstr>3.3.2  CODIFICACIÓN DE LOS ARCHIVOS DEL MODELO</vt:lpstr>
      <vt:lpstr> 3.3.2  CODIFICACIÓN DE LOS ARCHIVOS DEL MODELO</vt:lpstr>
      <vt:lpstr>3.3.3  CODIFICACIÓN DE LOS ARCHIVOS DEL Controlador</vt:lpstr>
      <vt:lpstr> 3.3.3  CODIFICACIÓN DE LOS ARCHIVOS DEL Controlador</vt:lpstr>
      <vt:lpstr>3.3.4  CODIFICACIÓN DE LOS ARCHIVOS DEL Paquete principal.</vt:lpstr>
      <vt:lpstr>3.3.5  EJECUCIÓN DEL PROYECTO.</vt:lpstr>
      <vt:lpstr>3.4  VIDEO 172 (CREACIÓN DE HILOS) 3.4.1  CODIFICACIÓN DE LOS ARCHIVOS DE LA VISTA</vt:lpstr>
      <vt:lpstr> 3.4.1  CODIFICACIÓN DE LOS ARCHIVOS DE LA VISTA</vt:lpstr>
      <vt:lpstr>3.4.2  CODIFICACIÓN DE LOS ARCHIVOS DEL MODELO</vt:lpstr>
      <vt:lpstr> 3.4.2  CODIFICACIÓN DE LOS ARCHIVOS DEL MODELO</vt:lpstr>
      <vt:lpstr>3.4.3  CODIFICACIÓN DE LOS ARCHIVOS DEL Controlador</vt:lpstr>
      <vt:lpstr> 3.4.3  CODIFICACIÓN DE LOS ARCHIVOS DEL Controlador</vt:lpstr>
      <vt:lpstr>3.4.4  CODIFICACIÓN DE LOS ARCHIVOS DEL Paquete principal.</vt:lpstr>
      <vt:lpstr>3.4.5  EJECUCIÓN DEL PROYECTO.</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ANDRES VINICIO PALLANGO TAPIA</cp:lastModifiedBy>
  <cp:revision>20</cp:revision>
  <dcterms:created xsi:type="dcterms:W3CDTF">2020-07-10T23:33:49Z</dcterms:created>
  <dcterms:modified xsi:type="dcterms:W3CDTF">2023-07-10T04:01:26Z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0x010100C854A3B6139C2F4CA267C833574EC0B2</vt:lpwstr>
  </property>
</Properties>
</file>