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6"/>
  </p:notesMasterIdLst>
  <p:sldIdLst>
    <p:sldId id="258" r:id="rId5"/>
    <p:sldId id="259" r:id="rId6"/>
    <p:sldId id="260" r:id="rId7"/>
    <p:sldId id="261" r:id="rId8"/>
    <p:sldId id="303" r:id="rId9"/>
    <p:sldId id="262" r:id="rId10"/>
    <p:sldId id="263" r:id="rId11"/>
    <p:sldId id="304" r:id="rId12"/>
    <p:sldId id="307" r:id="rId13"/>
    <p:sldId id="264" r:id="rId14"/>
    <p:sldId id="308" r:id="rId15"/>
    <p:sldId id="266" r:id="rId16"/>
    <p:sldId id="318" r:id="rId17"/>
    <p:sldId id="313" r:id="rId18"/>
    <p:sldId id="319" r:id="rId19"/>
    <p:sldId id="320" r:id="rId20"/>
    <p:sldId id="321" r:id="rId21"/>
    <p:sldId id="322" r:id="rId22"/>
    <p:sldId id="323" r:id="rId23"/>
    <p:sldId id="324" r:id="rId24"/>
    <p:sldId id="325" r:id="rId25"/>
    <p:sldId id="333" r:id="rId26"/>
    <p:sldId id="326" r:id="rId27"/>
    <p:sldId id="327" r:id="rId28"/>
    <p:sldId id="328" r:id="rId29"/>
    <p:sldId id="329" r:id="rId30"/>
    <p:sldId id="330" r:id="rId31"/>
    <p:sldId id="331" r:id="rId32"/>
    <p:sldId id="332" r:id="rId33"/>
    <p:sldId id="334" r:id="rId34"/>
    <p:sldId id="335" r:id="rId35"/>
    <p:sldId id="336" r:id="rId36"/>
    <p:sldId id="337" r:id="rId37"/>
    <p:sldId id="338" r:id="rId38"/>
    <p:sldId id="339" r:id="rId39"/>
    <p:sldId id="340" r:id="rId40"/>
    <p:sldId id="341" r:id="rId41"/>
    <p:sldId id="342" r:id="rId42"/>
    <p:sldId id="279" r:id="rId43"/>
    <p:sldId id="280" r:id="rId44"/>
    <p:sldId id="281" r:id="rId4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82" autoAdjust="0"/>
  </p:normalViewPr>
  <p:slideViewPr>
    <p:cSldViewPr snapToGrid="0">
      <p:cViewPr>
        <p:scale>
          <a:sx n="66" d="100"/>
          <a:sy n="66"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Java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00100" rtl="0">
            <a:lnSpc>
              <a:spcPct val="100000"/>
            </a:lnSpc>
            <a:spcBef>
              <a:spcPct val="0"/>
            </a:spcBef>
            <a:spcAft>
              <a:spcPct val="35000"/>
            </a:spcAft>
            <a:buNone/>
          </a:pPr>
          <a:r>
            <a:rPr lang="es-MX" sz="1800" kern="1200" dirty="0"/>
            <a:t>Comprender la funcionalidad de los hilos en Java para ejecutar múltiples tareas al mismo así como también ver la manera en la que un programa realizado con hilos actúa de manera diferente a uno que no los utiliza.</a:t>
          </a:r>
          <a:endParaRPr lang="en-US" sz="18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10/07/2023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7/10/2023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7/10/2023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7/10/2023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7/10/2023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7/10/2023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Hilos java (168-169-170)</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lnSpcReduction="10000"/>
          </a:bodyPr>
          <a:lstStyle/>
          <a:p>
            <a:pPr algn="l" rtl="0" fontAlgn="base"/>
            <a:r>
              <a:rPr lang="es-EC" sz="1800" b="1" i="0" u="none" strike="noStrike" cap="all" dirty="0">
                <a:solidFill>
                  <a:srgbClr val="FFFFFF"/>
                </a:solidFill>
                <a:effectLst/>
                <a:latin typeface="Gill Sans MT" panose="020B0502020104020203" pitchFamily="34" charset="0"/>
              </a:rPr>
              <a:t>INTEGRANTES: </a:t>
            </a:r>
            <a:r>
              <a:rPr lang="es-EC" sz="1800" b="0" i="0" u="none" strike="noStrike" cap="all" dirty="0">
                <a:solidFill>
                  <a:srgbClr val="FFFFFF"/>
                </a:solidFill>
                <a:effectLst/>
                <a:latin typeface="Gill Sans MT" panose="020B0502020104020203" pitchFamily="34" charset="0"/>
              </a:rPr>
              <a:t>ADRIÁN MOSQUERA</a:t>
            </a:r>
            <a:r>
              <a:rPr lang="en-US" sz="1800" b="0" i="0" dirty="0">
                <a:solidFill>
                  <a:srgbClr val="FFFFFF"/>
                </a:solidFill>
                <a:effectLst/>
                <a:latin typeface="Gill Sans MT" panose="020B0502020104020203" pitchFamily="34" charset="0"/>
              </a:rPr>
              <a:t>​</a:t>
            </a:r>
            <a:endParaRPr lang="en-US" b="0" i="0" dirty="0">
              <a:solidFill>
                <a:srgbClr val="000000"/>
              </a:solidFill>
              <a:effectLst/>
              <a:latin typeface="Segoe UI" panose="020B0502040204020203" pitchFamily="34" charset="0"/>
            </a:endParaRPr>
          </a:p>
          <a:p>
            <a:pPr algn="l" rtl="0" fontAlgn="base"/>
            <a:r>
              <a:rPr lang="es-EC" sz="1800" b="0" i="0" u="none" strike="noStrike" cap="all" dirty="0">
                <a:solidFill>
                  <a:srgbClr val="FFFFFF"/>
                </a:solidFill>
                <a:effectLst/>
                <a:latin typeface="Gill Sans MT" panose="020B0502020104020203" pitchFamily="34" charset="0"/>
              </a:rPr>
              <a:t>                            ANDRES PALLANGO</a:t>
            </a:r>
            <a:r>
              <a:rPr lang="en-US" sz="1800" b="0" i="0" dirty="0">
                <a:solidFill>
                  <a:srgbClr val="FFFFFF"/>
                </a:solidFill>
                <a:effectLst/>
                <a:latin typeface="Gill Sans MT" panose="020B0502020104020203" pitchFamily="34" charset="0"/>
              </a:rPr>
              <a:t>​</a:t>
            </a:r>
            <a:endParaRPr lang="en-US" b="0" i="0" dirty="0">
              <a:solidFill>
                <a:srgbClr val="000000"/>
              </a:solidFill>
              <a:effectLst/>
              <a:latin typeface="Segoe UI" panose="020B0502040204020203" pitchFamily="34" charset="0"/>
            </a:endParaRPr>
          </a:p>
          <a:p>
            <a:pPr algn="l" rtl="0" fontAlgn="base"/>
            <a:r>
              <a:rPr lang="es-EC" sz="1800" b="0" i="0" u="none" strike="noStrike" cap="all" dirty="0">
                <a:solidFill>
                  <a:srgbClr val="FFFFFF"/>
                </a:solidFill>
                <a:effectLst/>
                <a:latin typeface="Gill Sans MT" panose="020B0502020104020203" pitchFamily="34" charset="0"/>
              </a:rPr>
              <a:t>                            PAÚL SÁNCHEZ</a:t>
            </a:r>
            <a:endParaRPr lang="en-US" b="0" i="0" dirty="0">
              <a:solidFill>
                <a:srgbClr val="000000"/>
              </a:solidFill>
              <a:effectLst/>
              <a:latin typeface="Segoe UI" panose="020B0502040204020203" pitchFamily="34" charset="0"/>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10/07/2023</a:t>
            </a:r>
            <a:endParaRPr lang="es-EC" dirty="0">
              <a:solidFill>
                <a:schemeClr val="bg1"/>
              </a:solidFill>
            </a:endParaRP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a:t>
            </a:r>
            <a:r>
              <a:rPr lang="en-US" dirty="0"/>
              <a:t>para la </a:t>
            </a:r>
            <a:r>
              <a:rPr lang="en-US" dirty="0" err="1"/>
              <a:t>creacion</a:t>
            </a:r>
            <a:r>
              <a:rPr lang="en-US" dirty="0"/>
              <a:t> de un </a:t>
            </a:r>
            <a:r>
              <a:rPr lang="en-US" dirty="0" err="1"/>
              <a:t>programa</a:t>
            </a:r>
            <a:r>
              <a:rPr lang="en-US" dirty="0"/>
              <a:t> que </a:t>
            </a:r>
            <a:r>
              <a:rPr lang="en-US" dirty="0" err="1"/>
              <a:t>muestre</a:t>
            </a:r>
            <a:r>
              <a:rPr lang="en-US" dirty="0"/>
              <a:t> </a:t>
            </a:r>
            <a:r>
              <a:rPr lang="en-US" dirty="0" err="1"/>
              <a:t>pelotas</a:t>
            </a:r>
            <a:r>
              <a:rPr lang="en-US" dirty="0"/>
              <a:t> </a:t>
            </a:r>
            <a:r>
              <a:rPr lang="en-US" dirty="0" err="1"/>
              <a:t>en</a:t>
            </a:r>
            <a:r>
              <a:rPr lang="en-US" dirty="0"/>
              <a:t> </a:t>
            </a:r>
            <a:r>
              <a:rPr lang="en-US" dirty="0" err="1"/>
              <a:t>movimiento</a:t>
            </a:r>
            <a:r>
              <a:rPr lang="en-US" dirty="0"/>
              <a:t> </a:t>
            </a:r>
            <a:r>
              <a:rPr lang="en-US" dirty="0" err="1"/>
              <a:t>utilizando</a:t>
            </a:r>
            <a:r>
              <a:rPr lang="en-US" dirty="0"/>
              <a:t> </a:t>
            </a:r>
            <a:r>
              <a:rPr lang="en-US" dirty="0" err="1"/>
              <a:t>hilos</a:t>
            </a:r>
            <a:r>
              <a:rPr lang="en-US" dirty="0"/>
              <a:t>.</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10</a:t>
            </a:r>
          </a:p>
        </p:txBody>
      </p:sp>
    </p:spTree>
    <p:extLst>
      <p:ext uri="{BB962C8B-B14F-4D97-AF65-F5344CB8AC3E}">
        <p14:creationId xmlns:p14="http://schemas.microsoft.com/office/powerpoint/2010/main" val="30927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ES" dirty="0">
                <a:solidFill>
                  <a:schemeClr val="tx1"/>
                </a:solidFill>
              </a:rPr>
              <a:t>1.	Apache </a:t>
            </a:r>
            <a:r>
              <a:rPr lang="es-ES" dirty="0" err="1">
                <a:solidFill>
                  <a:schemeClr val="tx1"/>
                </a:solidFill>
              </a:rPr>
              <a:t>Netbeans</a:t>
            </a:r>
            <a:r>
              <a:rPr lang="es-ES" dirty="0">
                <a:solidFill>
                  <a:schemeClr val="tx1"/>
                </a:solidFill>
              </a:rPr>
              <a:t> y se sitúa en la Pestaña superior y selecciona File-&gt;New Project -&gt; Java </a:t>
            </a:r>
            <a:r>
              <a:rPr lang="es-ES" dirty="0" err="1">
                <a:solidFill>
                  <a:schemeClr val="tx1"/>
                </a:solidFill>
              </a:rPr>
              <a:t>with</a:t>
            </a:r>
            <a:r>
              <a:rPr lang="es-ES" dirty="0">
                <a:solidFill>
                  <a:schemeClr val="tx1"/>
                </a:solidFill>
              </a:rPr>
              <a:t> </a:t>
            </a:r>
            <a:r>
              <a:rPr lang="es-ES" dirty="0" err="1">
                <a:solidFill>
                  <a:schemeClr val="tx1"/>
                </a:solidFill>
              </a:rPr>
              <a:t>Mave</a:t>
            </a:r>
            <a:r>
              <a:rPr lang="es-ES" dirty="0">
                <a:solidFill>
                  <a:schemeClr val="tx1"/>
                </a:solidFill>
              </a:rPr>
              <a:t> -&gt; Java </a:t>
            </a:r>
            <a:r>
              <a:rPr lang="es-ES" dirty="0" err="1">
                <a:solidFill>
                  <a:schemeClr val="tx1"/>
                </a:solidFill>
              </a:rPr>
              <a:t>Application</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19" name="Grupo 18">
            <a:extLst>
              <a:ext uri="{FF2B5EF4-FFF2-40B4-BE49-F238E27FC236}">
                <a16:creationId xmlns:a16="http://schemas.microsoft.com/office/drawing/2014/main" id="{E38F82EC-D133-1F4E-2E86-021A7F2180A6}"/>
              </a:ext>
            </a:extLst>
          </p:cNvPr>
          <p:cNvGrpSpPr/>
          <p:nvPr/>
        </p:nvGrpSpPr>
        <p:grpSpPr>
          <a:xfrm>
            <a:off x="9127125" y="0"/>
            <a:ext cx="3092950" cy="6858000"/>
            <a:chOff x="9127125" y="0"/>
            <a:chExt cx="3092950" cy="6858000"/>
          </a:xfrm>
        </p:grpSpPr>
        <p:sp>
          <p:nvSpPr>
            <p:cNvPr id="20" name="Marcador de contenido 2">
              <a:extLst>
                <a:ext uri="{FF2B5EF4-FFF2-40B4-BE49-F238E27FC236}">
                  <a16:creationId xmlns:a16="http://schemas.microsoft.com/office/drawing/2014/main" id="{500DBF47-332D-E6E9-5AB8-E3920E10163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21" name="CuadroTexto 20">
              <a:extLst>
                <a:ext uri="{FF2B5EF4-FFF2-40B4-BE49-F238E27FC236}">
                  <a16:creationId xmlns:a16="http://schemas.microsoft.com/office/drawing/2014/main" id="{A642B0AD-E4D7-7B0A-0219-3AD416D716E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11</a:t>
              </a:r>
            </a:p>
          </p:txBody>
        </p:sp>
      </p:grpSp>
      <p:pic>
        <p:nvPicPr>
          <p:cNvPr id="16" name="Imagen 15">
            <a:extLst>
              <a:ext uri="{FF2B5EF4-FFF2-40B4-BE49-F238E27FC236}">
                <a16:creationId xmlns:a16="http://schemas.microsoft.com/office/drawing/2014/main" id="{901D802C-09A2-DD6C-A72A-A61FC9FCAF8D}"/>
              </a:ext>
            </a:extLst>
          </p:cNvPr>
          <p:cNvPicPr>
            <a:picLocks noChangeAspect="1"/>
          </p:cNvPicPr>
          <p:nvPr/>
        </p:nvPicPr>
        <p:blipFill>
          <a:blip r:embed="rId2"/>
          <a:stretch>
            <a:fillRect/>
          </a:stretch>
        </p:blipFill>
        <p:spPr>
          <a:xfrm>
            <a:off x="3040640" y="2180495"/>
            <a:ext cx="6058410" cy="4186570"/>
          </a:xfrm>
          <a:prstGeom prst="rect">
            <a:avLst/>
          </a:prstGeom>
        </p:spPr>
      </p:pic>
    </p:spTree>
    <p:extLst>
      <p:ext uri="{BB962C8B-B14F-4D97-AF65-F5344CB8AC3E}">
        <p14:creationId xmlns:p14="http://schemas.microsoft.com/office/powerpoint/2010/main" val="211909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2427695" cy="5208270"/>
          </a:xfrm>
        </p:spPr>
        <p:txBody>
          <a:bodyPr>
            <a:normAutofit/>
          </a:bodyPr>
          <a:lstStyle/>
          <a:p>
            <a:r>
              <a:rPr lang="es-ES" dirty="0">
                <a:solidFill>
                  <a:schemeClr val="bg1"/>
                </a:solidFill>
              </a:rPr>
              <a:t>2.   </a:t>
            </a:r>
            <a:r>
              <a:rPr lang="es-EC" dirty="0">
                <a:solidFill>
                  <a:schemeClr val="bg1"/>
                </a:solidFill>
              </a:rPr>
              <a:t>Le da el siguiente nombre </a:t>
            </a:r>
            <a:r>
              <a:rPr lang="es-ES" sz="18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HilosJava_Video#_grupo</a:t>
            </a:r>
            <a:r>
              <a:rPr lang="es-E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s-EC" dirty="0">
                <a:solidFill>
                  <a:schemeClr val="bg1"/>
                </a:solidFill>
              </a:rPr>
              <a:t>y en la opción que dice localización del proyecto presiona buscar y selecciona la carpeta “aplicativo” que fue creada con anterioridad</a:t>
            </a:r>
            <a:r>
              <a:rPr lang="es-ES" dirty="0">
                <a:solidFill>
                  <a:schemeClr val="bg1"/>
                </a:solidFill>
              </a:rPr>
              <a:t>.</a:t>
            </a:r>
          </a:p>
          <a:p>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644063" y="0"/>
            <a:ext cx="2576012"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12</a:t>
              </a:r>
            </a:p>
          </p:txBody>
        </p:sp>
      </p:grpSp>
      <p:pic>
        <p:nvPicPr>
          <p:cNvPr id="9" name="Imagen 8">
            <a:extLst>
              <a:ext uri="{FF2B5EF4-FFF2-40B4-BE49-F238E27FC236}">
                <a16:creationId xmlns:a16="http://schemas.microsoft.com/office/drawing/2014/main" id="{52FC9ED4-9CC9-C208-9680-C492C9BDAB5B}"/>
              </a:ext>
            </a:extLst>
          </p:cNvPr>
          <p:cNvPicPr>
            <a:picLocks noChangeAspect="1"/>
          </p:cNvPicPr>
          <p:nvPr/>
        </p:nvPicPr>
        <p:blipFill>
          <a:blip r:embed="rId2"/>
          <a:stretch>
            <a:fillRect/>
          </a:stretch>
        </p:blipFill>
        <p:spPr>
          <a:xfrm>
            <a:off x="4128504" y="1822488"/>
            <a:ext cx="5536910" cy="3827428"/>
          </a:xfrm>
          <a:prstGeom prst="rect">
            <a:avLst/>
          </a:prstGeom>
        </p:spPr>
      </p:pic>
    </p:spTree>
    <p:extLst>
      <p:ext uri="{BB962C8B-B14F-4D97-AF65-F5344CB8AC3E}">
        <p14:creationId xmlns:p14="http://schemas.microsoft.com/office/powerpoint/2010/main" val="32500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099208" cy="5208270"/>
          </a:xfrm>
        </p:spPr>
        <p:txBody>
          <a:bodyPr>
            <a:normAutofit/>
          </a:bodyPr>
          <a:lstStyle/>
          <a:p>
            <a:r>
              <a:rPr lang="es-ES" dirty="0">
                <a:solidFill>
                  <a:schemeClr val="bg1"/>
                </a:solidFill>
              </a:rPr>
              <a:t>6.	</a:t>
            </a:r>
            <a:r>
              <a:rPr lang="es-EC" dirty="0">
                <a:solidFill>
                  <a:schemeClr val="bg1"/>
                </a:solidFill>
              </a:rPr>
              <a:t>Si desea para mas orden renombre el paquete creado inicialmente (</a:t>
            </a:r>
            <a:r>
              <a:rPr lang="es-EC" dirty="0" err="1">
                <a:solidFill>
                  <a:schemeClr val="bg1"/>
                </a:solidFill>
              </a:rPr>
              <a:t>ec.edu.monster.main.HilosJava_video#_grupo</a:t>
            </a:r>
            <a:r>
              <a:rPr lang="es-EC" dirty="0">
                <a:solidFill>
                  <a:schemeClr val="bg1"/>
                </a:solidFill>
              </a:rPr>
              <a:t>#) por “</a:t>
            </a:r>
            <a:r>
              <a:rPr lang="es-EC" dirty="0" err="1">
                <a:solidFill>
                  <a:schemeClr val="bg1"/>
                </a:solidFill>
              </a:rPr>
              <a:t>ec.edu.monster.main</a:t>
            </a:r>
            <a:r>
              <a:rPr lang="es-EC" dirty="0">
                <a:solidFill>
                  <a:schemeClr val="bg1"/>
                </a:solidFill>
              </a:rPr>
              <a:t>” Seleccione el paquete, luego-&gt;</a:t>
            </a:r>
            <a:r>
              <a:rPr lang="es-EC" dirty="0" err="1">
                <a:solidFill>
                  <a:schemeClr val="bg1"/>
                </a:solidFill>
              </a:rPr>
              <a:t>refactor</a:t>
            </a:r>
            <a:r>
              <a:rPr lang="es-EC" dirty="0">
                <a:solidFill>
                  <a:schemeClr val="bg1"/>
                </a:solidFill>
              </a:rPr>
              <a:t>-&gt;</a:t>
            </a:r>
            <a:r>
              <a:rPr lang="es-EC" dirty="0" err="1">
                <a:solidFill>
                  <a:schemeClr val="bg1"/>
                </a:solidFill>
              </a:rPr>
              <a:t>Rename</a:t>
            </a:r>
            <a:r>
              <a:rPr lang="es-EC" dirty="0">
                <a:solidFill>
                  <a:schemeClr val="bg1"/>
                </a:solidFill>
              </a:rPr>
              <a:t>..</a:t>
            </a:r>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grpSp>
        <p:nvGrpSpPr>
          <p:cNvPr id="18" name="Grupo 17">
            <a:extLst>
              <a:ext uri="{FF2B5EF4-FFF2-40B4-BE49-F238E27FC236}">
                <a16:creationId xmlns:a16="http://schemas.microsoft.com/office/drawing/2014/main" id="{760A1ACA-06A2-9902-5E13-8FFFB44A4EA3}"/>
              </a:ext>
            </a:extLst>
          </p:cNvPr>
          <p:cNvGrpSpPr/>
          <p:nvPr/>
        </p:nvGrpSpPr>
        <p:grpSpPr>
          <a:xfrm>
            <a:off x="9127125" y="0"/>
            <a:ext cx="3092950" cy="6858000"/>
            <a:chOff x="9127125" y="0"/>
            <a:chExt cx="3092950" cy="6858000"/>
          </a:xfrm>
        </p:grpSpPr>
        <p:sp>
          <p:nvSpPr>
            <p:cNvPr id="19" name="Marcador de contenido 2">
              <a:extLst>
                <a:ext uri="{FF2B5EF4-FFF2-40B4-BE49-F238E27FC236}">
                  <a16:creationId xmlns:a16="http://schemas.microsoft.com/office/drawing/2014/main" id="{8B2C1063-C712-0FCF-605E-2FD3757BA72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20" name="CuadroTexto 19">
              <a:extLst>
                <a:ext uri="{FF2B5EF4-FFF2-40B4-BE49-F238E27FC236}">
                  <a16:creationId xmlns:a16="http://schemas.microsoft.com/office/drawing/2014/main" id="{8BD2C9FC-8F67-6CD2-59A9-64463A2FFE31}"/>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16</a:t>
              </a:r>
            </a:p>
          </p:txBody>
        </p:sp>
      </p:grpSp>
      <p:pic>
        <p:nvPicPr>
          <p:cNvPr id="4" name="Imagen 3">
            <a:extLst>
              <a:ext uri="{FF2B5EF4-FFF2-40B4-BE49-F238E27FC236}">
                <a16:creationId xmlns:a16="http://schemas.microsoft.com/office/drawing/2014/main" id="{1A06A874-BC67-5D79-C993-A5D258E60832}"/>
              </a:ext>
            </a:extLst>
          </p:cNvPr>
          <p:cNvPicPr>
            <a:picLocks noChangeAspect="1"/>
          </p:cNvPicPr>
          <p:nvPr/>
        </p:nvPicPr>
        <p:blipFill>
          <a:blip r:embed="rId2"/>
          <a:stretch>
            <a:fillRect/>
          </a:stretch>
        </p:blipFill>
        <p:spPr>
          <a:xfrm>
            <a:off x="4399802" y="1752344"/>
            <a:ext cx="4477375" cy="3667637"/>
          </a:xfrm>
          <a:prstGeom prst="rect">
            <a:avLst/>
          </a:prstGeom>
        </p:spPr>
      </p:pic>
    </p:spTree>
    <p:extLst>
      <p:ext uri="{BB962C8B-B14F-4D97-AF65-F5344CB8AC3E}">
        <p14:creationId xmlns:p14="http://schemas.microsoft.com/office/powerpoint/2010/main" val="396063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1.	</a:t>
            </a:r>
            <a:r>
              <a:rPr lang="fr-FR" dirty="0">
                <a:solidFill>
                  <a:schemeClr val="tx1"/>
                </a:solidFill>
              </a:rPr>
              <a:t>De clic en sources packages-&gt;new-&gt;java package y e</a:t>
            </a:r>
            <a:r>
              <a:rPr lang="es-MX" dirty="0">
                <a:solidFill>
                  <a:schemeClr val="tx1"/>
                </a:solidFill>
              </a:rPr>
              <a:t>n el nombre del paquete coloque </a:t>
            </a:r>
            <a:r>
              <a:rPr lang="es-MX" dirty="0" err="1">
                <a:solidFill>
                  <a:schemeClr val="tx1"/>
                </a:solidFill>
              </a:rPr>
              <a:t>ec.edu.monster</a:t>
            </a:r>
            <a:r>
              <a:rPr lang="es-MX" dirty="0">
                <a:solidFill>
                  <a:schemeClr val="tx1"/>
                </a:solidFill>
              </a:rPr>
              <a:t>.(modelo-vista-controlador) según requiera.</a:t>
            </a:r>
            <a:r>
              <a:rPr lang="fr-FR"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11FCD25F-0C8D-24E1-EC41-222313D0717C}"/>
              </a:ext>
            </a:extLst>
          </p:cNvPr>
          <p:cNvPicPr>
            <a:picLocks noChangeAspect="1"/>
          </p:cNvPicPr>
          <p:nvPr/>
        </p:nvPicPr>
        <p:blipFill>
          <a:blip r:embed="rId2"/>
          <a:stretch>
            <a:fillRect/>
          </a:stretch>
        </p:blipFill>
        <p:spPr>
          <a:xfrm>
            <a:off x="1787950" y="2788917"/>
            <a:ext cx="6262845" cy="4345288"/>
          </a:xfrm>
          <a:prstGeom prst="rect">
            <a:avLst/>
          </a:prstGeom>
        </p:spPr>
      </p:pic>
    </p:spTree>
    <p:extLst>
      <p:ext uri="{BB962C8B-B14F-4D97-AF65-F5344CB8AC3E}">
        <p14:creationId xmlns:p14="http://schemas.microsoft.com/office/powerpoint/2010/main" val="243094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3.3	</a:t>
            </a:r>
            <a:r>
              <a:rPr lang="es-EC" dirty="0"/>
              <a:t> VIDEO 168 (CREACIÓN DE HILOS)</a:t>
            </a:r>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Vista y otra llamada </a:t>
            </a:r>
            <a:r>
              <a:rPr lang="es-MX" dirty="0" err="1">
                <a:solidFill>
                  <a:schemeClr val="tx1"/>
                </a:solidFill>
              </a:rPr>
              <a:t>LaminaPelotaVista</a:t>
            </a:r>
            <a:r>
              <a:rPr lang="es-MX"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F24AF5C4-E331-98D5-1CB3-F134871DFD95}"/>
              </a:ext>
            </a:extLst>
          </p:cNvPr>
          <p:cNvPicPr>
            <a:picLocks noChangeAspect="1"/>
          </p:cNvPicPr>
          <p:nvPr/>
        </p:nvPicPr>
        <p:blipFill>
          <a:blip r:embed="rId2"/>
          <a:stretch>
            <a:fillRect/>
          </a:stretch>
        </p:blipFill>
        <p:spPr>
          <a:xfrm>
            <a:off x="1855992" y="2704793"/>
            <a:ext cx="5982535" cy="4391638"/>
          </a:xfrm>
          <a:prstGeom prst="rect">
            <a:avLst/>
          </a:prstGeom>
        </p:spPr>
      </p:pic>
    </p:spTree>
    <p:extLst>
      <p:ext uri="{BB962C8B-B14F-4D97-AF65-F5344CB8AC3E}">
        <p14:creationId xmlns:p14="http://schemas.microsoft.com/office/powerpoint/2010/main" val="221068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vista y el derecho el </a:t>
            </a:r>
            <a:r>
              <a:rPr lang="es-MX" dirty="0" err="1">
                <a:solidFill>
                  <a:schemeClr val="tx1"/>
                </a:solidFill>
              </a:rPr>
              <a:t>LaminaPelotaVista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E869D3CC-4B91-A099-4755-AAFBE1336C5D}"/>
              </a:ext>
            </a:extLst>
          </p:cNvPr>
          <p:cNvPicPr>
            <a:picLocks noChangeAspect="1"/>
          </p:cNvPicPr>
          <p:nvPr/>
        </p:nvPicPr>
        <p:blipFill>
          <a:blip r:embed="rId2"/>
          <a:stretch>
            <a:fillRect/>
          </a:stretch>
        </p:blipFill>
        <p:spPr>
          <a:xfrm>
            <a:off x="423816" y="2647511"/>
            <a:ext cx="8613943" cy="4180009"/>
          </a:xfrm>
          <a:prstGeom prst="rect">
            <a:avLst/>
          </a:prstGeom>
        </p:spPr>
      </p:pic>
    </p:spTree>
    <p:extLst>
      <p:ext uri="{BB962C8B-B14F-4D97-AF65-F5344CB8AC3E}">
        <p14:creationId xmlns:p14="http://schemas.microsoft.com/office/powerpoint/2010/main" val="164136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Pelota y otra llamada </a:t>
            </a:r>
            <a:r>
              <a:rPr lang="es-MX" dirty="0" err="1">
                <a:solidFill>
                  <a:schemeClr val="tx1"/>
                </a:solidFill>
              </a:rPr>
              <a:t>PelotaHilos</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46FA86D5-66CF-38A6-1E3B-651F204EFD5E}"/>
              </a:ext>
            </a:extLst>
          </p:cNvPr>
          <p:cNvPicPr>
            <a:picLocks noChangeAspect="1"/>
          </p:cNvPicPr>
          <p:nvPr/>
        </p:nvPicPr>
        <p:blipFill>
          <a:blip r:embed="rId2"/>
          <a:stretch>
            <a:fillRect/>
          </a:stretch>
        </p:blipFill>
        <p:spPr>
          <a:xfrm>
            <a:off x="1859426" y="2761719"/>
            <a:ext cx="6354062" cy="4353533"/>
          </a:xfrm>
          <a:prstGeom prst="rect">
            <a:avLst/>
          </a:prstGeom>
        </p:spPr>
      </p:pic>
    </p:spTree>
    <p:extLst>
      <p:ext uri="{BB962C8B-B14F-4D97-AF65-F5344CB8AC3E}">
        <p14:creationId xmlns:p14="http://schemas.microsoft.com/office/powerpoint/2010/main" val="591253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Pelota y el derecho el </a:t>
            </a:r>
            <a:r>
              <a:rPr lang="es-MX" dirty="0" err="1">
                <a:solidFill>
                  <a:schemeClr val="tx1"/>
                </a:solidFill>
              </a:rPr>
              <a:t>PelotaHilos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971239D5-FF1F-D524-FE5E-37BD52303564}"/>
              </a:ext>
            </a:extLst>
          </p:cNvPr>
          <p:cNvPicPr>
            <a:picLocks noChangeAspect="1"/>
          </p:cNvPicPr>
          <p:nvPr/>
        </p:nvPicPr>
        <p:blipFill>
          <a:blip r:embed="rId2"/>
          <a:stretch>
            <a:fillRect/>
          </a:stretch>
        </p:blipFill>
        <p:spPr>
          <a:xfrm>
            <a:off x="197583" y="2838294"/>
            <a:ext cx="8360229" cy="3819651"/>
          </a:xfrm>
          <a:prstGeom prst="rect">
            <a:avLst/>
          </a:prstGeom>
        </p:spPr>
      </p:pic>
    </p:spTree>
    <p:extLst>
      <p:ext uri="{BB962C8B-B14F-4D97-AF65-F5344CB8AC3E}">
        <p14:creationId xmlns:p14="http://schemas.microsoft.com/office/powerpoint/2010/main" val="401546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1 clases una llamada 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591A8657-4DF0-636E-AFAF-3F363F2D3F7F}"/>
              </a:ext>
            </a:extLst>
          </p:cNvPr>
          <p:cNvPicPr>
            <a:picLocks noChangeAspect="1"/>
          </p:cNvPicPr>
          <p:nvPr/>
        </p:nvPicPr>
        <p:blipFill>
          <a:blip r:embed="rId2"/>
          <a:stretch>
            <a:fillRect/>
          </a:stretch>
        </p:blipFill>
        <p:spPr>
          <a:xfrm>
            <a:off x="2116862" y="2855041"/>
            <a:ext cx="5868219" cy="3972479"/>
          </a:xfrm>
          <a:prstGeom prst="rect">
            <a:avLst/>
          </a:prstGeom>
        </p:spPr>
      </p:pic>
    </p:spTree>
    <p:extLst>
      <p:ext uri="{BB962C8B-B14F-4D97-AF65-F5344CB8AC3E}">
        <p14:creationId xmlns:p14="http://schemas.microsoft.com/office/powerpoint/2010/main" val="121367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
        <p:nvSpPr>
          <p:cNvPr id="4" name="Marcador de contenido 2">
            <a:extLst>
              <a:ext uri="{FF2B5EF4-FFF2-40B4-BE49-F238E27FC236}">
                <a16:creationId xmlns:a16="http://schemas.microsoft.com/office/drawing/2014/main" id="{FE9EFE7B-17D2-56E2-B694-A146F3FF4FD6}"/>
              </a:ext>
            </a:extLst>
          </p:cNvPr>
          <p:cNvSpPr txBox="1">
            <a:spLocks/>
          </p:cNvSpPr>
          <p:nvPr/>
        </p:nvSpPr>
        <p:spPr>
          <a:xfrm>
            <a:off x="442378" y="631821"/>
            <a:ext cx="3707476" cy="615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D4504386-7452-CDC4-BA05-A9A4C3B26C2B}"/>
              </a:ext>
            </a:extLst>
          </p:cNvPr>
          <p:cNvPicPr>
            <a:picLocks noChangeAspect="1"/>
          </p:cNvPicPr>
          <p:nvPr/>
        </p:nvPicPr>
        <p:blipFill>
          <a:blip r:embed="rId2"/>
          <a:stretch>
            <a:fillRect/>
          </a:stretch>
        </p:blipFill>
        <p:spPr>
          <a:xfrm>
            <a:off x="732994" y="2609255"/>
            <a:ext cx="7830643" cy="4048690"/>
          </a:xfrm>
          <a:prstGeom prst="rect">
            <a:avLst/>
          </a:prstGeom>
        </p:spPr>
      </p:pic>
    </p:spTree>
    <p:extLst>
      <p:ext uri="{BB962C8B-B14F-4D97-AF65-F5344CB8AC3E}">
        <p14:creationId xmlns:p14="http://schemas.microsoft.com/office/powerpoint/2010/main" val="2036233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a:extLst>
              <a:ext uri="{FF2B5EF4-FFF2-40B4-BE49-F238E27FC236}">
                <a16:creationId xmlns:a16="http://schemas.microsoft.com/office/drawing/2014/main" id="{8F7BDF9B-4DED-BBAE-EAFC-09463E4C3CA5}"/>
              </a:ext>
            </a:extLst>
          </p:cNvPr>
          <p:cNvPicPr>
            <a:picLocks noChangeAspect="1"/>
          </p:cNvPicPr>
          <p:nvPr/>
        </p:nvPicPr>
        <p:blipFill rotWithShape="1">
          <a:blip r:embed="rId2"/>
          <a:srcRect l="-1027" t="-2013" r="40868" b="2013"/>
          <a:stretch/>
        </p:blipFill>
        <p:spPr>
          <a:xfrm>
            <a:off x="1378124" y="2810006"/>
            <a:ext cx="5835477" cy="3647884"/>
          </a:xfrm>
          <a:prstGeom prst="rect">
            <a:avLst/>
          </a:prstGeom>
        </p:spPr>
      </p:pic>
    </p:spTree>
    <p:extLst>
      <p:ext uri="{BB962C8B-B14F-4D97-AF65-F5344CB8AC3E}">
        <p14:creationId xmlns:p14="http://schemas.microsoft.com/office/powerpoint/2010/main" val="3278932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0" name="Imagen 9">
            <a:extLst>
              <a:ext uri="{FF2B5EF4-FFF2-40B4-BE49-F238E27FC236}">
                <a16:creationId xmlns:a16="http://schemas.microsoft.com/office/drawing/2014/main" id="{5B743972-3390-457E-A114-370B67173980}"/>
              </a:ext>
            </a:extLst>
          </p:cNvPr>
          <p:cNvPicPr/>
          <p:nvPr/>
        </p:nvPicPr>
        <p:blipFill>
          <a:blip r:embed="rId2"/>
          <a:stretch>
            <a:fillRect/>
          </a:stretch>
        </p:blipFill>
        <p:spPr>
          <a:xfrm>
            <a:off x="2800998" y="2664110"/>
            <a:ext cx="4208060" cy="37633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3549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3.4	</a:t>
            </a:r>
            <a:r>
              <a:rPr lang="es-EC" dirty="0"/>
              <a:t> VIDEO 169 (CREACIÓN DE HILOS)</a:t>
            </a:r>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Vista y otra llamada </a:t>
            </a:r>
            <a:r>
              <a:rPr lang="es-MX" dirty="0" err="1">
                <a:solidFill>
                  <a:schemeClr val="tx1"/>
                </a:solidFill>
              </a:rPr>
              <a:t>LaminaPelotaVista</a:t>
            </a:r>
            <a:r>
              <a:rPr lang="es-MX"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37956CFC-AE95-4C37-8B58-E74DE6FA38E2}"/>
              </a:ext>
            </a:extLst>
          </p:cNvPr>
          <p:cNvPicPr/>
          <p:nvPr/>
        </p:nvPicPr>
        <p:blipFill>
          <a:blip r:embed="rId2"/>
          <a:stretch>
            <a:fillRect/>
          </a:stretch>
        </p:blipFill>
        <p:spPr>
          <a:xfrm>
            <a:off x="2047164" y="2868001"/>
            <a:ext cx="5622878" cy="31275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26472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vista y el derecho el </a:t>
            </a:r>
            <a:r>
              <a:rPr lang="es-MX" dirty="0" err="1">
                <a:solidFill>
                  <a:schemeClr val="tx1"/>
                </a:solidFill>
              </a:rPr>
              <a:t>LaminaPelotaVista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BE6EF7E2-FCB0-42EE-BD48-4541D0698135}"/>
              </a:ext>
            </a:extLst>
          </p:cNvPr>
          <p:cNvPicPr/>
          <p:nvPr/>
        </p:nvPicPr>
        <p:blipFill>
          <a:blip r:embed="rId2"/>
          <a:stretch>
            <a:fillRect/>
          </a:stretch>
        </p:blipFill>
        <p:spPr>
          <a:xfrm>
            <a:off x="581192" y="3100768"/>
            <a:ext cx="4140933" cy="3055076"/>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a:extLst>
              <a:ext uri="{FF2B5EF4-FFF2-40B4-BE49-F238E27FC236}">
                <a16:creationId xmlns:a16="http://schemas.microsoft.com/office/drawing/2014/main" id="{7C0F65B2-D96F-4760-91F6-B9AB0868F403}"/>
              </a:ext>
            </a:extLst>
          </p:cNvPr>
          <p:cNvPicPr/>
          <p:nvPr/>
        </p:nvPicPr>
        <p:blipFill>
          <a:blip r:embed="rId3"/>
          <a:stretch>
            <a:fillRect/>
          </a:stretch>
        </p:blipFill>
        <p:spPr>
          <a:xfrm>
            <a:off x="4850164" y="3100767"/>
            <a:ext cx="4140933" cy="30550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01695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Pelota y otra llamada </a:t>
            </a:r>
            <a:r>
              <a:rPr lang="es-MX" dirty="0" err="1">
                <a:solidFill>
                  <a:schemeClr val="tx1"/>
                </a:solidFill>
              </a:rPr>
              <a:t>PelotaHilos</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82705" y="2779559"/>
            <a:ext cx="5408695"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25514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Pelota y el derecho el </a:t>
            </a:r>
            <a:r>
              <a:rPr lang="es-MX" dirty="0" err="1">
                <a:solidFill>
                  <a:schemeClr val="tx1"/>
                </a:solidFill>
              </a:rPr>
              <a:t>PelotaHilos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20" name="Imagen 19">
            <a:extLst>
              <a:ext uri="{FF2B5EF4-FFF2-40B4-BE49-F238E27FC236}">
                <a16:creationId xmlns:a16="http://schemas.microsoft.com/office/drawing/2014/main" id="{534DA4C7-2943-4498-AC60-CC8C66BFBE0B}"/>
              </a:ext>
            </a:extLst>
          </p:cNvPr>
          <p:cNvPicPr/>
          <p:nvPr/>
        </p:nvPicPr>
        <p:blipFill>
          <a:blip r:embed="rId2"/>
          <a:stretch>
            <a:fillRect/>
          </a:stretch>
        </p:blipFill>
        <p:spPr>
          <a:xfrm>
            <a:off x="572207" y="3085285"/>
            <a:ext cx="4136376" cy="3041818"/>
          </a:xfrm>
          <a:prstGeom prst="rect">
            <a:avLst/>
          </a:prstGeom>
          <a:ln w="88900" cap="sq" cmpd="thickThin">
            <a:solidFill>
              <a:srgbClr val="000000"/>
            </a:solidFill>
            <a:prstDash val="solid"/>
            <a:miter lim="800000"/>
          </a:ln>
          <a:effectLst>
            <a:innerShdw blurRad="76200">
              <a:srgbClr val="000000"/>
            </a:innerShdw>
          </a:effectLst>
        </p:spPr>
      </p:pic>
      <p:pic>
        <p:nvPicPr>
          <p:cNvPr id="21" name="Imagen 20">
            <a:extLst>
              <a:ext uri="{FF2B5EF4-FFF2-40B4-BE49-F238E27FC236}">
                <a16:creationId xmlns:a16="http://schemas.microsoft.com/office/drawing/2014/main" id="{EB26E0F1-B91F-4DD1-8BEB-0A311A41A5B0}"/>
              </a:ext>
            </a:extLst>
          </p:cNvPr>
          <p:cNvPicPr/>
          <p:nvPr/>
        </p:nvPicPr>
        <p:blipFill>
          <a:blip r:embed="rId3"/>
          <a:stretch>
            <a:fillRect/>
          </a:stretch>
        </p:blipFill>
        <p:spPr>
          <a:xfrm>
            <a:off x="4840122" y="3085303"/>
            <a:ext cx="4153754" cy="30705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16520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1 clases una llamada 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2027188" y="2832830"/>
            <a:ext cx="5625865"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13994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559FF776-7A94-421E-9114-73FB5B1255DE}"/>
              </a:ext>
            </a:extLst>
          </p:cNvPr>
          <p:cNvPicPr/>
          <p:nvPr/>
        </p:nvPicPr>
        <p:blipFill>
          <a:blip r:embed="rId2"/>
          <a:stretch>
            <a:fillRect/>
          </a:stretch>
        </p:blipFill>
        <p:spPr>
          <a:xfrm>
            <a:off x="1894449" y="2590116"/>
            <a:ext cx="5507734" cy="35704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5569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2" name="Imagen 11">
            <a:extLst>
              <a:ext uri="{FF2B5EF4-FFF2-40B4-BE49-F238E27FC236}">
                <a16:creationId xmlns:a16="http://schemas.microsoft.com/office/drawing/2014/main" id="{94DA7CFB-4785-47A9-85A1-8D24CBBEF2CF}"/>
              </a:ext>
            </a:extLst>
          </p:cNvPr>
          <p:cNvPicPr/>
          <p:nvPr/>
        </p:nvPicPr>
        <p:blipFill>
          <a:blip r:embed="rId2"/>
          <a:stretch>
            <a:fillRect/>
          </a:stretch>
        </p:blipFill>
        <p:spPr>
          <a:xfrm>
            <a:off x="1800269" y="2972509"/>
            <a:ext cx="6074490" cy="32221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0024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42802910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17" name="Grupo 16">
            <a:extLst>
              <a:ext uri="{FF2B5EF4-FFF2-40B4-BE49-F238E27FC236}">
                <a16:creationId xmlns:a16="http://schemas.microsoft.com/office/drawing/2014/main" id="{35DA86DC-4513-4B56-8AE9-6D5FDB5D4D98}"/>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666581F7-CFA3-8A64-47F0-2D6CE68E6AE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rgbClr val="FFFF00"/>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6" name="CuadroTexto 15">
              <a:extLst>
                <a:ext uri="{FF2B5EF4-FFF2-40B4-BE49-F238E27FC236}">
                  <a16:creationId xmlns:a16="http://schemas.microsoft.com/office/drawing/2014/main" id="{1EFDE2CB-3A65-421E-C046-E62E1333C3D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a:t>
              </a: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rgbClr val="FFFF00"/>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93378D94-641C-430D-A169-3B248490AEC2}"/>
              </a:ext>
            </a:extLst>
          </p:cNvPr>
          <p:cNvPicPr/>
          <p:nvPr/>
        </p:nvPicPr>
        <p:blipFill>
          <a:blip r:embed="rId2"/>
          <a:stretch>
            <a:fillRect/>
          </a:stretch>
        </p:blipFill>
        <p:spPr>
          <a:xfrm>
            <a:off x="2560148" y="2815895"/>
            <a:ext cx="4559945" cy="384205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048520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3.5	</a:t>
            </a:r>
            <a:r>
              <a:rPr lang="es-EC" dirty="0"/>
              <a:t> VIDEO 170 (CREACIÓN DE HILOS)</a:t>
            </a:r>
            <a:br>
              <a:rPr lang="es-EC" dirty="0"/>
            </a:br>
            <a:r>
              <a:rPr lang="es-ES" dirty="0"/>
              <a:t>3.4.1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Vista y otra llamada </a:t>
            </a:r>
            <a:r>
              <a:rPr lang="es-MX" dirty="0" err="1">
                <a:solidFill>
                  <a:schemeClr val="tx1"/>
                </a:solidFill>
              </a:rPr>
              <a:t>LaminaPelotaVista</a:t>
            </a:r>
            <a:r>
              <a:rPr lang="es-MX"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37956CFC-AE95-4C37-8B58-E74DE6FA38E2}"/>
              </a:ext>
            </a:extLst>
          </p:cNvPr>
          <p:cNvPicPr/>
          <p:nvPr/>
        </p:nvPicPr>
        <p:blipFill>
          <a:blip r:embed="rId2"/>
          <a:stretch>
            <a:fillRect/>
          </a:stretch>
        </p:blipFill>
        <p:spPr>
          <a:xfrm>
            <a:off x="2047164" y="2868001"/>
            <a:ext cx="5622878" cy="312753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69965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vista y el derecho el </a:t>
            </a:r>
            <a:r>
              <a:rPr lang="es-MX" dirty="0" err="1">
                <a:solidFill>
                  <a:schemeClr val="tx1"/>
                </a:solidFill>
              </a:rPr>
              <a:t>LaminaPelotaVista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BE6EF7E2-FCB0-42EE-BD48-4541D0698135}"/>
              </a:ext>
            </a:extLst>
          </p:cNvPr>
          <p:cNvPicPr/>
          <p:nvPr/>
        </p:nvPicPr>
        <p:blipFill>
          <a:blip r:embed="rId2"/>
          <a:stretch>
            <a:fillRect/>
          </a:stretch>
        </p:blipFill>
        <p:spPr>
          <a:xfrm>
            <a:off x="581192" y="3100768"/>
            <a:ext cx="4140933" cy="3055076"/>
          </a:xfrm>
          <a:prstGeom prst="rect">
            <a:avLst/>
          </a:prstGeom>
          <a:ln w="88900" cap="sq" cmpd="thickThin">
            <a:solidFill>
              <a:srgbClr val="000000"/>
            </a:solidFill>
            <a:prstDash val="solid"/>
            <a:miter lim="800000"/>
          </a:ln>
          <a:effectLst>
            <a:innerShdw blurRad="76200">
              <a:srgbClr val="000000"/>
            </a:innerShdw>
          </a:effectLst>
        </p:spPr>
      </p:pic>
      <p:pic>
        <p:nvPicPr>
          <p:cNvPr id="12" name="Imagen 11">
            <a:extLst>
              <a:ext uri="{FF2B5EF4-FFF2-40B4-BE49-F238E27FC236}">
                <a16:creationId xmlns:a16="http://schemas.microsoft.com/office/drawing/2014/main" id="{7C0F65B2-D96F-4760-91F6-B9AB0868F403}"/>
              </a:ext>
            </a:extLst>
          </p:cNvPr>
          <p:cNvPicPr/>
          <p:nvPr/>
        </p:nvPicPr>
        <p:blipFill>
          <a:blip r:embed="rId3"/>
          <a:stretch>
            <a:fillRect/>
          </a:stretch>
        </p:blipFill>
        <p:spPr>
          <a:xfrm>
            <a:off x="4850164" y="3100767"/>
            <a:ext cx="4140933" cy="30550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8326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Pelota y otra llamada </a:t>
            </a:r>
            <a:r>
              <a:rPr lang="es-MX" dirty="0" err="1">
                <a:solidFill>
                  <a:schemeClr val="tx1"/>
                </a:solidFill>
              </a:rPr>
              <a:t>PelotaHilos</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82705" y="2779559"/>
            <a:ext cx="5408695"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98811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código de la izquierda en la clase Pelota y el derecho el </a:t>
            </a:r>
            <a:r>
              <a:rPr lang="es-MX" dirty="0" err="1">
                <a:solidFill>
                  <a:schemeClr val="tx1"/>
                </a:solidFill>
              </a:rPr>
              <a:t>PelotaHilos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20" name="Imagen 19">
            <a:extLst>
              <a:ext uri="{FF2B5EF4-FFF2-40B4-BE49-F238E27FC236}">
                <a16:creationId xmlns:a16="http://schemas.microsoft.com/office/drawing/2014/main" id="{534DA4C7-2943-4498-AC60-CC8C66BFBE0B}"/>
              </a:ext>
            </a:extLst>
          </p:cNvPr>
          <p:cNvPicPr/>
          <p:nvPr/>
        </p:nvPicPr>
        <p:blipFill>
          <a:blip r:embed="rId2"/>
          <a:stretch>
            <a:fillRect/>
          </a:stretch>
        </p:blipFill>
        <p:spPr>
          <a:xfrm>
            <a:off x="572207" y="3085285"/>
            <a:ext cx="4136376" cy="3041818"/>
          </a:xfrm>
          <a:prstGeom prst="rect">
            <a:avLst/>
          </a:prstGeom>
          <a:ln w="88900" cap="sq" cmpd="thickThin">
            <a:solidFill>
              <a:srgbClr val="000000"/>
            </a:solidFill>
            <a:prstDash val="solid"/>
            <a:miter lim="800000"/>
          </a:ln>
          <a:effectLst>
            <a:innerShdw blurRad="76200">
              <a:srgbClr val="000000"/>
            </a:innerShdw>
          </a:effectLst>
        </p:spPr>
      </p:pic>
      <p:pic>
        <p:nvPicPr>
          <p:cNvPr id="21" name="Imagen 20">
            <a:extLst>
              <a:ext uri="{FF2B5EF4-FFF2-40B4-BE49-F238E27FC236}">
                <a16:creationId xmlns:a16="http://schemas.microsoft.com/office/drawing/2014/main" id="{EB26E0F1-B91F-4DD1-8BEB-0A311A41A5B0}"/>
              </a:ext>
            </a:extLst>
          </p:cNvPr>
          <p:cNvPicPr/>
          <p:nvPr/>
        </p:nvPicPr>
        <p:blipFill>
          <a:blip r:embed="rId3"/>
          <a:stretch>
            <a:fillRect/>
          </a:stretch>
        </p:blipFill>
        <p:spPr>
          <a:xfrm>
            <a:off x="4840122" y="3085303"/>
            <a:ext cx="4153754" cy="307054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333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1 clases una llamada 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2027188" y="2832830"/>
            <a:ext cx="5625865"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9569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1" name="Imagen 10">
            <a:extLst>
              <a:ext uri="{FF2B5EF4-FFF2-40B4-BE49-F238E27FC236}">
                <a16:creationId xmlns:a16="http://schemas.microsoft.com/office/drawing/2014/main" id="{559FF776-7A94-421E-9114-73FB5B1255DE}"/>
              </a:ext>
            </a:extLst>
          </p:cNvPr>
          <p:cNvPicPr/>
          <p:nvPr/>
        </p:nvPicPr>
        <p:blipFill>
          <a:blip r:embed="rId2"/>
          <a:stretch>
            <a:fillRect/>
          </a:stretch>
        </p:blipFill>
        <p:spPr>
          <a:xfrm>
            <a:off x="1894449" y="2590116"/>
            <a:ext cx="5507734" cy="357048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13376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2" name="Imagen 11">
            <a:extLst>
              <a:ext uri="{FF2B5EF4-FFF2-40B4-BE49-F238E27FC236}">
                <a16:creationId xmlns:a16="http://schemas.microsoft.com/office/drawing/2014/main" id="{94DA7CFB-4785-47A9-85A1-8D24CBBEF2CF}"/>
              </a:ext>
            </a:extLst>
          </p:cNvPr>
          <p:cNvPicPr/>
          <p:nvPr/>
        </p:nvPicPr>
        <p:blipFill>
          <a:blip r:embed="rId2"/>
          <a:stretch>
            <a:fillRect/>
          </a:stretch>
        </p:blipFill>
        <p:spPr>
          <a:xfrm>
            <a:off x="1800269" y="2972509"/>
            <a:ext cx="6074490" cy="322210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26524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Ejecute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rgbClr val="FFFF00"/>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10" name="Imagen 9">
            <a:extLst>
              <a:ext uri="{FF2B5EF4-FFF2-40B4-BE49-F238E27FC236}">
                <a16:creationId xmlns:a16="http://schemas.microsoft.com/office/drawing/2014/main" id="{5B257D57-1BA0-4BE5-8BD6-C8DC31E9733D}"/>
              </a:ext>
            </a:extLst>
          </p:cNvPr>
          <p:cNvPicPr/>
          <p:nvPr/>
        </p:nvPicPr>
        <p:blipFill>
          <a:blip r:embed="rId2"/>
          <a:stretch>
            <a:fillRect/>
          </a:stretch>
        </p:blipFill>
        <p:spPr>
          <a:xfrm>
            <a:off x="1259729" y="2666800"/>
            <a:ext cx="7281408" cy="37606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70627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dirty="0">
                <a:solidFill>
                  <a:schemeClr val="tx1"/>
                </a:solidFill>
              </a:rPr>
              <a:t>Los Hilos en java nos permite generar programas capaces de realizar múltiples tareas al mismo tiempo que pueden aprovechar todas las capacidades de procesamiento de un computador.</a:t>
            </a:r>
          </a:p>
          <a:p>
            <a:r>
              <a:rPr lang="es-MX" dirty="0">
                <a:solidFill>
                  <a:schemeClr val="tx1"/>
                </a:solidFill>
              </a:rPr>
              <a:t>Java nos permite generar proyectos con la capacidad de utilizar hilos de manera fácil y rápida ya que incluye métodos y bibliotecas propias.</a:t>
            </a:r>
          </a:p>
          <a:p>
            <a:r>
              <a:rPr lang="es-MX" dirty="0">
                <a:solidFill>
                  <a:schemeClr val="tx1"/>
                </a:solidFill>
              </a:rPr>
              <a:t>Cuando se utilizan hilos las capacidades de nuestros proyectos aumentan ya que pueden hacer más tareas a la vez.</a:t>
            </a:r>
          </a:p>
          <a:p>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10" name="Grupo 9">
            <a:extLst>
              <a:ext uri="{FF2B5EF4-FFF2-40B4-BE49-F238E27FC236}">
                <a16:creationId xmlns:a16="http://schemas.microsoft.com/office/drawing/2014/main" id="{E2681A70-0CD8-E390-BADD-EB4E4D7789C9}"/>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0F2C9BA1-D953-A6C1-9B58-2C6561DE42C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rgbClr val="FFFF00"/>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9DAEE841-4B44-DD7E-E292-8C418A6D333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37</a:t>
              </a:r>
            </a:p>
          </p:txBody>
        </p:sp>
      </p:grpSp>
    </p:spTree>
    <p:extLst>
      <p:ext uri="{BB962C8B-B14F-4D97-AF65-F5344CB8AC3E}">
        <p14:creationId xmlns:p14="http://schemas.microsoft.com/office/powerpoint/2010/main" val="270395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JAVA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MX" sz="1800" dirty="0">
                <a:solidFill>
                  <a:schemeClr val="tx1"/>
                </a:solidFill>
                <a:ea typeface="+mn-lt"/>
                <a:cs typeface="+mn-lt"/>
              </a:rPr>
              <a:t>Java es un lenguaje de programación ampliamente utilizado para codificar aplicaciones de distintos indoles, desde aplicaciones de escritorio hasta tipo web, pasando por desarrollo de videojuegos, macrodatos, IA e </a:t>
            </a:r>
            <a:r>
              <a:rPr lang="es-MX" sz="1800" dirty="0" err="1">
                <a:solidFill>
                  <a:schemeClr val="tx1"/>
                </a:solidFill>
                <a:ea typeface="+mn-lt"/>
                <a:cs typeface="+mn-lt"/>
              </a:rPr>
              <a:t>IoT</a:t>
            </a:r>
            <a:r>
              <a:rPr lang="es-MX" sz="1800" dirty="0">
                <a:solidFill>
                  <a:schemeClr val="tx1"/>
                </a:solidFill>
                <a:ea typeface="+mn-lt"/>
                <a:cs typeface="+mn-lt"/>
              </a:rPr>
              <a:t>. </a:t>
            </a:r>
          </a:p>
          <a:p>
            <a:pPr marL="899795" lvl="2" indent="-269875" algn="just"/>
            <a:r>
              <a:rPr lang="es-MX" sz="1800" dirty="0">
                <a:solidFill>
                  <a:schemeClr val="tx1"/>
                </a:solidFill>
                <a:ea typeface="+mn-lt"/>
                <a:cs typeface="+mn-lt"/>
              </a:rPr>
              <a:t>Actualmente la ultima versión numero 8 y cuenta con 3 versiones disponibles de Java las cuales son Java SE, Java EE y Java ME.</a:t>
            </a:r>
          </a:p>
          <a:p>
            <a:pPr marL="899795" lvl="2" indent="-269875" algn="just"/>
            <a:r>
              <a:rPr lang="es-MX" sz="1800" dirty="0">
                <a:solidFill>
                  <a:schemeClr val="tx1"/>
                </a:solidFill>
                <a:ea typeface="+mn-lt"/>
                <a:cs typeface="+mn-lt"/>
              </a:rPr>
              <a:t>La mayor fortaleza de java es su capacidad de ser un lenguaje sumamente apto para ser aplicado en el paradigma orientado a objetos, lo cual es su mayor fortaleza en este aspecto.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12" name="Grupo 11">
            <a:extLst>
              <a:ext uri="{FF2B5EF4-FFF2-40B4-BE49-F238E27FC236}">
                <a16:creationId xmlns:a16="http://schemas.microsoft.com/office/drawing/2014/main" id="{63E49591-4FD7-224E-8627-B0401A8E4170}"/>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6D7F3B39-C084-01CC-BD13-0BCFC9E0235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rgbClr val="FFFF00"/>
                  </a:solidFill>
                </a:rPr>
                <a:t>2	MARCO TEÓRICO</a:t>
              </a:r>
            </a:p>
            <a:p>
              <a:pPr lvl="1">
                <a:lnSpc>
                  <a:spcPct val="90000"/>
                </a:lnSpc>
              </a:pPr>
              <a:r>
                <a:rPr lang="es-ES" sz="1100" dirty="0">
                  <a:solidFill>
                    <a:srgbClr val="FFFF00"/>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C2BDA853-A809-9DB9-6802-B0014DAF94B1}"/>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a:t>
              </a:r>
            </a:p>
          </p:txBody>
        </p:sp>
      </p:grpSp>
    </p:spTree>
    <p:extLst>
      <p:ext uri="{BB962C8B-B14F-4D97-AF65-F5344CB8AC3E}">
        <p14:creationId xmlns:p14="http://schemas.microsoft.com/office/powerpoint/2010/main" val="2045499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77394"/>
          </a:xfrm>
        </p:spPr>
        <p:txBody>
          <a:bodyPr>
            <a:normAutofit/>
          </a:bodyPr>
          <a:lstStyle/>
          <a:p>
            <a:r>
              <a:rPr lang="es-MX" dirty="0">
                <a:solidFill>
                  <a:schemeClr val="tx1"/>
                </a:solidFill>
              </a:rPr>
              <a:t>Se recomienda renombrar el paquete principal del proyecto ya que esto nos ayuda a tener una mejor organización de nuestro código.</a:t>
            </a:r>
          </a:p>
          <a:p>
            <a:r>
              <a:rPr lang="es-MX" dirty="0">
                <a:solidFill>
                  <a:schemeClr val="tx1"/>
                </a:solidFill>
              </a:rPr>
              <a:t>Utilizar el modelo MVC ya que de esta manera podemos realizar modificaciones de nuestros programas sin la necesidad de cambiar todo el código.</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9" name="Grupo 8">
            <a:extLst>
              <a:ext uri="{FF2B5EF4-FFF2-40B4-BE49-F238E27FC236}">
                <a16:creationId xmlns:a16="http://schemas.microsoft.com/office/drawing/2014/main" id="{6BD52F09-9B4C-CC08-6193-0ECD0EC0A9B7}"/>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99B2D21F-3B19-219D-08C7-889C057D3B5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rgbClr val="FFFF00"/>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3A32DB79-FB93-D12D-01C3-1151485E02B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38</a:t>
              </a:r>
            </a:p>
          </p:txBody>
        </p:sp>
      </p:grpSp>
    </p:spTree>
    <p:extLst>
      <p:ext uri="{BB962C8B-B14F-4D97-AF65-F5344CB8AC3E}">
        <p14:creationId xmlns:p14="http://schemas.microsoft.com/office/powerpoint/2010/main" val="644582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584700319"/>
              </p:ext>
            </p:extLst>
          </p:nvPr>
        </p:nvGraphicFramePr>
        <p:xfrm>
          <a:off x="286603" y="2565779"/>
          <a:ext cx="8695471" cy="3854689"/>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r>
                        <a:rPr lang="es-ES" sz="8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[1] </a:t>
                      </a:r>
                      <a:r>
                        <a:rPr lang="es-ES" sz="1500" dirty="0">
                          <a:solidFill>
                            <a:schemeClr val="tx1"/>
                          </a:solidFill>
                          <a:effectLst/>
                          <a:latin typeface="+mj-lt"/>
                          <a:ea typeface="Calibri" panose="020F0502020204030204" pitchFamily="34" charset="0"/>
                          <a:cs typeface="Arial" panose="020B0604020202020204" pitchFamily="34" charset="0"/>
                        </a:rPr>
                        <a:t>ORACLE CORPORATION, «JAVA INTRODUCCION,» ORACLE CORPORATION, 2017.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https://aws.amazon.com/es/what-is/java/. [Último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[2]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«Welcome to Apache NetBeans,»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https://netbeans.apache.org/. </a:t>
                      </a:r>
                      <a:r>
                        <a:rPr lang="es-ES" sz="1500" dirty="0">
                          <a:solidFill>
                            <a:schemeClr val="tx1"/>
                          </a:solidFill>
                          <a:effectLst/>
                          <a:latin typeface="+mj-lt"/>
                          <a:ea typeface="Calibri" panose="020F0502020204030204" pitchFamily="34" charset="0"/>
                          <a:cs typeface="Arial" panose="020B0604020202020204" pitchFamily="34" charset="0"/>
                        </a:rPr>
                        <a:t>[Último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641254">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[3]</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2018.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https://es.theastrologypage.com/concurrency.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[4]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2018. [En línea]. </a:t>
                      </a:r>
                      <a:r>
                        <a:rPr lang="en-US" sz="1500" dirty="0">
                          <a:solidFill>
                            <a:schemeClr val="tx1"/>
                          </a:solidFill>
                          <a:effectLst/>
                          <a:latin typeface="+mj-lt"/>
                          <a:ea typeface="Calibri" panose="020F0502020204030204" pitchFamily="34" charset="0"/>
                          <a:cs typeface="Arial" panose="020B0604020202020204" pitchFamily="34" charset="0"/>
                        </a:rPr>
                        <a:t>Available: https://ed.team/blog/como-funcionan-los-hilos-en-programacion.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1289673">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[5] </a:t>
                      </a:r>
                      <a:r>
                        <a:rPr lang="es-ES" sz="1500" dirty="0">
                          <a:solidFill>
                            <a:schemeClr val="tx1"/>
                          </a:solidFill>
                          <a:effectLst/>
                          <a:latin typeface="+mj-lt"/>
                          <a:ea typeface="Calibri" panose="020F0502020204030204" pitchFamily="34" charset="0"/>
                          <a:cs typeface="Arial" panose="020B0604020202020204" pitchFamily="34" charset="0"/>
                        </a:rPr>
                        <a:t>Universidad de Alicante, «Universidad de Alicante,» Universidad de Alicante, 2012.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http://www.jtech.ua.es/</a:t>
                      </a:r>
                      <a:r>
                        <a:rPr lang="es-ES" sz="1500" dirty="0" err="1">
                          <a:solidFill>
                            <a:schemeClr val="tx1"/>
                          </a:solidFill>
                          <a:effectLst/>
                          <a:latin typeface="+mj-lt"/>
                          <a:ea typeface="Calibri" panose="020F0502020204030204" pitchFamily="34" charset="0"/>
                          <a:cs typeface="Arial" panose="020B0604020202020204" pitchFamily="34" charset="0"/>
                        </a:rPr>
                        <a:t>dadm</a:t>
                      </a:r>
                      <a:r>
                        <a:rPr lang="es-ES" sz="1500" dirty="0">
                          <a:solidFill>
                            <a:schemeClr val="tx1"/>
                          </a:solidFill>
                          <a:effectLst/>
                          <a:latin typeface="+mj-lt"/>
                          <a:ea typeface="Calibri" panose="020F0502020204030204" pitchFamily="34" charset="0"/>
                          <a:cs typeface="Arial" panose="020B0604020202020204" pitchFamily="34" charset="0"/>
                        </a:rPr>
                        <a:t>/restringido/java/sesion05-apuntes.html#:~:</a:t>
                      </a:r>
                      <a:r>
                        <a:rPr lang="es-ES" sz="1500" dirty="0" err="1">
                          <a:solidFill>
                            <a:schemeClr val="tx1"/>
                          </a:solidFill>
                          <a:effectLst/>
                          <a:latin typeface="+mj-lt"/>
                          <a:ea typeface="Calibri" panose="020F0502020204030204" pitchFamily="34" charset="0"/>
                          <a:cs typeface="Arial" panose="020B0604020202020204" pitchFamily="34" charset="0"/>
                        </a:rPr>
                        <a:t>text</a:t>
                      </a:r>
                      <a:r>
                        <a:rPr lang="es-ES" sz="1500" dirty="0">
                          <a:solidFill>
                            <a:schemeClr val="tx1"/>
                          </a:solidFill>
                          <a:effectLst/>
                          <a:latin typeface="+mj-lt"/>
                          <a:ea typeface="Calibri" panose="020F0502020204030204" pitchFamily="34" charset="0"/>
                          <a:cs typeface="Arial" panose="020B0604020202020204" pitchFamily="34" charset="0"/>
                        </a:rPr>
                        <a:t>=En%20Java%20los%20hilos%20est%C3%A1n,definir%20el%20m%C3%A9todo%20run().. [Último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8" name="Grupo 7">
            <a:extLst>
              <a:ext uri="{FF2B5EF4-FFF2-40B4-BE49-F238E27FC236}">
                <a16:creationId xmlns:a16="http://schemas.microsoft.com/office/drawing/2014/main" id="{EC615D58-F214-14E8-7373-79158E8D04C1}"/>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35E41D24-97C3-8D0A-00E1-067C923B501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rgbClr val="FFFF00"/>
                  </a:solidFill>
                </a:rPr>
                <a:t>6	BIBLIOGRAFÍA</a:t>
              </a:r>
            </a:p>
          </p:txBody>
        </p:sp>
        <p:sp>
          <p:nvSpPr>
            <p:cNvPr id="10" name="CuadroTexto 9">
              <a:extLst>
                <a:ext uri="{FF2B5EF4-FFF2-40B4-BE49-F238E27FC236}">
                  <a16:creationId xmlns:a16="http://schemas.microsoft.com/office/drawing/2014/main" id="{C5F04480-BFFD-C917-C7CC-F068BAE5C0C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39</a:t>
              </a:r>
            </a:p>
          </p:txBody>
        </p:sp>
      </p:grpSp>
    </p:spTree>
    <p:extLst>
      <p:ext uri="{BB962C8B-B14F-4D97-AF65-F5344CB8AC3E}">
        <p14:creationId xmlns:p14="http://schemas.microsoft.com/office/powerpoint/2010/main" val="4049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APACHE NETBEANS.</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Apache </a:t>
            </a:r>
            <a:r>
              <a:rPr lang="es-MX" dirty="0" err="1">
                <a:solidFill>
                  <a:schemeClr val="tx1"/>
                </a:solidFill>
              </a:rPr>
              <a:t>netbeans</a:t>
            </a:r>
            <a:r>
              <a:rPr lang="es-MX" dirty="0">
                <a:solidFill>
                  <a:schemeClr val="tx1"/>
                </a:solidFill>
              </a:rPr>
              <a:t> es un entorno de desarrollo integrado (IDE) creado para principalmente el lenguaje de programación de Java, anteriormente conocido simplemente como </a:t>
            </a:r>
            <a:r>
              <a:rPr lang="es-MX" dirty="0" err="1">
                <a:solidFill>
                  <a:schemeClr val="tx1"/>
                </a:solidFill>
              </a:rPr>
              <a:t>netbeans</a:t>
            </a:r>
            <a:r>
              <a:rPr lang="es-MX" dirty="0">
                <a:solidFill>
                  <a:schemeClr val="tx1"/>
                </a:solidFill>
              </a:rPr>
              <a:t>, cambio su nombre a apache </a:t>
            </a:r>
            <a:r>
              <a:rPr lang="es-MX" dirty="0" err="1">
                <a:solidFill>
                  <a:schemeClr val="tx1"/>
                </a:solidFill>
              </a:rPr>
              <a:t>netbeans</a:t>
            </a:r>
            <a:r>
              <a:rPr lang="es-MX" dirty="0">
                <a:solidFill>
                  <a:schemeClr val="tx1"/>
                </a:solidFill>
              </a:rPr>
              <a:t> y actualmente se encuentra en la versión 15.</a:t>
            </a:r>
          </a:p>
          <a:p>
            <a:pPr marL="305435" indent="-305435"/>
            <a:r>
              <a:rPr lang="es-MX" dirty="0">
                <a:solidFill>
                  <a:schemeClr val="tx1"/>
                </a:solidFill>
              </a:rPr>
              <a:t>Este IDE ofrece una serie de </a:t>
            </a:r>
            <a:r>
              <a:rPr lang="es-MX" dirty="0" err="1">
                <a:solidFill>
                  <a:schemeClr val="tx1"/>
                </a:solidFill>
              </a:rPr>
              <a:t>plugins</a:t>
            </a:r>
            <a:r>
              <a:rPr lang="es-MX" dirty="0">
                <a:solidFill>
                  <a:schemeClr val="tx1"/>
                </a:solidFill>
              </a:rPr>
              <a:t> que pueden ser instalados para facilitar el trabajo al momento de desarrollar aplicaciones y ejecutarlas, como por ejemplo poder instalar de manera rápida y fácil el servidor de payara o </a:t>
            </a:r>
            <a:r>
              <a:rPr lang="es-MX" dirty="0" err="1">
                <a:solidFill>
                  <a:schemeClr val="tx1"/>
                </a:solidFill>
              </a:rPr>
              <a:t>glassfish</a:t>
            </a:r>
            <a:r>
              <a:rPr lang="es-MX" dirty="0">
                <a:solidFill>
                  <a:schemeClr val="tx1"/>
                </a:solidFill>
              </a:rPr>
              <a:t>.</a:t>
            </a:r>
          </a:p>
          <a:p>
            <a:pPr marL="305435" indent="-305435"/>
            <a:r>
              <a:rPr lang="es-MX" dirty="0">
                <a:solidFill>
                  <a:schemeClr val="tx1"/>
                </a:solidFill>
              </a:rPr>
              <a:t>Cabe recalcar que apache </a:t>
            </a:r>
            <a:r>
              <a:rPr lang="es-MX" dirty="0" err="1">
                <a:solidFill>
                  <a:schemeClr val="tx1"/>
                </a:solidFill>
              </a:rPr>
              <a:t>netbeans</a:t>
            </a:r>
            <a:r>
              <a:rPr lang="es-MX" dirty="0">
                <a:solidFill>
                  <a:schemeClr val="tx1"/>
                </a:solidFill>
              </a:rPr>
              <a:t> es completamente gratis para su uso tanto para fines empresariales como educativos, y que se puede encontrar fácilmente para su descarga en el sitio oficial, teniendo versiones para los sistemas operativos Windows, Mac, Linux y Solaris.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11" name="Grupo 10">
            <a:extLst>
              <a:ext uri="{FF2B5EF4-FFF2-40B4-BE49-F238E27FC236}">
                <a16:creationId xmlns:a16="http://schemas.microsoft.com/office/drawing/2014/main" id="{F016306A-A1FE-0A3B-45D4-45D12F96797C}"/>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C1527019-EED2-D784-92EA-D3118A44571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rgbClr val="FFFF00"/>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3" name="CuadroTexto 12">
              <a:extLst>
                <a:ext uri="{FF2B5EF4-FFF2-40B4-BE49-F238E27FC236}">
                  <a16:creationId xmlns:a16="http://schemas.microsoft.com/office/drawing/2014/main" id="{53A70F7A-4128-BA25-9DF4-C76CD87B60F7}"/>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a:t>
              </a:r>
            </a:p>
          </p:txBody>
        </p:sp>
      </p:grpSp>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CONCURRENCIA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concurrencia es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endParaRPr lang="es-ES" dirty="0">
              <a:solidFill>
                <a:schemeClr val="tx1"/>
              </a:solidFill>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12" name="Grupo 11">
            <a:extLst>
              <a:ext uri="{FF2B5EF4-FFF2-40B4-BE49-F238E27FC236}">
                <a16:creationId xmlns:a16="http://schemas.microsoft.com/office/drawing/2014/main" id="{3E83BF8C-19C7-9720-FAE4-DED2FA8B105F}"/>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E96D9AA6-1F36-5157-CFFC-4A90BB5D355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a:t>
              </a:r>
              <a:r>
                <a:rPr lang="es-ES" sz="1100" dirty="0">
                  <a:solidFill>
                    <a:srgbClr val="FFFF00"/>
                  </a:solidFill>
                </a:rPr>
                <a:t>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B44FC325-57E9-9D11-F968-16B0E695AF1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a:t>
              </a:r>
            </a:p>
          </p:txBody>
        </p:sp>
      </p:gr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Un hilo es un flujo de control dentro de un programa. Creando varios hilos podremos realizar varias tareas simultáneamente. Cada hilo tendrá sólo un contexto de ejecución (contador de programa, pila de ejecución). Es decir, a diferencia de los procesos UNIX, no tienen su propio espacio de memoria, sino que acceden todos al mismo espacio de memoria común, por lo que será importante su sincronización cuando tengamos varios hilos accediendo a los mismos objetos.</a:t>
            </a:r>
          </a:p>
          <a:p>
            <a:pPr marL="305435" indent="-305435">
              <a:spcBef>
                <a:spcPts val="20"/>
              </a:spcBef>
            </a:pPr>
            <a:r>
              <a:rPr lang="es-MX" dirty="0">
                <a:solidFill>
                  <a:schemeClr val="tx1"/>
                </a:solidFill>
              </a:rPr>
              <a:t>Los hilos son útiles porque permiten que el flujo del programa sea divido en dos o más partes, cada una ocupándose de alguna tarea de forma independiente. Por ejemplo un hilo puede encargarse de la comunicación con el usuario, mientras que otros actúan en segundo plano, realizando la transmisión de un fichero, accediendo a recursos del sistema (cargar sonidos, leer ficheros ...), etc.</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13" name="Grupo 12">
            <a:extLst>
              <a:ext uri="{FF2B5EF4-FFF2-40B4-BE49-F238E27FC236}">
                <a16:creationId xmlns:a16="http://schemas.microsoft.com/office/drawing/2014/main" id="{497F7BB2-778E-92FC-B053-F0DA82C49CCB}"/>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1A321A4B-4955-56D3-CE97-9A97E2E41A9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rgbClr val="FFFF00"/>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210D1E0B-EAAE-56AB-709C-C2B0D85D269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HILOS PARALELOS Y CONCURRENTES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EC" dirty="0">
                <a:solidFill>
                  <a:schemeClr val="tx1"/>
                </a:solidFill>
              </a:rPr>
              <a:t>Un JavaBean es una clase destinada a almacenar una cantidad de datos e información de nuestro programa y cuyo principal fin es la de encapsular información para ser utilizada cuando se la llame o necesite, por lo general esta práctica se realiza con el fin de reutilizar código fuente o estructurar el código en unidades lo más sencillas posibles para ser consumidas.</a:t>
            </a:r>
            <a:r>
              <a:rPr lang="es-ES" dirty="0">
                <a:solidFill>
                  <a:schemeClr val="tx1"/>
                </a:solidFill>
              </a:rPr>
              <a:t>.</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13" name="Grupo 12">
            <a:extLst>
              <a:ext uri="{FF2B5EF4-FFF2-40B4-BE49-F238E27FC236}">
                <a16:creationId xmlns:a16="http://schemas.microsoft.com/office/drawing/2014/main" id="{5C2C6209-CBD9-4339-6BDA-ABF3CD0096AF}"/>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B6C80E9-979E-0F88-0FBA-CFDE0EB3822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rgbClr val="FFFF00"/>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8822F3A3-D518-B997-60D2-D48C72A590A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8</a:t>
              </a:r>
            </a:p>
          </p:txBody>
        </p:sp>
      </p:gr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a:t>
            </a:r>
            <a:r>
              <a:rPr lang="es-MX" dirty="0"/>
              <a:t>TERMINOLOGÍA Y METODOS DE HILOS EN JAVA.</a:t>
            </a:r>
            <a:endParaRPr lang="es-ES" dirty="0"/>
          </a:p>
        </p:txBody>
      </p:sp>
      <p:pic>
        <p:nvPicPr>
          <p:cNvPr id="5" name="Marcador de contenido 4">
            <a:extLst>
              <a:ext uri="{FF2B5EF4-FFF2-40B4-BE49-F238E27FC236}">
                <a16:creationId xmlns:a16="http://schemas.microsoft.com/office/drawing/2014/main" id="{A7402F61-8237-4405-A6A0-7DF529D38860}"/>
              </a:ext>
            </a:extLst>
          </p:cNvPr>
          <p:cNvPicPr>
            <a:picLocks noGrp="1" noChangeAspect="1"/>
          </p:cNvPicPr>
          <p:nvPr>
            <p:ph idx="1"/>
          </p:nvPr>
        </p:nvPicPr>
        <p:blipFill>
          <a:blip r:embed="rId2"/>
          <a:stretch>
            <a:fillRect/>
          </a:stretch>
        </p:blipFill>
        <p:spPr>
          <a:xfrm>
            <a:off x="685849" y="2224585"/>
            <a:ext cx="7756872" cy="3657600"/>
          </a:xfrm>
        </p:spPr>
      </p:pic>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13" name="Grupo 12">
            <a:extLst>
              <a:ext uri="{FF2B5EF4-FFF2-40B4-BE49-F238E27FC236}">
                <a16:creationId xmlns:a16="http://schemas.microsoft.com/office/drawing/2014/main" id="{E1C703EE-646F-C429-D652-E94364507570}"/>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5CAD7F5-FFA2-8DED-543B-38D258668CD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rgbClr val="FFFF00"/>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168.</a:t>
              </a:r>
            </a:p>
            <a:p>
              <a:pPr lvl="1">
                <a:lnSpc>
                  <a:spcPct val="90000"/>
                </a:lnSpc>
              </a:pPr>
              <a:r>
                <a:rPr lang="es-MX" sz="1100" dirty="0">
                  <a:solidFill>
                    <a:schemeClr val="bg1"/>
                  </a:solidFill>
                </a:rPr>
                <a:t>3.4 VIDEO 169.</a:t>
              </a:r>
            </a:p>
            <a:p>
              <a:pPr lvl="1">
                <a:lnSpc>
                  <a:spcPct val="90000"/>
                </a:lnSpc>
              </a:pPr>
              <a:r>
                <a:rPr lang="es-MX" sz="1100" dirty="0">
                  <a:solidFill>
                    <a:schemeClr val="bg1"/>
                  </a:solidFill>
                </a:rPr>
                <a:t>3.5 VIDEO 170</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15092440-4FC1-DDBE-728F-F821F6153932}"/>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9</a:t>
              </a:r>
            </a:p>
          </p:txBody>
        </p:sp>
      </p:grpSp>
    </p:spTree>
    <p:extLst>
      <p:ext uri="{BB962C8B-B14F-4D97-AF65-F5344CB8AC3E}">
        <p14:creationId xmlns:p14="http://schemas.microsoft.com/office/powerpoint/2010/main" val="337920455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3DCAEA0-94B1-4E6A-AD26-F5EDE5307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361</TotalTime>
  <Words>4636</Words>
  <Application>Microsoft Office PowerPoint</Application>
  <PresentationFormat>Panorámica</PresentationFormat>
  <Paragraphs>879</Paragraphs>
  <Slides>41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41</vt:i4>
      </vt:variant>
    </vt:vector>
  </HeadingPairs>
  <TitlesOfParts>
    <vt:vector size="46" baseType="lpstr">
      <vt:lpstr>Calibri</vt:lpstr>
      <vt:lpstr>Gill Sans MT</vt:lpstr>
      <vt:lpstr>Segoe UI</vt:lpstr>
      <vt:lpstr>Wingdings 2</vt:lpstr>
      <vt:lpstr>Dividendo</vt:lpstr>
      <vt:lpstr>Hilos java (168-169-170)</vt:lpstr>
      <vt:lpstr>Presentación de PowerPoint</vt:lpstr>
      <vt:lpstr>1 OBJETIVOS</vt:lpstr>
      <vt:lpstr>2 Marco teórico</vt:lpstr>
      <vt:lpstr>2.2  APACHE NETBEANS.</vt:lpstr>
      <vt:lpstr>2.3 CONCURRENCIA</vt:lpstr>
      <vt:lpstr>2.4  HILOS</vt:lpstr>
      <vt:lpstr>2.5 HILOS PARALELOS Y CONCURRENTES.</vt:lpstr>
      <vt:lpstr>2.6 TERMINOLOGÍA Y METODOS DE HILOS EN JAVA.</vt:lpstr>
      <vt:lpstr>3 DESARROLLO</vt:lpstr>
      <vt:lpstr>3. 1 CREACIÓN DEL PROYECTO</vt:lpstr>
      <vt:lpstr>Presentación de PowerPoint</vt:lpstr>
      <vt:lpstr>Presentación de PowerPoint</vt:lpstr>
      <vt:lpstr>3.2   CREACIÓN DE LOS PAQUETES PARA MVC. </vt:lpstr>
      <vt:lpstr>3.3  VIDEO 168 (CREACIÓN DE HILOS) 3.3.1  CODIFICACIÓN DE LOS ARCHIVOS DE LA VISTA</vt:lpstr>
      <vt:lpstr> 3.3.1  CODIFICACIÓN DE LOS ARCHIVOS DE LA VISTA</vt:lpstr>
      <vt:lpstr>3.3.2  CODIFICACIÓN DE LOS ARCHIVOS DEL MODELO</vt:lpstr>
      <vt:lpstr> 3.3.2  CODIFICACIÓN DE LOS ARCHIVOS DEL MODELO</vt:lpstr>
      <vt:lpstr>3.3.3  CODIFICACIÓN DE LOS ARCHIVOS DEL Controlador</vt:lpstr>
      <vt:lpstr> 3.3.3  CODIFICACIÓN DE LOS ARCHIVOS DEL Controlador</vt:lpstr>
      <vt:lpstr>3.3.4  CODIFICACIÓN DE LOS ARCHIVOS DEL Paquete principal.</vt:lpstr>
      <vt:lpstr>3.3.5  EJECUCIÓN DEL PROYECTO.</vt:lpstr>
      <vt:lpstr>3.4  VIDEO 169 (CREACIÓN DE HILOS) 3.4.1  CODIFICACIÓN DE LOS ARCHIVOS DE LA VISTA</vt:lpstr>
      <vt:lpstr> 3.4.1  CODIFICACIÓN DE LOS ARCHIVOS DE LA VISTA</vt:lpstr>
      <vt:lpstr>3.4.2  CODIFICACIÓN DE LOS ARCHIVOS DEL MODELO</vt:lpstr>
      <vt:lpstr> 3.4.2  CODIFICACIÓN DE LOS ARCHIVOS DEL MODELO</vt:lpstr>
      <vt:lpstr>3.4.3  CODIFICACIÓN DE LOS ARCHIVOS DEL Controlador</vt:lpstr>
      <vt:lpstr> 3.4.3  CODIFICACIÓN DE LOS ARCHIVOS DEL Controlador</vt:lpstr>
      <vt:lpstr>3.4.4  CODIFICACIÓN DE LOS ARCHIVOS DEL Paquete principal.</vt:lpstr>
      <vt:lpstr>3.4.5  EJECUCIÓN DEL PROYECTO.</vt:lpstr>
      <vt:lpstr>3.5  VIDEO 170 (CREACIÓN DE HILOS) 3.4.1  CODIFICACIÓN DE LOS ARCHIVOS DE LA VISTA</vt:lpstr>
      <vt:lpstr> 3.5.1  CODIFICACIÓN DE LOS ARCHIVOS DE LA VISTA</vt:lpstr>
      <vt:lpstr>3.5.2  CODIFICACIÓN DE LOS ARCHIVOS DEL MODELO</vt:lpstr>
      <vt:lpstr> 3.5.2  CODIFICACIÓN DE LOS ARCHIVOS DEL MODELO</vt:lpstr>
      <vt:lpstr>3.5.3  CODIFICACIÓN DE LOS ARCHIVOS DEL Controlador</vt:lpstr>
      <vt:lpstr> 3.5.3  CODIFICACIÓN DE LOS ARCHIVOS DEL Controlador</vt:lpstr>
      <vt:lpstr>3.5.4  CODIFICACIÓN DE LOS ARCHIVOS DEL Paquete principal.</vt:lpstr>
      <vt:lpstr>3.5.5  EJECUCIÓN DEL PROYECTO.</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PAUL ANTONIO SANCHEZ PE�AFIEL</cp:lastModifiedBy>
  <cp:revision>18</cp:revision>
  <dcterms:created xsi:type="dcterms:W3CDTF">2020-07-10T23:33:49Z</dcterms:created>
  <dcterms:modified xsi:type="dcterms:W3CDTF">2023-07-10T20:14:15Z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