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41"/>
  </p:notesMasterIdLst>
  <p:sldIdLst>
    <p:sldId id="256" r:id="rId5"/>
    <p:sldId id="257" r:id="rId6"/>
    <p:sldId id="319" r:id="rId7"/>
    <p:sldId id="258" r:id="rId8"/>
    <p:sldId id="259" r:id="rId9"/>
    <p:sldId id="358" r:id="rId10"/>
    <p:sldId id="359" r:id="rId11"/>
    <p:sldId id="360" r:id="rId12"/>
    <p:sldId id="361" r:id="rId13"/>
    <p:sldId id="362" r:id="rId14"/>
    <p:sldId id="363" r:id="rId15"/>
    <p:sldId id="364" r:id="rId16"/>
    <p:sldId id="365" r:id="rId17"/>
    <p:sldId id="366" r:id="rId18"/>
    <p:sldId id="368" r:id="rId19"/>
    <p:sldId id="367" r:id="rId20"/>
    <p:sldId id="369" r:id="rId21"/>
    <p:sldId id="370" r:id="rId22"/>
    <p:sldId id="371" r:id="rId23"/>
    <p:sldId id="372" r:id="rId24"/>
    <p:sldId id="273" r:id="rId25"/>
    <p:sldId id="337" r:id="rId26"/>
    <p:sldId id="352" r:id="rId27"/>
    <p:sldId id="373" r:id="rId28"/>
    <p:sldId id="374" r:id="rId29"/>
    <p:sldId id="375" r:id="rId30"/>
    <p:sldId id="376" r:id="rId31"/>
    <p:sldId id="377" r:id="rId32"/>
    <p:sldId id="378" r:id="rId33"/>
    <p:sldId id="379" r:id="rId34"/>
    <p:sldId id="380" r:id="rId35"/>
    <p:sldId id="357" r:id="rId36"/>
    <p:sldId id="284" r:id="rId37"/>
    <p:sldId id="285" r:id="rId38"/>
    <p:sldId id="286" r:id="rId39"/>
    <p:sldId id="381" r:id="rId40"/>
  </p:sldIdLst>
  <p:sldSz cx="12192000" cy="6858000"/>
  <p:notesSz cx="6858000" cy="9144000"/>
  <p:embeddedFontLst>
    <p:embeddedFont>
      <p:font typeface="Calibri" panose="020F0502020204030204" pitchFamily="34" charset="0"/>
      <p:regular r:id="rId42"/>
      <p:bold r:id="rId43"/>
      <p:italic r:id="rId44"/>
      <p:boldItalic r:id="rId45"/>
    </p:embeddedFont>
    <p:embeddedFont>
      <p:font typeface="Cambria" panose="02040503050406030204" pitchFamily="18" charset="0"/>
      <p:regular r:id="rId46"/>
      <p:bold r:id="rId47"/>
      <p:italic r:id="rId48"/>
      <p:boldItalic r:id="rId49"/>
    </p:embeddedFont>
    <p:embeddedFont>
      <p:font typeface="Gill Sans" panose="020B0604020202020204" charset="0"/>
      <p:regular r:id="rId50"/>
      <p:bold r:id="rId51"/>
    </p:embeddedFont>
    <p:embeddedFont>
      <p:font typeface="Noto Sans Symbols" pitchFamily="2" charset="0"/>
      <p:regular r:id="rId52"/>
      <p:bold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0" roundtripDataSignature="AMtx7miGEJbyJALXMy/bkSIx9Nkr9tC/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5DA839E-9E42-428F-9A37-836F49BD9E38}">
  <a:tblStyle styleId="{05DA839E-9E42-428F-9A37-836F49BD9E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96" autoAdjust="0"/>
    <p:restoredTop sz="94660"/>
  </p:normalViewPr>
  <p:slideViewPr>
    <p:cSldViewPr snapToGrid="0">
      <p:cViewPr varScale="1">
        <p:scale>
          <a:sx n="64" d="100"/>
          <a:sy n="64" d="100"/>
        </p:scale>
        <p:origin x="9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7" Type="http://schemas.openxmlformats.org/officeDocument/2006/relationships/slide" Target="slides/slide3.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4.fntdata"/><Relationship Id="rId53" Type="http://schemas.openxmlformats.org/officeDocument/2006/relationships/font" Target="fonts/font12.fntdata"/><Relationship Id="rId74"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4.xml"/><Relationship Id="rId51" Type="http://schemas.openxmlformats.org/officeDocument/2006/relationships/font" Target="fonts/font10.fntdata"/><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20" Type="http://schemas.openxmlformats.org/officeDocument/2006/relationships/slide" Target="slides/slide16.xml"/><Relationship Id="rId41" Type="http://schemas.openxmlformats.org/officeDocument/2006/relationships/notesMaster" Target="notesMasters/notesMaster1.xml"/><Relationship Id="rId70"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font" Target="fonts/font11.fntdata"/><Relationship Id="rId7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8" name="Google Shape;9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9577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5259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852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8661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1442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7062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4717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3501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3114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6907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692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8161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235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57225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0023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2267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81172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32130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330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4471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82434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67791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1499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0398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8484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5577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823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3655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39"/>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9"/>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9"/>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39"/>
          <p:cNvSpPr txBox="1">
            <a:spLocks noGrp="1"/>
          </p:cNvSpPr>
          <p:nvPr>
            <p:ph type="dt" idx="10"/>
          </p:nvPr>
        </p:nvSpPr>
        <p:spPr>
          <a:xfrm>
            <a:off x="7605951" y="5956137"/>
            <a:ext cx="284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9"/>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9"/>
          <p:cNvSpPr txBox="1">
            <a:spLocks noGrp="1"/>
          </p:cNvSpPr>
          <p:nvPr>
            <p:ph type="sldNum" idx="12"/>
          </p:nvPr>
        </p:nvSpPr>
        <p:spPr>
          <a:xfrm>
            <a:off x="10558300" y="5956137"/>
            <a:ext cx="10164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2D58AC"/>
                </a:solidFill>
                <a:latin typeface="Gill Sans"/>
                <a:ea typeface="Gill Sans"/>
                <a:cs typeface="Gill Sans"/>
                <a:sym typeface="Gill Sans"/>
              </a:defRPr>
            </a:lvl1pPr>
            <a:lvl2pPr marL="0" lvl="1" indent="0" algn="r">
              <a:spcBef>
                <a:spcPts val="0"/>
              </a:spcBef>
              <a:buNone/>
              <a:defRPr sz="900" b="0" i="0" u="none" strike="noStrike" cap="none">
                <a:solidFill>
                  <a:srgbClr val="2D58AC"/>
                </a:solidFill>
                <a:latin typeface="Gill Sans"/>
                <a:ea typeface="Gill Sans"/>
                <a:cs typeface="Gill Sans"/>
                <a:sym typeface="Gill Sans"/>
              </a:defRPr>
            </a:lvl2pPr>
            <a:lvl3pPr marL="0" lvl="2" indent="0" algn="r">
              <a:spcBef>
                <a:spcPts val="0"/>
              </a:spcBef>
              <a:buNone/>
              <a:defRPr sz="900" b="0" i="0" u="none" strike="noStrike" cap="none">
                <a:solidFill>
                  <a:srgbClr val="2D58AC"/>
                </a:solidFill>
                <a:latin typeface="Gill Sans"/>
                <a:ea typeface="Gill Sans"/>
                <a:cs typeface="Gill Sans"/>
                <a:sym typeface="Gill Sans"/>
              </a:defRPr>
            </a:lvl3pPr>
            <a:lvl4pPr marL="0" lvl="3" indent="0" algn="r">
              <a:spcBef>
                <a:spcPts val="0"/>
              </a:spcBef>
              <a:buNone/>
              <a:defRPr sz="900" b="0" i="0" u="none" strike="noStrike" cap="none">
                <a:solidFill>
                  <a:srgbClr val="2D58AC"/>
                </a:solidFill>
                <a:latin typeface="Gill Sans"/>
                <a:ea typeface="Gill Sans"/>
                <a:cs typeface="Gill Sans"/>
                <a:sym typeface="Gill Sans"/>
              </a:defRPr>
            </a:lvl4pPr>
            <a:lvl5pPr marL="0" lvl="4" indent="0" algn="r">
              <a:spcBef>
                <a:spcPts val="0"/>
              </a:spcBef>
              <a:buNone/>
              <a:defRPr sz="900" b="0" i="0" u="none" strike="noStrike" cap="none">
                <a:solidFill>
                  <a:srgbClr val="2D58AC"/>
                </a:solidFill>
                <a:latin typeface="Gill Sans"/>
                <a:ea typeface="Gill Sans"/>
                <a:cs typeface="Gill Sans"/>
                <a:sym typeface="Gill Sans"/>
              </a:defRPr>
            </a:lvl5pPr>
            <a:lvl6pPr marL="0" lvl="5" indent="0" algn="r">
              <a:spcBef>
                <a:spcPts val="0"/>
              </a:spcBef>
              <a:buNone/>
              <a:defRPr sz="900" b="0" i="0" u="none" strike="noStrike" cap="none">
                <a:solidFill>
                  <a:srgbClr val="2D58AC"/>
                </a:solidFill>
                <a:latin typeface="Gill Sans"/>
                <a:ea typeface="Gill Sans"/>
                <a:cs typeface="Gill Sans"/>
                <a:sym typeface="Gill Sans"/>
              </a:defRPr>
            </a:lvl6pPr>
            <a:lvl7pPr marL="0" lvl="6" indent="0" algn="r">
              <a:spcBef>
                <a:spcPts val="0"/>
              </a:spcBef>
              <a:buNone/>
              <a:defRPr sz="900" b="0" i="0" u="none" strike="noStrike" cap="none">
                <a:solidFill>
                  <a:srgbClr val="2D58AC"/>
                </a:solidFill>
                <a:latin typeface="Gill Sans"/>
                <a:ea typeface="Gill Sans"/>
                <a:cs typeface="Gill Sans"/>
                <a:sym typeface="Gill Sans"/>
              </a:defRPr>
            </a:lvl7pPr>
            <a:lvl8pPr marL="0" lvl="7" indent="0" algn="r">
              <a:spcBef>
                <a:spcPts val="0"/>
              </a:spcBef>
              <a:buNone/>
              <a:defRPr sz="900" b="0" i="0" u="none" strike="noStrike" cap="none">
                <a:solidFill>
                  <a:srgbClr val="2D58AC"/>
                </a:solidFill>
                <a:latin typeface="Gill Sans"/>
                <a:ea typeface="Gill Sans"/>
                <a:cs typeface="Gill Sans"/>
                <a:sym typeface="Gill Sans"/>
              </a:defRPr>
            </a:lvl8pPr>
            <a:lvl9pPr marL="0" lvl="8" indent="0" algn="r">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48"/>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8"/>
          <p:cNvSpPr txBox="1">
            <a:spLocks noGrp="1"/>
          </p:cNvSpPr>
          <p:nvPr>
            <p:ph type="body" idx="1"/>
          </p:nvPr>
        </p:nvSpPr>
        <p:spPr>
          <a:xfrm rot="5400000">
            <a:off x="4334603" y="-1417408"/>
            <a:ext cx="3522794" cy="11029616"/>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48"/>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4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8"/>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9"/>
        <p:cNvGrpSpPr/>
        <p:nvPr/>
      </p:nvGrpSpPr>
      <p:grpSpPr>
        <a:xfrm>
          <a:off x="0" y="0"/>
          <a:ext cx="0" cy="0"/>
          <a:chOff x="0" y="0"/>
          <a:chExt cx="0" cy="0"/>
        </a:xfrm>
      </p:grpSpPr>
      <p:sp>
        <p:nvSpPr>
          <p:cNvPr id="90" name="Google Shape;90;p49"/>
          <p:cNvSpPr/>
          <p:nvPr/>
        </p:nvSpPr>
        <p:spPr>
          <a:xfrm>
            <a:off x="8839201" y="599725"/>
            <a:ext cx="2906817" cy="58169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9"/>
          <p:cNvSpPr txBox="1">
            <a:spLocks noGrp="1"/>
          </p:cNvSpPr>
          <p:nvPr>
            <p:ph type="title"/>
          </p:nvPr>
        </p:nvSpPr>
        <p:spPr>
          <a:xfrm rot="5400000">
            <a:off x="7249746" y="2265181"/>
            <a:ext cx="5183073" cy="20041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49"/>
          <p:cNvSpPr txBox="1">
            <a:spLocks noGrp="1"/>
          </p:cNvSpPr>
          <p:nvPr>
            <p:ph type="body" idx="1"/>
          </p:nvPr>
        </p:nvSpPr>
        <p:spPr>
          <a:xfrm rot="5400000">
            <a:off x="2131526" y="-680877"/>
            <a:ext cx="5183073" cy="789627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3" name="Google Shape;93;p49"/>
          <p:cNvSpPr txBox="1">
            <a:spLocks noGrp="1"/>
          </p:cNvSpPr>
          <p:nvPr>
            <p:ph type="dt" idx="10"/>
          </p:nvPr>
        </p:nvSpPr>
        <p:spPr>
          <a:xfrm>
            <a:off x="8993673" y="5956137"/>
            <a:ext cx="132814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9"/>
          <p:cNvSpPr txBox="1">
            <a:spLocks noGrp="1"/>
          </p:cNvSpPr>
          <p:nvPr>
            <p:ph type="ftr" idx="11"/>
          </p:nvPr>
        </p:nvSpPr>
        <p:spPr>
          <a:xfrm>
            <a:off x="774923" y="5951811"/>
            <a:ext cx="789627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49"/>
          <p:cNvSpPr txBox="1">
            <a:spLocks noGrp="1"/>
          </p:cNvSpPr>
          <p:nvPr>
            <p:ph type="sldNum" idx="12"/>
          </p:nvPr>
        </p:nvSpPr>
        <p:spPr>
          <a:xfrm>
            <a:off x="10446615" y="5956137"/>
            <a:ext cx="11641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2D58AC"/>
                </a:solidFill>
                <a:latin typeface="Gill Sans"/>
                <a:ea typeface="Gill Sans"/>
                <a:cs typeface="Gill Sans"/>
                <a:sym typeface="Gill Sans"/>
              </a:defRPr>
            </a:lvl1pPr>
            <a:lvl2pPr marL="0" lvl="1" indent="0" algn="r">
              <a:spcBef>
                <a:spcPts val="0"/>
              </a:spcBef>
              <a:buNone/>
              <a:defRPr sz="900">
                <a:solidFill>
                  <a:srgbClr val="2D58AC"/>
                </a:solidFill>
                <a:latin typeface="Gill Sans"/>
                <a:ea typeface="Gill Sans"/>
                <a:cs typeface="Gill Sans"/>
                <a:sym typeface="Gill Sans"/>
              </a:defRPr>
            </a:lvl2pPr>
            <a:lvl3pPr marL="0" lvl="2" indent="0" algn="r">
              <a:spcBef>
                <a:spcPts val="0"/>
              </a:spcBef>
              <a:buNone/>
              <a:defRPr sz="900">
                <a:solidFill>
                  <a:srgbClr val="2D58AC"/>
                </a:solidFill>
                <a:latin typeface="Gill Sans"/>
                <a:ea typeface="Gill Sans"/>
                <a:cs typeface="Gill Sans"/>
                <a:sym typeface="Gill Sans"/>
              </a:defRPr>
            </a:lvl3pPr>
            <a:lvl4pPr marL="0" lvl="3" indent="0" algn="r">
              <a:spcBef>
                <a:spcPts val="0"/>
              </a:spcBef>
              <a:buNone/>
              <a:defRPr sz="900">
                <a:solidFill>
                  <a:srgbClr val="2D58AC"/>
                </a:solidFill>
                <a:latin typeface="Gill Sans"/>
                <a:ea typeface="Gill Sans"/>
                <a:cs typeface="Gill Sans"/>
                <a:sym typeface="Gill Sans"/>
              </a:defRPr>
            </a:lvl4pPr>
            <a:lvl5pPr marL="0" lvl="4" indent="0" algn="r">
              <a:spcBef>
                <a:spcPts val="0"/>
              </a:spcBef>
              <a:buNone/>
              <a:defRPr sz="900">
                <a:solidFill>
                  <a:srgbClr val="2D58AC"/>
                </a:solidFill>
                <a:latin typeface="Gill Sans"/>
                <a:ea typeface="Gill Sans"/>
                <a:cs typeface="Gill Sans"/>
                <a:sym typeface="Gill Sans"/>
              </a:defRPr>
            </a:lvl5pPr>
            <a:lvl6pPr marL="0" lvl="5" indent="0" algn="r">
              <a:spcBef>
                <a:spcPts val="0"/>
              </a:spcBef>
              <a:buNone/>
              <a:defRPr sz="900">
                <a:solidFill>
                  <a:srgbClr val="2D58AC"/>
                </a:solidFill>
                <a:latin typeface="Gill Sans"/>
                <a:ea typeface="Gill Sans"/>
                <a:cs typeface="Gill Sans"/>
                <a:sym typeface="Gill Sans"/>
              </a:defRPr>
            </a:lvl6pPr>
            <a:lvl7pPr marL="0" lvl="6" indent="0" algn="r">
              <a:spcBef>
                <a:spcPts val="0"/>
              </a:spcBef>
              <a:buNone/>
              <a:defRPr sz="900">
                <a:solidFill>
                  <a:srgbClr val="2D58AC"/>
                </a:solidFill>
                <a:latin typeface="Gill Sans"/>
                <a:ea typeface="Gill Sans"/>
                <a:cs typeface="Gill Sans"/>
                <a:sym typeface="Gill Sans"/>
              </a:defRPr>
            </a:lvl7pPr>
            <a:lvl8pPr marL="0" lvl="7" indent="0" algn="r">
              <a:spcBef>
                <a:spcPts val="0"/>
              </a:spcBef>
              <a:buNone/>
              <a:defRPr sz="900">
                <a:solidFill>
                  <a:srgbClr val="2D58AC"/>
                </a:solidFill>
                <a:latin typeface="Gill Sans"/>
                <a:ea typeface="Gill Sans"/>
                <a:cs typeface="Gill Sans"/>
                <a:sym typeface="Gill Sans"/>
              </a:defRPr>
            </a:lvl8pPr>
            <a:lvl9pPr marL="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40"/>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0"/>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0"/>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9" name="Google Shape;29;p40"/>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0"/>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0"/>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2"/>
        <p:cNvGrpSpPr/>
        <p:nvPr/>
      </p:nvGrpSpPr>
      <p:grpSpPr>
        <a:xfrm>
          <a:off x="0" y="0"/>
          <a:ext cx="0" cy="0"/>
          <a:chOff x="0" y="0"/>
          <a:chExt cx="0" cy="0"/>
        </a:xfrm>
      </p:grpSpPr>
      <p:sp>
        <p:nvSpPr>
          <p:cNvPr id="33" name="Google Shape;33;p41"/>
          <p:cNvSpPr/>
          <p:nvPr/>
        </p:nvSpPr>
        <p:spPr>
          <a:xfrm>
            <a:off x="447817" y="5141974"/>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1"/>
          <p:cNvSpPr txBox="1">
            <a:spLocks noGrp="1"/>
          </p:cNvSpPr>
          <p:nvPr>
            <p:ph type="title"/>
          </p:nvPr>
        </p:nvSpPr>
        <p:spPr>
          <a:xfrm>
            <a:off x="581193" y="3043910"/>
            <a:ext cx="11029615" cy="149750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1"/>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656"/>
              <a:buNone/>
              <a:defRPr sz="1800" cap="none">
                <a:solidFill>
                  <a:schemeClr val="accent2"/>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6" name="Google Shape;36;p4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2D58AC"/>
                </a:solidFill>
                <a:latin typeface="Gill Sans"/>
                <a:ea typeface="Gill Sans"/>
                <a:cs typeface="Gill Sans"/>
                <a:sym typeface="Gill Sans"/>
              </a:defRPr>
            </a:lvl1pPr>
            <a:lvl2pPr marL="0" lvl="1" indent="0" algn="r">
              <a:spcBef>
                <a:spcPts val="0"/>
              </a:spcBef>
              <a:buNone/>
              <a:defRPr sz="900">
                <a:solidFill>
                  <a:srgbClr val="2D58AC"/>
                </a:solidFill>
                <a:latin typeface="Gill Sans"/>
                <a:ea typeface="Gill Sans"/>
                <a:cs typeface="Gill Sans"/>
                <a:sym typeface="Gill Sans"/>
              </a:defRPr>
            </a:lvl2pPr>
            <a:lvl3pPr marL="0" lvl="2" indent="0" algn="r">
              <a:spcBef>
                <a:spcPts val="0"/>
              </a:spcBef>
              <a:buNone/>
              <a:defRPr sz="900">
                <a:solidFill>
                  <a:srgbClr val="2D58AC"/>
                </a:solidFill>
                <a:latin typeface="Gill Sans"/>
                <a:ea typeface="Gill Sans"/>
                <a:cs typeface="Gill Sans"/>
                <a:sym typeface="Gill Sans"/>
              </a:defRPr>
            </a:lvl3pPr>
            <a:lvl4pPr marL="0" lvl="3" indent="0" algn="r">
              <a:spcBef>
                <a:spcPts val="0"/>
              </a:spcBef>
              <a:buNone/>
              <a:defRPr sz="900">
                <a:solidFill>
                  <a:srgbClr val="2D58AC"/>
                </a:solidFill>
                <a:latin typeface="Gill Sans"/>
                <a:ea typeface="Gill Sans"/>
                <a:cs typeface="Gill Sans"/>
                <a:sym typeface="Gill Sans"/>
              </a:defRPr>
            </a:lvl4pPr>
            <a:lvl5pPr marL="0" lvl="4" indent="0" algn="r">
              <a:spcBef>
                <a:spcPts val="0"/>
              </a:spcBef>
              <a:buNone/>
              <a:defRPr sz="900">
                <a:solidFill>
                  <a:srgbClr val="2D58AC"/>
                </a:solidFill>
                <a:latin typeface="Gill Sans"/>
                <a:ea typeface="Gill Sans"/>
                <a:cs typeface="Gill Sans"/>
                <a:sym typeface="Gill Sans"/>
              </a:defRPr>
            </a:lvl5pPr>
            <a:lvl6pPr marL="0" lvl="5" indent="0" algn="r">
              <a:spcBef>
                <a:spcPts val="0"/>
              </a:spcBef>
              <a:buNone/>
              <a:defRPr sz="900">
                <a:solidFill>
                  <a:srgbClr val="2D58AC"/>
                </a:solidFill>
                <a:latin typeface="Gill Sans"/>
                <a:ea typeface="Gill Sans"/>
                <a:cs typeface="Gill Sans"/>
                <a:sym typeface="Gill Sans"/>
              </a:defRPr>
            </a:lvl6pPr>
            <a:lvl7pPr marL="0" lvl="6" indent="0" algn="r">
              <a:spcBef>
                <a:spcPts val="0"/>
              </a:spcBef>
              <a:buNone/>
              <a:defRPr sz="900">
                <a:solidFill>
                  <a:srgbClr val="2D58AC"/>
                </a:solidFill>
                <a:latin typeface="Gill Sans"/>
                <a:ea typeface="Gill Sans"/>
                <a:cs typeface="Gill Sans"/>
                <a:sym typeface="Gill Sans"/>
              </a:defRPr>
            </a:lvl7pPr>
            <a:lvl8pPr marL="0" lvl="7" indent="0" algn="r">
              <a:spcBef>
                <a:spcPts val="0"/>
              </a:spcBef>
              <a:buNone/>
              <a:defRPr sz="900">
                <a:solidFill>
                  <a:srgbClr val="2D58AC"/>
                </a:solidFill>
                <a:latin typeface="Gill Sans"/>
                <a:ea typeface="Gill Sans"/>
                <a:cs typeface="Gill Sans"/>
                <a:sym typeface="Gill Sans"/>
              </a:defRPr>
            </a:lvl8pPr>
            <a:lvl9pPr marL="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9"/>
        <p:cNvGrpSpPr/>
        <p:nvPr/>
      </p:nvGrpSpPr>
      <p:grpSpPr>
        <a:xfrm>
          <a:off x="0" y="0"/>
          <a:ext cx="0" cy="0"/>
          <a:chOff x="0" y="0"/>
          <a:chExt cx="0" cy="0"/>
        </a:xfrm>
      </p:grpSpPr>
      <p:sp>
        <p:nvSpPr>
          <p:cNvPr id="40" name="Google Shape;40;p42"/>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2"/>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2"/>
          <p:cNvSpPr txBox="1">
            <a:spLocks noGrp="1"/>
          </p:cNvSpPr>
          <p:nvPr>
            <p:ph type="body" idx="1"/>
          </p:nvPr>
        </p:nvSpPr>
        <p:spPr>
          <a:xfrm>
            <a:off x="581193" y="2228003"/>
            <a:ext cx="5422390"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3" name="Google Shape;43;p42"/>
          <p:cNvSpPr txBox="1">
            <a:spLocks noGrp="1"/>
          </p:cNvSpPr>
          <p:nvPr>
            <p:ph type="body" idx="2"/>
          </p:nvPr>
        </p:nvSpPr>
        <p:spPr>
          <a:xfrm>
            <a:off x="6188417" y="2228003"/>
            <a:ext cx="5422392"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42"/>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2"/>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7"/>
        <p:cNvGrpSpPr/>
        <p:nvPr/>
      </p:nvGrpSpPr>
      <p:grpSpPr>
        <a:xfrm>
          <a:off x="0" y="0"/>
          <a:ext cx="0" cy="0"/>
          <a:chOff x="0" y="0"/>
          <a:chExt cx="0" cy="0"/>
        </a:xfrm>
      </p:grpSpPr>
      <p:sp>
        <p:nvSpPr>
          <p:cNvPr id="48" name="Google Shape;48;p43"/>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3"/>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3"/>
          <p:cNvSpPr txBox="1">
            <a:spLocks noGrp="1"/>
          </p:cNvSpPr>
          <p:nvPr>
            <p:ph type="body" idx="1"/>
          </p:nvPr>
        </p:nvSpPr>
        <p:spPr>
          <a:xfrm>
            <a:off x="887219" y="2250892"/>
            <a:ext cx="5087075" cy="536005"/>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43"/>
          <p:cNvSpPr txBox="1">
            <a:spLocks noGrp="1"/>
          </p:cNvSpPr>
          <p:nvPr>
            <p:ph type="body" idx="2"/>
          </p:nvPr>
        </p:nvSpPr>
        <p:spPr>
          <a:xfrm>
            <a:off x="581194"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43"/>
          <p:cNvSpPr txBox="1">
            <a:spLocks noGrp="1"/>
          </p:cNvSpPr>
          <p:nvPr>
            <p:ph type="body" idx="3"/>
          </p:nvPr>
        </p:nvSpPr>
        <p:spPr>
          <a:xfrm>
            <a:off x="6523735" y="2250892"/>
            <a:ext cx="5087073" cy="553373"/>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43"/>
          <p:cNvSpPr txBox="1">
            <a:spLocks noGrp="1"/>
          </p:cNvSpPr>
          <p:nvPr>
            <p:ph type="body" idx="4"/>
          </p:nvPr>
        </p:nvSpPr>
        <p:spPr>
          <a:xfrm>
            <a:off x="6217709"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43"/>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3"/>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3"/>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7"/>
        <p:cNvGrpSpPr/>
        <p:nvPr/>
      </p:nvGrpSpPr>
      <p:grpSpPr>
        <a:xfrm>
          <a:off x="0" y="0"/>
          <a:ext cx="0" cy="0"/>
          <a:chOff x="0" y="0"/>
          <a:chExt cx="0" cy="0"/>
        </a:xfrm>
      </p:grpSpPr>
      <p:sp>
        <p:nvSpPr>
          <p:cNvPr id="58" name="Google Shape;58;p44"/>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4"/>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
        <p:nvSpPr>
          <p:cNvPr id="61" name="Google Shape;61;p44"/>
          <p:cNvSpPr/>
          <p:nvPr/>
        </p:nvSpPr>
        <p:spPr>
          <a:xfrm>
            <a:off x="440683"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4"/>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63"/>
        <p:cNvGrpSpPr/>
        <p:nvPr/>
      </p:nvGrpSpPr>
      <p:grpSpPr>
        <a:xfrm>
          <a:off x="0" y="0"/>
          <a:ext cx="0" cy="0"/>
          <a:chOff x="0" y="0"/>
          <a:chExt cx="0" cy="0"/>
        </a:xfrm>
      </p:grpSpPr>
      <p:sp>
        <p:nvSpPr>
          <p:cNvPr id="64" name="Google Shape;64;p45"/>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5"/>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5"/>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7"/>
        <p:cNvGrpSpPr/>
        <p:nvPr/>
      </p:nvGrpSpPr>
      <p:grpSpPr>
        <a:xfrm>
          <a:off x="0" y="0"/>
          <a:ext cx="0" cy="0"/>
          <a:chOff x="0" y="0"/>
          <a:chExt cx="0" cy="0"/>
        </a:xfrm>
      </p:grpSpPr>
      <p:sp>
        <p:nvSpPr>
          <p:cNvPr id="68" name="Google Shape;68;p46"/>
          <p:cNvSpPr/>
          <p:nvPr/>
        </p:nvSpPr>
        <p:spPr>
          <a:xfrm>
            <a:off x="447817" y="5141973"/>
            <a:ext cx="11298200" cy="127470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6"/>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D58AC"/>
              </a:buClr>
              <a:buSzPts val="2000"/>
              <a:buFont typeface="Gill Sans"/>
              <a:buNone/>
              <a:defRPr sz="2000" b="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6"/>
          <p:cNvSpPr txBox="1">
            <a:spLocks noGrp="1"/>
          </p:cNvSpPr>
          <p:nvPr>
            <p:ph type="body" idx="1"/>
          </p:nvPr>
        </p:nvSpPr>
        <p:spPr>
          <a:xfrm>
            <a:off x="447816" y="601200"/>
            <a:ext cx="11292840" cy="4204800"/>
          </a:xfrm>
          <a:prstGeom prst="rect">
            <a:avLst/>
          </a:prstGeom>
          <a:noFill/>
          <a:ln>
            <a:noFill/>
          </a:ln>
        </p:spPr>
        <p:txBody>
          <a:bodyPr spcFirstLastPara="1" wrap="square" lIns="91425" tIns="45700" rIns="91425" bIns="45700" anchor="ctr" anchorCtr="0">
            <a:normAutofit/>
          </a:bodyPr>
          <a:lstStyle>
            <a:lvl1pPr marL="457200" lvl="0" indent="-345440" algn="l">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71" name="Google Shape;71;p46"/>
          <p:cNvSpPr txBox="1">
            <a:spLocks noGrp="1"/>
          </p:cNvSpPr>
          <p:nvPr>
            <p:ph type="body" idx="2"/>
          </p:nvPr>
        </p:nvSpPr>
        <p:spPr>
          <a:xfrm>
            <a:off x="5740823" y="5262296"/>
            <a:ext cx="5869987" cy="689515"/>
          </a:xfrm>
          <a:prstGeom prst="rect">
            <a:avLst/>
          </a:prstGeom>
          <a:noFill/>
          <a:ln>
            <a:noFill/>
          </a:ln>
        </p:spPr>
        <p:txBody>
          <a:bodyPr spcFirstLastPara="1" wrap="square" lIns="91425" tIns="45700" rIns="91425" bIns="45700" anchor="ctr" anchorCtr="0">
            <a:normAutofit/>
          </a:bodyPr>
          <a:lstStyle>
            <a:lvl1pPr marL="457200" lvl="0" indent="-228600" algn="r">
              <a:spcBef>
                <a:spcPts val="220"/>
              </a:spcBef>
              <a:spcAft>
                <a:spcPts val="0"/>
              </a:spcAft>
              <a:buSzPts val="1012"/>
              <a:buNone/>
              <a:defRPr sz="1100">
                <a:solidFill>
                  <a:schemeClr val="lt1"/>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2" name="Google Shape;72;p46"/>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6"/>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6"/>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a:solidFill>
                  <a:srgbClr val="2D58AC"/>
                </a:solidFill>
                <a:latin typeface="Gill Sans"/>
                <a:ea typeface="Gill Sans"/>
                <a:cs typeface="Gill Sans"/>
                <a:sym typeface="Gill Sans"/>
              </a:defRPr>
            </a:lvl1pPr>
            <a:lvl2pPr marL="0" lvl="1" indent="0" algn="r">
              <a:spcBef>
                <a:spcPts val="0"/>
              </a:spcBef>
              <a:buNone/>
              <a:defRPr sz="900">
                <a:solidFill>
                  <a:srgbClr val="2D58AC"/>
                </a:solidFill>
                <a:latin typeface="Gill Sans"/>
                <a:ea typeface="Gill Sans"/>
                <a:cs typeface="Gill Sans"/>
                <a:sym typeface="Gill Sans"/>
              </a:defRPr>
            </a:lvl2pPr>
            <a:lvl3pPr marL="0" lvl="2" indent="0" algn="r">
              <a:spcBef>
                <a:spcPts val="0"/>
              </a:spcBef>
              <a:buNone/>
              <a:defRPr sz="900">
                <a:solidFill>
                  <a:srgbClr val="2D58AC"/>
                </a:solidFill>
                <a:latin typeface="Gill Sans"/>
                <a:ea typeface="Gill Sans"/>
                <a:cs typeface="Gill Sans"/>
                <a:sym typeface="Gill Sans"/>
              </a:defRPr>
            </a:lvl3pPr>
            <a:lvl4pPr marL="0" lvl="3" indent="0" algn="r">
              <a:spcBef>
                <a:spcPts val="0"/>
              </a:spcBef>
              <a:buNone/>
              <a:defRPr sz="900">
                <a:solidFill>
                  <a:srgbClr val="2D58AC"/>
                </a:solidFill>
                <a:latin typeface="Gill Sans"/>
                <a:ea typeface="Gill Sans"/>
                <a:cs typeface="Gill Sans"/>
                <a:sym typeface="Gill Sans"/>
              </a:defRPr>
            </a:lvl4pPr>
            <a:lvl5pPr marL="0" lvl="4" indent="0" algn="r">
              <a:spcBef>
                <a:spcPts val="0"/>
              </a:spcBef>
              <a:buNone/>
              <a:defRPr sz="900">
                <a:solidFill>
                  <a:srgbClr val="2D58AC"/>
                </a:solidFill>
                <a:latin typeface="Gill Sans"/>
                <a:ea typeface="Gill Sans"/>
                <a:cs typeface="Gill Sans"/>
                <a:sym typeface="Gill Sans"/>
              </a:defRPr>
            </a:lvl5pPr>
            <a:lvl6pPr marL="0" lvl="5" indent="0" algn="r">
              <a:spcBef>
                <a:spcPts val="0"/>
              </a:spcBef>
              <a:buNone/>
              <a:defRPr sz="900">
                <a:solidFill>
                  <a:srgbClr val="2D58AC"/>
                </a:solidFill>
                <a:latin typeface="Gill Sans"/>
                <a:ea typeface="Gill Sans"/>
                <a:cs typeface="Gill Sans"/>
                <a:sym typeface="Gill Sans"/>
              </a:defRPr>
            </a:lvl6pPr>
            <a:lvl7pPr marL="0" lvl="6" indent="0" algn="r">
              <a:spcBef>
                <a:spcPts val="0"/>
              </a:spcBef>
              <a:buNone/>
              <a:defRPr sz="900">
                <a:solidFill>
                  <a:srgbClr val="2D58AC"/>
                </a:solidFill>
                <a:latin typeface="Gill Sans"/>
                <a:ea typeface="Gill Sans"/>
                <a:cs typeface="Gill Sans"/>
                <a:sym typeface="Gill Sans"/>
              </a:defRPr>
            </a:lvl7pPr>
            <a:lvl8pPr marL="0" lvl="7" indent="0" algn="r">
              <a:spcBef>
                <a:spcPts val="0"/>
              </a:spcBef>
              <a:buNone/>
              <a:defRPr sz="900">
                <a:solidFill>
                  <a:srgbClr val="2D58AC"/>
                </a:solidFill>
                <a:latin typeface="Gill Sans"/>
                <a:ea typeface="Gill Sans"/>
                <a:cs typeface="Gill Sans"/>
                <a:sym typeface="Gill Sans"/>
              </a:defRPr>
            </a:lvl8pPr>
            <a:lvl9pPr marL="0" lvl="8" indent="0" algn="r">
              <a:spcBef>
                <a:spcPts val="0"/>
              </a:spcBef>
              <a:buNone/>
              <a:defRPr sz="900">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47"/>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Gill Sans"/>
              <a:buNone/>
              <a:defRPr sz="24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7"/>
          <p:cNvSpPr>
            <a:spLocks noGrp="1"/>
          </p:cNvSpPr>
          <p:nvPr>
            <p:ph type="pic" idx="2"/>
          </p:nvPr>
        </p:nvSpPr>
        <p:spPr>
          <a:xfrm>
            <a:off x="447817" y="599725"/>
            <a:ext cx="11290859" cy="3557252"/>
          </a:xfrm>
          <a:prstGeom prst="rect">
            <a:avLst/>
          </a:prstGeom>
          <a:noFill/>
          <a:ln>
            <a:noFill/>
          </a:ln>
        </p:spPr>
      </p:sp>
      <p:sp>
        <p:nvSpPr>
          <p:cNvPr id="78" name="Google Shape;78;p47"/>
          <p:cNvSpPr txBox="1">
            <a:spLocks noGrp="1"/>
          </p:cNvSpPr>
          <p:nvPr>
            <p:ph type="body" idx="1"/>
          </p:nvPr>
        </p:nvSpPr>
        <p:spPr>
          <a:xfrm>
            <a:off x="581192" y="5260127"/>
            <a:ext cx="11029617" cy="598671"/>
          </a:xfrm>
          <a:prstGeom prst="rect">
            <a:avLst/>
          </a:prstGeom>
          <a:noFill/>
          <a:ln>
            <a:noFill/>
          </a:ln>
        </p:spPr>
        <p:txBody>
          <a:bodyPr spcFirstLastPara="1" wrap="square" lIns="91425" tIns="45700" rIns="91425" bIns="45700" anchor="ctr" anchorCtr="0">
            <a:normAutofit/>
          </a:bodyPr>
          <a:lstStyle>
            <a:lvl1pPr marL="457200" lvl="0" indent="-228600" algn="l">
              <a:spcBef>
                <a:spcPts val="240"/>
              </a:spcBef>
              <a:spcAft>
                <a:spcPts val="0"/>
              </a:spcAft>
              <a:buSzPts val="1104"/>
              <a:buNone/>
              <a:defRPr sz="12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9" name="Google Shape;79;p47"/>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7"/>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7"/>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8"/>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1"/>
              </a:buClr>
              <a:buSzPts val="2800"/>
              <a:buFont typeface="Gill Sans"/>
              <a:buNone/>
              <a:defRPr sz="28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38"/>
          <p:cNvSpPr txBox="1">
            <a:spLocks noGrp="1"/>
          </p:cNvSpPr>
          <p:nvPr>
            <p:ph type="body" idx="1"/>
          </p:nvPr>
        </p:nvSpPr>
        <p:spPr>
          <a:xfrm>
            <a:off x="581192" y="2336003"/>
            <a:ext cx="11029616" cy="3522794"/>
          </a:xfrm>
          <a:prstGeom prst="rect">
            <a:avLst/>
          </a:prstGeom>
          <a:noFill/>
          <a:ln>
            <a:noFill/>
          </a:ln>
        </p:spPr>
        <p:txBody>
          <a:bodyPr spcFirstLastPara="1" wrap="square" lIns="91425" tIns="45700" rIns="91425" bIns="45700" anchor="ctr" anchorCtr="0">
            <a:normAutofit/>
          </a:bodyPr>
          <a:lstStyle>
            <a:lvl1pPr marL="457200" marR="0" lvl="0" indent="-333756" algn="l" rtl="0">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22072" algn="l" rtl="0">
              <a:spcBef>
                <a:spcPts val="600"/>
              </a:spcBef>
              <a:spcAft>
                <a:spcPts val="0"/>
              </a:spcAft>
              <a:buClr>
                <a:schemeClr val="accent2"/>
              </a:buClr>
              <a:buSzPts val="1472"/>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10388" algn="l" rtl="0">
              <a:spcBef>
                <a:spcPts val="600"/>
              </a:spcBef>
              <a:spcAft>
                <a:spcPts val="0"/>
              </a:spcAft>
              <a:buClr>
                <a:schemeClr val="accent2"/>
              </a:buClr>
              <a:buSzPts val="1288"/>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12" name="Google Shape;12;p38"/>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3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38"/>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2"/>
                </a:solidFill>
                <a:latin typeface="Gill Sans"/>
                <a:ea typeface="Gill Sans"/>
                <a:cs typeface="Gill Sans"/>
                <a:sym typeface="Gill Sans"/>
              </a:defRPr>
            </a:lvl1pPr>
            <a:lvl2pPr marL="0" marR="0" lvl="1" indent="0" algn="r" rtl="0">
              <a:spcBef>
                <a:spcPts val="0"/>
              </a:spcBef>
              <a:buNone/>
              <a:defRPr sz="900" b="0" i="0" u="none" strike="noStrike" cap="none">
                <a:solidFill>
                  <a:schemeClr val="accent2"/>
                </a:solidFill>
                <a:latin typeface="Gill Sans"/>
                <a:ea typeface="Gill Sans"/>
                <a:cs typeface="Gill Sans"/>
                <a:sym typeface="Gill Sans"/>
              </a:defRPr>
            </a:lvl2pPr>
            <a:lvl3pPr marL="0" marR="0" lvl="2" indent="0" algn="r" rtl="0">
              <a:spcBef>
                <a:spcPts val="0"/>
              </a:spcBef>
              <a:buNone/>
              <a:defRPr sz="900" b="0" i="0" u="none" strike="noStrike" cap="none">
                <a:solidFill>
                  <a:schemeClr val="accent2"/>
                </a:solidFill>
                <a:latin typeface="Gill Sans"/>
                <a:ea typeface="Gill Sans"/>
                <a:cs typeface="Gill Sans"/>
                <a:sym typeface="Gill Sans"/>
              </a:defRPr>
            </a:lvl3pPr>
            <a:lvl4pPr marL="0" marR="0" lvl="3" indent="0" algn="r" rtl="0">
              <a:spcBef>
                <a:spcPts val="0"/>
              </a:spcBef>
              <a:buNone/>
              <a:defRPr sz="900" b="0" i="0" u="none" strike="noStrike" cap="none">
                <a:solidFill>
                  <a:schemeClr val="accent2"/>
                </a:solidFill>
                <a:latin typeface="Gill Sans"/>
                <a:ea typeface="Gill Sans"/>
                <a:cs typeface="Gill Sans"/>
                <a:sym typeface="Gill Sans"/>
              </a:defRPr>
            </a:lvl4pPr>
            <a:lvl5pPr marL="0" marR="0" lvl="4" indent="0" algn="r" rtl="0">
              <a:spcBef>
                <a:spcPts val="0"/>
              </a:spcBef>
              <a:buNone/>
              <a:defRPr sz="900" b="0" i="0" u="none" strike="noStrike" cap="none">
                <a:solidFill>
                  <a:schemeClr val="accent2"/>
                </a:solidFill>
                <a:latin typeface="Gill Sans"/>
                <a:ea typeface="Gill Sans"/>
                <a:cs typeface="Gill Sans"/>
                <a:sym typeface="Gill Sans"/>
              </a:defRPr>
            </a:lvl5pPr>
            <a:lvl6pPr marL="0" marR="0" lvl="5" indent="0" algn="r" rtl="0">
              <a:spcBef>
                <a:spcPts val="0"/>
              </a:spcBef>
              <a:buNone/>
              <a:defRPr sz="900" b="0" i="0" u="none" strike="noStrike" cap="none">
                <a:solidFill>
                  <a:schemeClr val="accent2"/>
                </a:solidFill>
                <a:latin typeface="Gill Sans"/>
                <a:ea typeface="Gill Sans"/>
                <a:cs typeface="Gill Sans"/>
                <a:sym typeface="Gill Sans"/>
              </a:defRPr>
            </a:lvl6pPr>
            <a:lvl7pPr marL="0" marR="0" lvl="6" indent="0" algn="r" rtl="0">
              <a:spcBef>
                <a:spcPts val="0"/>
              </a:spcBef>
              <a:buNone/>
              <a:defRPr sz="900" b="0" i="0" u="none" strike="noStrike" cap="none">
                <a:solidFill>
                  <a:schemeClr val="accent2"/>
                </a:solidFill>
                <a:latin typeface="Gill Sans"/>
                <a:ea typeface="Gill Sans"/>
                <a:cs typeface="Gill Sans"/>
                <a:sym typeface="Gill Sans"/>
              </a:defRPr>
            </a:lvl7pPr>
            <a:lvl8pPr marL="0" marR="0" lvl="7" indent="0" algn="r" rtl="0">
              <a:spcBef>
                <a:spcPts val="0"/>
              </a:spcBef>
              <a:buNone/>
              <a:defRPr sz="900" b="0" i="0" u="none" strike="noStrike" cap="none">
                <a:solidFill>
                  <a:schemeClr val="accent2"/>
                </a:solidFill>
                <a:latin typeface="Gill Sans"/>
                <a:ea typeface="Gill Sans"/>
                <a:cs typeface="Gill Sans"/>
                <a:sym typeface="Gill Sans"/>
              </a:defRPr>
            </a:lvl8pPr>
            <a:lvl9pPr marL="0" marR="0" lvl="8" indent="0" algn="r" rtl="0">
              <a:spcBef>
                <a:spcPts val="0"/>
              </a:spcBef>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s-ES"/>
              <a:t>‹Nº›</a:t>
            </a:fld>
            <a:endParaRPr/>
          </a:p>
        </p:txBody>
      </p:sp>
      <p:sp>
        <p:nvSpPr>
          <p:cNvPr id="15" name="Google Shape;15;p38"/>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8"/>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8"/>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
          <p:cNvSpPr txBox="1">
            <a:spLocks noGrp="1"/>
          </p:cNvSpPr>
          <p:nvPr>
            <p:ph type="ctrTitle"/>
          </p:nvPr>
        </p:nvSpPr>
        <p:spPr>
          <a:xfrm>
            <a:off x="517945" y="3608618"/>
            <a:ext cx="10993549" cy="678311"/>
          </a:xfrm>
          <a:prstGeom prst="rect">
            <a:avLst/>
          </a:prstGeom>
          <a:noFill/>
          <a:ln>
            <a:noFill/>
          </a:ln>
        </p:spPr>
        <p:txBody>
          <a:bodyPr spcFirstLastPara="1" wrap="square" lIns="91425" tIns="45700" rIns="91425" bIns="45700" anchor="b" anchorCtr="0">
            <a:normAutofit/>
          </a:bodyPr>
          <a:lstStyle/>
          <a:p>
            <a:pPr algn="ctr">
              <a:buClr>
                <a:schemeClr val="lt1"/>
              </a:buClr>
            </a:pPr>
            <a:r>
              <a:rPr lang="fr-FR" sz="3200" dirty="0">
                <a:solidFill>
                  <a:schemeClr val="lt1"/>
                </a:solidFill>
              </a:rPr>
              <a:t>ENTERPRISE JAVABEANS (EJBS) ENTERPRISE EDITION</a:t>
            </a:r>
            <a:endParaRPr lang="es-ES" sz="3200" dirty="0">
              <a:solidFill>
                <a:schemeClr val="lt1"/>
              </a:solidFill>
            </a:endParaRPr>
          </a:p>
        </p:txBody>
      </p:sp>
      <p:sp>
        <p:nvSpPr>
          <p:cNvPr id="101" name="Google Shape;101;p1"/>
          <p:cNvSpPr txBox="1">
            <a:spLocks noGrp="1"/>
          </p:cNvSpPr>
          <p:nvPr>
            <p:ph type="subTitle" idx="1"/>
          </p:nvPr>
        </p:nvSpPr>
        <p:spPr>
          <a:xfrm>
            <a:off x="599225" y="5149400"/>
            <a:ext cx="7121327" cy="123535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72"/>
              <a:buNone/>
            </a:pPr>
            <a:r>
              <a:rPr lang="es-ES" b="1" dirty="0">
                <a:solidFill>
                  <a:schemeClr val="lt1"/>
                </a:solidFill>
              </a:rPr>
              <a:t>INTEGRANTES: 	</a:t>
            </a:r>
            <a:r>
              <a:rPr lang="es-ES" dirty="0">
                <a:solidFill>
                  <a:schemeClr val="lt1"/>
                </a:solidFill>
              </a:rPr>
              <a:t>MOSQUERA ADRIÁN</a:t>
            </a:r>
            <a:endParaRPr dirty="0"/>
          </a:p>
          <a:p>
            <a:pPr marL="0" lvl="0" indent="0" algn="l" rtl="0">
              <a:spcBef>
                <a:spcPts val="920"/>
              </a:spcBef>
              <a:spcAft>
                <a:spcPts val="0"/>
              </a:spcAft>
              <a:buSzPts val="1472"/>
              <a:buNone/>
            </a:pPr>
            <a:r>
              <a:rPr lang="es-ES" dirty="0">
                <a:solidFill>
                  <a:schemeClr val="lt1"/>
                </a:solidFill>
              </a:rPr>
              <a:t>		PALLANGO ANDRÉS</a:t>
            </a:r>
            <a:endParaRPr lang="en-US" dirty="0">
              <a:solidFill>
                <a:schemeClr val="lt1"/>
              </a:solidFill>
            </a:endParaRPr>
          </a:p>
          <a:p>
            <a:pPr marL="0" lvl="0" indent="0" algn="l" rtl="0">
              <a:spcBef>
                <a:spcPts val="920"/>
              </a:spcBef>
              <a:spcAft>
                <a:spcPts val="0"/>
              </a:spcAft>
              <a:buSzPts val="1472"/>
              <a:buNone/>
            </a:pPr>
            <a:r>
              <a:rPr lang="es-ES" dirty="0">
                <a:solidFill>
                  <a:schemeClr val="lt1"/>
                </a:solidFill>
              </a:rPr>
              <a:t>		</a:t>
            </a:r>
            <a:r>
              <a:rPr lang="en-US" dirty="0">
                <a:solidFill>
                  <a:schemeClr val="lt1"/>
                </a:solidFill>
              </a:rPr>
              <a:t>SÁNCHEZ PAÚL</a:t>
            </a:r>
          </a:p>
          <a:p>
            <a:pPr marL="0" lvl="0" indent="0" algn="l" rtl="0">
              <a:spcBef>
                <a:spcPts val="920"/>
              </a:spcBef>
              <a:spcAft>
                <a:spcPts val="0"/>
              </a:spcAft>
              <a:buSzPts val="1472"/>
              <a:buNone/>
            </a:pPr>
            <a:endParaRPr dirty="0">
              <a:solidFill>
                <a:schemeClr val="lt1"/>
              </a:solidFill>
            </a:endParaRPr>
          </a:p>
        </p:txBody>
      </p:sp>
      <p:pic>
        <p:nvPicPr>
          <p:cNvPr id="102" name="Google Shape;102;p1" descr="Resultado de imagen para espe"/>
          <p:cNvPicPr preferRelativeResize="0"/>
          <p:nvPr/>
        </p:nvPicPr>
        <p:blipFill rotWithShape="1">
          <a:blip r:embed="rId3">
            <a:alphaModFix/>
          </a:blip>
          <a:srcRect/>
          <a:stretch/>
        </p:blipFill>
        <p:spPr>
          <a:xfrm>
            <a:off x="319597" y="716302"/>
            <a:ext cx="11647502" cy="2193925"/>
          </a:xfrm>
          <a:prstGeom prst="rect">
            <a:avLst/>
          </a:prstGeom>
          <a:noFill/>
          <a:ln>
            <a:noFill/>
          </a:ln>
        </p:spPr>
      </p:pic>
      <p:sp>
        <p:nvSpPr>
          <p:cNvPr id="103" name="Google Shape;103;p1"/>
          <p:cNvSpPr txBox="1"/>
          <p:nvPr/>
        </p:nvSpPr>
        <p:spPr>
          <a:xfrm>
            <a:off x="7874427" y="5149400"/>
            <a:ext cx="3718347" cy="132464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2"/>
              </a:buClr>
              <a:buSzPts val="1472"/>
              <a:buFont typeface="Noto Sans Symbols"/>
              <a:buNone/>
            </a:pPr>
            <a:r>
              <a:rPr lang="es-ES" sz="1600" b="1" i="0" u="none" strike="noStrike" cap="none" dirty="0">
                <a:solidFill>
                  <a:schemeClr val="lt1"/>
                </a:solidFill>
                <a:latin typeface="Gill Sans"/>
                <a:ea typeface="Gill Sans"/>
                <a:cs typeface="Gill Sans"/>
                <a:sym typeface="Gill Sans"/>
              </a:rPr>
              <a:t>NRC:</a:t>
            </a:r>
            <a:r>
              <a:rPr lang="es-ES" sz="1600" i="0" u="none" strike="noStrike" cap="none" dirty="0">
                <a:solidFill>
                  <a:schemeClr val="lt1"/>
                </a:solidFill>
                <a:latin typeface="Gill Sans"/>
                <a:ea typeface="Gill Sans"/>
                <a:cs typeface="Gill Sans"/>
                <a:sym typeface="Gill Sans"/>
              </a:rPr>
              <a:t>	9877</a:t>
            </a:r>
            <a:endParaRPr lang="en-US" dirty="0">
              <a:solidFill>
                <a:schemeClr val="lt1"/>
              </a:solidFill>
            </a:endParaRPr>
          </a:p>
          <a:p>
            <a:pPr>
              <a:spcBef>
                <a:spcPts val="920"/>
              </a:spcBef>
              <a:buClr>
                <a:schemeClr val="accent2"/>
              </a:buClr>
              <a:buSzPts val="1472"/>
            </a:pPr>
            <a:r>
              <a:rPr lang="es-ES" sz="1600" b="1" i="0" u="none" strike="noStrike" cap="none" dirty="0">
                <a:solidFill>
                  <a:schemeClr val="lt1"/>
                </a:solidFill>
                <a:latin typeface="Gill Sans"/>
                <a:ea typeface="Gill Sans"/>
                <a:cs typeface="Gill Sans"/>
                <a:sym typeface="Gill Sans"/>
              </a:rPr>
              <a:t>FECHA:</a:t>
            </a:r>
            <a:r>
              <a:rPr lang="es-ES" sz="1600" b="1" dirty="0">
                <a:solidFill>
                  <a:schemeClr val="lt1"/>
                </a:solidFill>
                <a:latin typeface="Gill Sans"/>
                <a:ea typeface="Gill Sans"/>
                <a:cs typeface="Gill Sans"/>
                <a:sym typeface="Gill Sans"/>
              </a:rPr>
              <a:t> </a:t>
            </a:r>
            <a:r>
              <a:rPr lang="es-ES" sz="1600" dirty="0">
                <a:solidFill>
                  <a:schemeClr val="lt1"/>
                </a:solidFill>
                <a:latin typeface="Gill Sans"/>
                <a:ea typeface="Gill Sans"/>
                <a:cs typeface="Gill Sans"/>
                <a:sym typeface="Gill Sans"/>
              </a:rPr>
              <a:t>15/07/2023</a:t>
            </a:r>
            <a:endParaRPr lang="es-ES" dirty="0">
              <a:solidFill>
                <a:schemeClr val="lt1"/>
              </a:solidFill>
            </a:endParaRPr>
          </a:p>
          <a:p>
            <a:pPr marL="0" marR="0" lvl="0" indent="0" algn="l" rtl="0">
              <a:spcBef>
                <a:spcPts val="920"/>
              </a:spcBef>
              <a:spcAft>
                <a:spcPts val="0"/>
              </a:spcAft>
              <a:buClr>
                <a:schemeClr val="accent2"/>
              </a:buClr>
              <a:buSzPts val="1472"/>
              <a:buFont typeface="Noto Sans Symbols"/>
              <a:buNone/>
            </a:pPr>
            <a:r>
              <a:rPr lang="es-ES" sz="1600" b="1" i="0" u="none" strike="noStrike" cap="none" dirty="0">
                <a:solidFill>
                  <a:schemeClr val="lt1"/>
                </a:solidFill>
                <a:latin typeface="Gill Sans"/>
                <a:ea typeface="Gill Sans"/>
                <a:cs typeface="Gill Sans"/>
                <a:sym typeface="Gill Sans"/>
              </a:rPr>
              <a:t>TUTOR:	</a:t>
            </a:r>
            <a:r>
              <a:rPr lang="es-ES" sz="1600" b="0" i="0" u="none" strike="noStrike" cap="none" dirty="0">
                <a:solidFill>
                  <a:schemeClr val="lt1"/>
                </a:solidFill>
                <a:latin typeface="Gill Sans"/>
                <a:ea typeface="Gill Sans"/>
                <a:cs typeface="Gill Sans"/>
                <a:sym typeface="Gill Sans"/>
              </a:rPr>
              <a:t>ING. MAURICIO CAMPAÑA</a:t>
            </a:r>
            <a:endParaRPr sz="1600" b="1" i="0" u="none" strike="noStrike" cap="none" dirty="0">
              <a:solidFill>
                <a:schemeClr val="lt1"/>
              </a:solidFill>
              <a:latin typeface="Gill Sans"/>
              <a:ea typeface="Gill Sans"/>
              <a:cs typeface="Gill Sans"/>
              <a:sym typeface="Gill Sans"/>
            </a:endParaRPr>
          </a:p>
        </p:txBody>
      </p:sp>
      <p:sp>
        <p:nvSpPr>
          <p:cNvPr id="104" name="Google Shape;104;p1"/>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b="0" i="0" u="none" strike="noStrike" cap="none">
                <a:solidFill>
                  <a:schemeClr val="dk1"/>
                </a:solidFill>
                <a:latin typeface="Gill Sans"/>
                <a:ea typeface="Gill Sans"/>
                <a:cs typeface="Gill Sans"/>
                <a:sym typeface="Gill Sans"/>
              </a:rPr>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dirty="0"/>
              <a:t>1.4.1 STATELESS SESSION BEAN</a:t>
            </a:r>
          </a:p>
        </p:txBody>
      </p:sp>
      <p:sp>
        <p:nvSpPr>
          <p:cNvPr id="138" name="Google Shape;138;p4"/>
          <p:cNvSpPr txBox="1">
            <a:spLocks noGrp="1"/>
          </p:cNvSpPr>
          <p:nvPr>
            <p:ph type="body" idx="1"/>
          </p:nvPr>
        </p:nvSpPr>
        <p:spPr>
          <a:xfrm>
            <a:off x="335280" y="1832332"/>
            <a:ext cx="8671560" cy="1398548"/>
          </a:xfrm>
          <a:prstGeom prst="rect">
            <a:avLst/>
          </a:prstGeom>
          <a:noFill/>
          <a:ln>
            <a:noFill/>
          </a:ln>
        </p:spPr>
        <p:txBody>
          <a:bodyPr spcFirstLastPara="1" wrap="square" lIns="91425" tIns="45700" rIns="91425" bIns="45700" anchor="ctr" anchorCtr="0">
            <a:normAutofit/>
          </a:bodyPr>
          <a:lstStyle/>
          <a:p>
            <a:pPr marL="172720" lvl="1" indent="0" algn="just">
              <a:spcBef>
                <a:spcPts val="960"/>
              </a:spcBef>
              <a:buClr>
                <a:srgbClr val="4590B8"/>
              </a:buClr>
              <a:buNone/>
            </a:pPr>
            <a:r>
              <a:rPr lang="es-MX" sz="1800" dirty="0">
                <a:effectLst/>
                <a:latin typeface="Calibri" panose="020F0502020204030204" pitchFamily="34" charset="0"/>
                <a:ea typeface="Calibri" panose="020F0502020204030204" pitchFamily="34" charset="0"/>
                <a:cs typeface="Times New Roman" panose="02020603050405020304" pitchFamily="18" charset="0"/>
              </a:rPr>
              <a:t>Un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Stateless</a:t>
            </a: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bean</a:t>
            </a:r>
            <a:r>
              <a:rPr lang="es-MX" sz="1800" dirty="0">
                <a:effectLst/>
                <a:latin typeface="Calibri" panose="020F0502020204030204" pitchFamily="34" charset="0"/>
                <a:ea typeface="Calibri" panose="020F0502020204030204" pitchFamily="34" charset="0"/>
                <a:cs typeface="Times New Roman" panose="02020603050405020304" pitchFamily="18" charset="0"/>
              </a:rPr>
              <a:t> es una clase java sin estado, es decir, no debería tener atributos, sólo métodos a los que se pueda llamar de forma independiente. Para que el contenedor de aplicaciones lo maneje, únicamente hay que ponerle la anotación @Stateless, como en el siguiente ejemplo [3].</a:t>
            </a:r>
            <a:endParaRPr lang="es-MX"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39" name="Google Shape;139;p4"/>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4</a:t>
            </a:r>
            <a:endParaRPr/>
          </a:p>
        </p:txBody>
      </p:sp>
      <p:sp>
        <p:nvSpPr>
          <p:cNvPr id="140" name="Google Shape;140;p4"/>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43" name="Google Shape;143;p4"/>
          <p:cNvSpPr txBox="1"/>
          <p:nvPr/>
        </p:nvSpPr>
        <p:spPr>
          <a:xfrm>
            <a:off x="11724542" y="6457890"/>
            <a:ext cx="467533"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10</a:t>
            </a:r>
          </a:p>
        </p:txBody>
      </p:sp>
      <p:sp>
        <p:nvSpPr>
          <p:cNvPr id="2" name="Google Shape;114;p2">
            <a:extLst>
              <a:ext uri="{FF2B5EF4-FFF2-40B4-BE49-F238E27FC236}">
                <a16:creationId xmlns:a16="http://schemas.microsoft.com/office/drawing/2014/main" id="{206E64FE-A85D-ED3C-EDFA-F853AF2E8AE3}"/>
              </a:ext>
            </a:extLst>
          </p:cNvPr>
          <p:cNvSpPr txBox="1">
            <a:spLocks/>
          </p:cNvSpPr>
          <p:nvPr/>
        </p:nvSpPr>
        <p:spPr>
          <a:xfrm>
            <a:off x="9117367" y="938799"/>
            <a:ext cx="3074633" cy="537056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rgbClr val="FFFF00"/>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rgbClr val="FFFF00"/>
                </a:solidFill>
              </a:rPr>
              <a:t>1.4 SESSIONS BEANS</a:t>
            </a:r>
          </a:p>
          <a:p>
            <a:pPr marL="1219835" lvl="2" indent="-333375">
              <a:lnSpc>
                <a:spcPct val="90000"/>
              </a:lnSpc>
              <a:spcBef>
                <a:spcPts val="840"/>
              </a:spcBef>
              <a:buClr>
                <a:srgbClr val="4590B8"/>
              </a:buClr>
              <a:buSzPts val="1104"/>
            </a:pPr>
            <a:r>
              <a:rPr lang="es-ES" sz="850" dirty="0">
                <a:solidFill>
                  <a:srgbClr val="FFFF00"/>
                </a:solidFill>
              </a:rPr>
              <a:t>1.4.1 STATELESS SESSION BEAN</a:t>
            </a:r>
          </a:p>
          <a:p>
            <a:pPr marL="1219835" lvl="2" indent="-333375">
              <a:lnSpc>
                <a:spcPct val="90000"/>
              </a:lnSpc>
              <a:spcBef>
                <a:spcPts val="840"/>
              </a:spcBef>
              <a:buClr>
                <a:srgbClr val="4590B8"/>
              </a:buClr>
              <a:buSzPts val="1104"/>
            </a:pPr>
            <a:r>
              <a:rPr lang="es-ES" sz="850" dirty="0">
                <a:solidFill>
                  <a:schemeClr val="lt1"/>
                </a:solidFill>
              </a:rPr>
              <a:t>1.4.2 STATEFULL SESSION BEAN</a:t>
            </a:r>
          </a:p>
          <a:p>
            <a:pPr marL="1219835" lvl="2" indent="-333375">
              <a:lnSpc>
                <a:spcPct val="90000"/>
              </a:lnSpc>
              <a:spcBef>
                <a:spcPts val="840"/>
              </a:spcBef>
              <a:buClr>
                <a:srgbClr val="4590B8"/>
              </a:buClr>
              <a:buSzPts val="1104"/>
            </a:pPr>
            <a:r>
              <a:rPr lang="es-ES" sz="850" dirty="0">
                <a:solidFill>
                  <a:schemeClr val="lt1"/>
                </a:solidFill>
              </a:rPr>
              <a:t>1.4.3 SINGLETON SESSION BEAN</a:t>
            </a:r>
          </a:p>
          <a:p>
            <a:pPr marL="762635" lvl="1" indent="-333375">
              <a:lnSpc>
                <a:spcPct val="90000"/>
              </a:lnSpc>
              <a:spcBef>
                <a:spcPts val="840"/>
              </a:spcBef>
              <a:buClr>
                <a:srgbClr val="4590B8"/>
              </a:buClr>
              <a:buSzPts val="1104"/>
            </a:pPr>
            <a:r>
              <a:rPr lang="es-ES" sz="1050" dirty="0">
                <a:solidFill>
                  <a:schemeClr val="lt1"/>
                </a:solidFill>
              </a:rPr>
              <a:t>1.5 SOFTWARE MODULAR</a:t>
            </a:r>
          </a:p>
          <a:p>
            <a:pPr marL="762635" lvl="1" indent="-333375">
              <a:lnSpc>
                <a:spcPct val="90000"/>
              </a:lnSpc>
              <a:spcBef>
                <a:spcPts val="840"/>
              </a:spcBef>
              <a:buClr>
                <a:srgbClr val="4590B8"/>
              </a:buClr>
              <a:buSzPts val="1104"/>
            </a:pPr>
            <a:r>
              <a:rPr lang="es-ES" sz="1050" dirty="0">
                <a:solidFill>
                  <a:schemeClr val="lt1"/>
                </a:solidFill>
              </a:rPr>
              <a:t>1.6 SEVIDORES</a:t>
            </a:r>
          </a:p>
          <a:p>
            <a:pPr marL="762635" lvl="1" indent="-333375">
              <a:lnSpc>
                <a:spcPct val="90000"/>
              </a:lnSpc>
              <a:spcBef>
                <a:spcPts val="840"/>
              </a:spcBef>
              <a:buClr>
                <a:srgbClr val="4590B8"/>
              </a:buClr>
              <a:buSzPts val="1104"/>
            </a:pPr>
            <a:r>
              <a:rPr lang="es-ES" sz="1050" dirty="0">
                <a:solidFill>
                  <a:schemeClr val="lt1"/>
                </a:solidFill>
              </a:rPr>
              <a:t>1.7 CLIENTE - SERVIDORES</a:t>
            </a:r>
          </a:p>
          <a:p>
            <a:pPr marL="762635" lvl="1" indent="-333375">
              <a:lnSpc>
                <a:spcPct val="90000"/>
              </a:lnSpc>
              <a:spcBef>
                <a:spcPts val="840"/>
              </a:spcBef>
              <a:buClr>
                <a:srgbClr val="4590B8"/>
              </a:buClr>
              <a:buSzPts val="1104"/>
            </a:pPr>
            <a:r>
              <a:rPr lang="es-ES" sz="1050" dirty="0">
                <a:solidFill>
                  <a:schemeClr val="lt1"/>
                </a:solidFill>
              </a:rPr>
              <a:t>1.8 .WAR</a:t>
            </a:r>
          </a:p>
          <a:p>
            <a:pPr marL="762635" lvl="1" indent="-333375">
              <a:lnSpc>
                <a:spcPct val="90000"/>
              </a:lnSpc>
              <a:spcBef>
                <a:spcPts val="840"/>
              </a:spcBef>
              <a:buClr>
                <a:srgbClr val="4590B8"/>
              </a:buClr>
              <a:buSzPts val="1104"/>
            </a:pPr>
            <a:r>
              <a:rPr lang="es-ES" sz="1050" dirty="0">
                <a:solidFill>
                  <a:schemeClr val="lt1"/>
                </a:solidFill>
              </a:rPr>
              <a:t>1.9 JAVA WEB START</a:t>
            </a:r>
          </a:p>
          <a:p>
            <a:pPr marL="762635" lvl="1" indent="-333375">
              <a:lnSpc>
                <a:spcPct val="90000"/>
              </a:lnSpc>
              <a:spcBef>
                <a:spcPts val="840"/>
              </a:spcBef>
              <a:buClr>
                <a:srgbClr val="4590B8"/>
              </a:buClr>
              <a:buSzPts val="1104"/>
            </a:pPr>
            <a:r>
              <a:rPr lang="es-ES" sz="1050" dirty="0">
                <a:solidFill>
                  <a:schemeClr val="lt1"/>
                </a:solidFill>
              </a:rPr>
              <a:t>1.10 INTERFACES LOCALES Y REMOTAS</a:t>
            </a:r>
          </a:p>
          <a:p>
            <a:pPr marL="305435" lvl="0" indent="-270510">
              <a:lnSpc>
                <a:spcPct val="90000"/>
              </a:lnSpc>
              <a:spcBef>
                <a:spcPts val="840"/>
              </a:spcBef>
              <a:buClr>
                <a:srgbClr val="4590B8"/>
              </a:buClr>
              <a:buSzPts val="1104"/>
            </a:pPr>
            <a:r>
              <a:rPr lang="es-ES" sz="1050" dirty="0">
                <a:solidFill>
                  <a:schemeClr val="lt1"/>
                </a:solidFill>
              </a:rPr>
              <a:t>2 PARTE PRÁCTICA</a:t>
            </a:r>
            <a:endParaRPr lang="en-US" sz="850" dirty="0">
              <a:solidFill>
                <a:schemeClr val="lt1"/>
              </a:solidFill>
            </a:endParaRPr>
          </a:p>
          <a:p>
            <a:pPr marL="629920" lvl="1" indent="-270510">
              <a:lnSpc>
                <a:spcPct val="90000"/>
              </a:lnSpc>
              <a:spcBef>
                <a:spcPts val="840"/>
              </a:spcBef>
              <a:buClr>
                <a:srgbClr val="4590B8"/>
              </a:buClr>
              <a:buSzPts val="1104"/>
            </a:pPr>
            <a:r>
              <a:rPr lang="es-ES" sz="1050" dirty="0">
                <a:solidFill>
                  <a:schemeClr val="lt1"/>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pic>
        <p:nvPicPr>
          <p:cNvPr id="3" name="Imagen 2">
            <a:extLst>
              <a:ext uri="{FF2B5EF4-FFF2-40B4-BE49-F238E27FC236}">
                <a16:creationId xmlns:a16="http://schemas.microsoft.com/office/drawing/2014/main" id="{DD7A6727-E3F3-029D-8380-85FE42D28AD4}"/>
              </a:ext>
            </a:extLst>
          </p:cNvPr>
          <p:cNvPicPr>
            <a:picLocks noChangeAspect="1"/>
          </p:cNvPicPr>
          <p:nvPr/>
        </p:nvPicPr>
        <p:blipFill>
          <a:blip r:embed="rId3"/>
          <a:stretch>
            <a:fillRect/>
          </a:stretch>
        </p:blipFill>
        <p:spPr>
          <a:xfrm>
            <a:off x="2015490" y="3764280"/>
            <a:ext cx="5060218" cy="25450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87234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dirty="0"/>
              <a:t>1.4.2 STATEFULL SESSION BEAN</a:t>
            </a:r>
          </a:p>
        </p:txBody>
      </p:sp>
      <p:sp>
        <p:nvSpPr>
          <p:cNvPr id="138" name="Google Shape;138;p4"/>
          <p:cNvSpPr txBox="1">
            <a:spLocks noGrp="1"/>
          </p:cNvSpPr>
          <p:nvPr>
            <p:ph type="body" idx="1"/>
          </p:nvPr>
        </p:nvSpPr>
        <p:spPr>
          <a:xfrm>
            <a:off x="0" y="1832332"/>
            <a:ext cx="9006840" cy="2160548"/>
          </a:xfrm>
          <a:prstGeom prst="rect">
            <a:avLst/>
          </a:prstGeom>
          <a:noFill/>
          <a:ln>
            <a:noFill/>
          </a:ln>
        </p:spPr>
        <p:txBody>
          <a:bodyPr spcFirstLastPara="1" wrap="square" lIns="91425" tIns="45700" rIns="91425" bIns="45700" anchor="ctr" anchorCtr="0">
            <a:normAutofit fontScale="92500" lnSpcReduction="10000"/>
          </a:bodyPr>
          <a:lstStyle/>
          <a:p>
            <a:pPr marL="172720" lvl="1" indent="0" algn="just">
              <a:spcBef>
                <a:spcPts val="960"/>
              </a:spcBef>
              <a:buClr>
                <a:srgbClr val="4590B8"/>
              </a:buClr>
              <a:buNone/>
            </a:pPr>
            <a:r>
              <a:rPr lang="es-EC" sz="1800" dirty="0">
                <a:effectLst/>
                <a:latin typeface="Calibri" panose="020F0502020204030204" pitchFamily="34" charset="0"/>
                <a:ea typeface="Calibri" panose="020F0502020204030204" pitchFamily="34" charset="0"/>
                <a:cs typeface="Times New Roman" panose="02020603050405020304" pitchFamily="18" charset="0"/>
              </a:rPr>
              <a:t>Un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Statefull</a:t>
            </a:r>
            <a:r>
              <a:rPr lang="es-EC" sz="1800" dirty="0">
                <a:effectLst/>
                <a:latin typeface="Calibri" panose="020F0502020204030204" pitchFamily="34" charset="0"/>
                <a:ea typeface="Calibri" panose="020F0502020204030204" pitchFamily="34" charset="0"/>
                <a:cs typeface="Times New Roman" panose="02020603050405020304" pitchFamily="18" charset="0"/>
              </a:rPr>
              <a:t>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bean</a:t>
            </a:r>
            <a:r>
              <a:rPr lang="es-EC" sz="1800" dirty="0">
                <a:effectLst/>
                <a:latin typeface="Calibri" panose="020F0502020204030204" pitchFamily="34" charset="0"/>
                <a:ea typeface="Calibri" panose="020F0502020204030204" pitchFamily="34" charset="0"/>
                <a:cs typeface="Times New Roman" panose="02020603050405020304" pitchFamily="18" charset="0"/>
              </a:rPr>
              <a:t> no es más que una clase en la que sí hay atributos cuyo valor es importante y debe conservarse entre llamadas a métodos. El contenedor de aplicaciones instanciará, al igual que con los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Stateless</a:t>
            </a:r>
            <a:r>
              <a:rPr lang="es-EC" sz="1800" dirty="0">
                <a:effectLst/>
                <a:latin typeface="Calibri" panose="020F0502020204030204" pitchFamily="34" charset="0"/>
                <a:ea typeface="Calibri" panose="020F0502020204030204" pitchFamily="34" charset="0"/>
                <a:cs typeface="Times New Roman" panose="02020603050405020304" pitchFamily="18" charset="0"/>
              </a:rPr>
              <a:t>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bean</a:t>
            </a:r>
            <a:r>
              <a:rPr lang="es-EC" sz="1800" dirty="0">
                <a:effectLst/>
                <a:latin typeface="Calibri" panose="020F0502020204030204" pitchFamily="34" charset="0"/>
                <a:ea typeface="Calibri" panose="020F0502020204030204" pitchFamily="34" charset="0"/>
                <a:cs typeface="Times New Roman" panose="02020603050405020304" pitchFamily="18" charset="0"/>
              </a:rPr>
              <a:t>, un número determinado de ellos y los reaprovechará. La diferencia es que el contenedor de aplicaciones se asegurará de dar siempre al mismo cliente/usuario la misma instancia. De esta forma, ese cliente/usuario puede guardar en él datos que sean particulares de él y que necesiten conservarse mientras está trabajando con la aplicación. Un ejemplo típico es el carrito de la compra de una web. Los productos que el usuario va añadiendo al carrito se guardarían en un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Statefull</a:t>
            </a:r>
            <a:r>
              <a:rPr lang="es-EC" sz="1800" dirty="0">
                <a:effectLst/>
                <a:latin typeface="Calibri" panose="020F0502020204030204" pitchFamily="34" charset="0"/>
                <a:ea typeface="Calibri" panose="020F0502020204030204" pitchFamily="34" charset="0"/>
                <a:cs typeface="Times New Roman" panose="02020603050405020304" pitchFamily="18" charset="0"/>
              </a:rPr>
              <a:t>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bean</a:t>
            </a:r>
            <a:r>
              <a:rPr lang="es-EC" sz="1800" dirty="0">
                <a:effectLst/>
                <a:latin typeface="Calibri" panose="020F0502020204030204" pitchFamily="34" charset="0"/>
                <a:ea typeface="Calibri" panose="020F0502020204030204" pitchFamily="34" charset="0"/>
                <a:cs typeface="Times New Roman" panose="02020603050405020304" pitchFamily="18" charset="0"/>
              </a:rPr>
              <a:t> [3]. En código, la siguiente clase:</a:t>
            </a:r>
          </a:p>
          <a:p>
            <a:pPr marL="172720" lvl="1" indent="0" algn="just">
              <a:spcBef>
                <a:spcPts val="960"/>
              </a:spcBef>
              <a:buClr>
                <a:srgbClr val="4590B8"/>
              </a:buClr>
              <a:buNone/>
            </a:pPr>
            <a:endParaRPr lang="es-MX"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39" name="Google Shape;139;p4"/>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4</a:t>
            </a:r>
            <a:endParaRPr/>
          </a:p>
        </p:txBody>
      </p:sp>
      <p:sp>
        <p:nvSpPr>
          <p:cNvPr id="140" name="Google Shape;140;p4"/>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43" name="Google Shape;143;p4"/>
          <p:cNvSpPr txBox="1"/>
          <p:nvPr/>
        </p:nvSpPr>
        <p:spPr>
          <a:xfrm>
            <a:off x="11724542" y="6457890"/>
            <a:ext cx="467533"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11</a:t>
            </a:r>
          </a:p>
        </p:txBody>
      </p:sp>
      <p:sp>
        <p:nvSpPr>
          <p:cNvPr id="2" name="Google Shape;114;p2">
            <a:extLst>
              <a:ext uri="{FF2B5EF4-FFF2-40B4-BE49-F238E27FC236}">
                <a16:creationId xmlns:a16="http://schemas.microsoft.com/office/drawing/2014/main" id="{206E64FE-A85D-ED3C-EDFA-F853AF2E8AE3}"/>
              </a:ext>
            </a:extLst>
          </p:cNvPr>
          <p:cNvSpPr txBox="1">
            <a:spLocks/>
          </p:cNvSpPr>
          <p:nvPr/>
        </p:nvSpPr>
        <p:spPr>
          <a:xfrm>
            <a:off x="9117367" y="938799"/>
            <a:ext cx="3074633" cy="537056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rgbClr val="FFFF00"/>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rgbClr val="FFFF00"/>
                </a:solidFill>
              </a:rPr>
              <a:t>1.4 SESSIONS BEANS</a:t>
            </a:r>
          </a:p>
          <a:p>
            <a:pPr marL="1219835" lvl="2" indent="-333375">
              <a:lnSpc>
                <a:spcPct val="90000"/>
              </a:lnSpc>
              <a:spcBef>
                <a:spcPts val="840"/>
              </a:spcBef>
              <a:buClr>
                <a:srgbClr val="4590B8"/>
              </a:buClr>
              <a:buSzPts val="1104"/>
            </a:pPr>
            <a:r>
              <a:rPr lang="es-ES" sz="850" dirty="0">
                <a:solidFill>
                  <a:schemeClr val="lt1"/>
                </a:solidFill>
              </a:rPr>
              <a:t>1.4.1 STATELESS SESSION BEAN</a:t>
            </a:r>
          </a:p>
          <a:p>
            <a:pPr marL="1219835" lvl="2" indent="-333375">
              <a:lnSpc>
                <a:spcPct val="90000"/>
              </a:lnSpc>
              <a:spcBef>
                <a:spcPts val="840"/>
              </a:spcBef>
              <a:buClr>
                <a:srgbClr val="4590B8"/>
              </a:buClr>
              <a:buSzPts val="1104"/>
            </a:pPr>
            <a:r>
              <a:rPr lang="es-ES" sz="850" dirty="0">
                <a:solidFill>
                  <a:srgbClr val="FFFF00"/>
                </a:solidFill>
              </a:rPr>
              <a:t>1.4.2 STATEFULL SESSION BEAN</a:t>
            </a:r>
          </a:p>
          <a:p>
            <a:pPr marL="1219835" lvl="2" indent="-333375">
              <a:lnSpc>
                <a:spcPct val="90000"/>
              </a:lnSpc>
              <a:spcBef>
                <a:spcPts val="840"/>
              </a:spcBef>
              <a:buClr>
                <a:srgbClr val="4590B8"/>
              </a:buClr>
              <a:buSzPts val="1104"/>
            </a:pPr>
            <a:r>
              <a:rPr lang="es-ES" sz="850" dirty="0">
                <a:solidFill>
                  <a:schemeClr val="lt1"/>
                </a:solidFill>
              </a:rPr>
              <a:t>1.4.3 SINGLETON SESSION BEAN</a:t>
            </a:r>
          </a:p>
          <a:p>
            <a:pPr marL="762635" lvl="1" indent="-333375">
              <a:lnSpc>
                <a:spcPct val="90000"/>
              </a:lnSpc>
              <a:spcBef>
                <a:spcPts val="840"/>
              </a:spcBef>
              <a:buClr>
                <a:srgbClr val="4590B8"/>
              </a:buClr>
              <a:buSzPts val="1104"/>
            </a:pPr>
            <a:r>
              <a:rPr lang="es-ES" sz="1050" dirty="0">
                <a:solidFill>
                  <a:schemeClr val="lt1"/>
                </a:solidFill>
              </a:rPr>
              <a:t>1.5 SOFTWARE MODULAR</a:t>
            </a:r>
          </a:p>
          <a:p>
            <a:pPr marL="762635" lvl="1" indent="-333375">
              <a:lnSpc>
                <a:spcPct val="90000"/>
              </a:lnSpc>
              <a:spcBef>
                <a:spcPts val="840"/>
              </a:spcBef>
              <a:buClr>
                <a:srgbClr val="4590B8"/>
              </a:buClr>
              <a:buSzPts val="1104"/>
            </a:pPr>
            <a:r>
              <a:rPr lang="es-ES" sz="1050" dirty="0">
                <a:solidFill>
                  <a:schemeClr val="lt1"/>
                </a:solidFill>
              </a:rPr>
              <a:t>1.6 SEVIDORES</a:t>
            </a:r>
          </a:p>
          <a:p>
            <a:pPr marL="762635" lvl="1" indent="-333375">
              <a:lnSpc>
                <a:spcPct val="90000"/>
              </a:lnSpc>
              <a:spcBef>
                <a:spcPts val="840"/>
              </a:spcBef>
              <a:buClr>
                <a:srgbClr val="4590B8"/>
              </a:buClr>
              <a:buSzPts val="1104"/>
            </a:pPr>
            <a:r>
              <a:rPr lang="es-ES" sz="1050" dirty="0">
                <a:solidFill>
                  <a:schemeClr val="lt1"/>
                </a:solidFill>
              </a:rPr>
              <a:t>1.7 CLIENTE - SERVIDORES</a:t>
            </a:r>
          </a:p>
          <a:p>
            <a:pPr marL="762635" lvl="1" indent="-333375">
              <a:lnSpc>
                <a:spcPct val="90000"/>
              </a:lnSpc>
              <a:spcBef>
                <a:spcPts val="840"/>
              </a:spcBef>
              <a:buClr>
                <a:srgbClr val="4590B8"/>
              </a:buClr>
              <a:buSzPts val="1104"/>
            </a:pPr>
            <a:r>
              <a:rPr lang="es-ES" sz="1050" dirty="0">
                <a:solidFill>
                  <a:schemeClr val="lt1"/>
                </a:solidFill>
              </a:rPr>
              <a:t>1.8 .WAR</a:t>
            </a:r>
          </a:p>
          <a:p>
            <a:pPr marL="762635" lvl="1" indent="-333375">
              <a:lnSpc>
                <a:spcPct val="90000"/>
              </a:lnSpc>
              <a:spcBef>
                <a:spcPts val="840"/>
              </a:spcBef>
              <a:buClr>
                <a:srgbClr val="4590B8"/>
              </a:buClr>
              <a:buSzPts val="1104"/>
            </a:pPr>
            <a:r>
              <a:rPr lang="es-ES" sz="1050" dirty="0">
                <a:solidFill>
                  <a:schemeClr val="lt1"/>
                </a:solidFill>
              </a:rPr>
              <a:t>1.9 JAVA WEB START</a:t>
            </a:r>
          </a:p>
          <a:p>
            <a:pPr marL="762635" lvl="1" indent="-333375">
              <a:lnSpc>
                <a:spcPct val="90000"/>
              </a:lnSpc>
              <a:spcBef>
                <a:spcPts val="840"/>
              </a:spcBef>
              <a:buClr>
                <a:srgbClr val="4590B8"/>
              </a:buClr>
              <a:buSzPts val="1104"/>
            </a:pPr>
            <a:r>
              <a:rPr lang="es-ES" sz="1050" dirty="0">
                <a:solidFill>
                  <a:schemeClr val="lt1"/>
                </a:solidFill>
              </a:rPr>
              <a:t>1.10 INTERFACES LOCALES Y REMOTAS</a:t>
            </a:r>
          </a:p>
          <a:p>
            <a:pPr marL="305435" lvl="0" indent="-270510">
              <a:lnSpc>
                <a:spcPct val="90000"/>
              </a:lnSpc>
              <a:spcBef>
                <a:spcPts val="840"/>
              </a:spcBef>
              <a:buClr>
                <a:srgbClr val="4590B8"/>
              </a:buClr>
              <a:buSzPts val="1104"/>
            </a:pPr>
            <a:r>
              <a:rPr lang="es-ES" sz="1050" dirty="0">
                <a:solidFill>
                  <a:schemeClr val="lt1"/>
                </a:solidFill>
              </a:rPr>
              <a:t>2 PARTE PRÁCTICA</a:t>
            </a:r>
            <a:endParaRPr lang="en-US" sz="850" dirty="0">
              <a:solidFill>
                <a:schemeClr val="lt1"/>
              </a:solidFill>
            </a:endParaRPr>
          </a:p>
          <a:p>
            <a:pPr marL="629920" lvl="1" indent="-270510">
              <a:lnSpc>
                <a:spcPct val="90000"/>
              </a:lnSpc>
              <a:spcBef>
                <a:spcPts val="840"/>
              </a:spcBef>
              <a:buClr>
                <a:srgbClr val="4590B8"/>
              </a:buClr>
              <a:buSzPts val="1104"/>
            </a:pPr>
            <a:r>
              <a:rPr lang="es-ES" sz="1050" dirty="0">
                <a:solidFill>
                  <a:schemeClr val="lt1"/>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pic>
        <p:nvPicPr>
          <p:cNvPr id="4" name="Imagen 3">
            <a:extLst>
              <a:ext uri="{FF2B5EF4-FFF2-40B4-BE49-F238E27FC236}">
                <a16:creationId xmlns:a16="http://schemas.microsoft.com/office/drawing/2014/main" id="{CE68683D-860C-29E1-4B06-9AFBB44F5AE4}"/>
              </a:ext>
            </a:extLst>
          </p:cNvPr>
          <p:cNvPicPr>
            <a:picLocks noChangeAspect="1"/>
          </p:cNvPicPr>
          <p:nvPr/>
        </p:nvPicPr>
        <p:blipFill>
          <a:blip r:embed="rId3"/>
          <a:stretch>
            <a:fillRect/>
          </a:stretch>
        </p:blipFill>
        <p:spPr>
          <a:xfrm>
            <a:off x="6096000" y="3624078"/>
            <a:ext cx="2910840" cy="31230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37041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dirty="0"/>
              <a:t>1.4.3 SINGLETON SESSION BEAN</a:t>
            </a:r>
          </a:p>
        </p:txBody>
      </p:sp>
      <p:sp>
        <p:nvSpPr>
          <p:cNvPr id="138" name="Google Shape;138;p4"/>
          <p:cNvSpPr txBox="1">
            <a:spLocks noGrp="1"/>
          </p:cNvSpPr>
          <p:nvPr>
            <p:ph type="body" idx="1"/>
          </p:nvPr>
        </p:nvSpPr>
        <p:spPr>
          <a:xfrm>
            <a:off x="0" y="1832332"/>
            <a:ext cx="9006840" cy="1596668"/>
          </a:xfrm>
          <a:prstGeom prst="rect">
            <a:avLst/>
          </a:prstGeom>
          <a:noFill/>
          <a:ln>
            <a:noFill/>
          </a:ln>
        </p:spPr>
        <p:txBody>
          <a:bodyPr spcFirstLastPara="1" wrap="square" lIns="91425" tIns="45700" rIns="91425" bIns="45700" anchor="ctr" anchorCtr="0">
            <a:normAutofit/>
          </a:bodyPr>
          <a:lstStyle/>
          <a:p>
            <a:pPr marL="172720" lvl="1" indent="0" algn="just">
              <a:spcBef>
                <a:spcPts val="960"/>
              </a:spcBef>
              <a:buClr>
                <a:srgbClr val="4590B8"/>
              </a:buClr>
              <a:buNone/>
            </a:pPr>
            <a:r>
              <a:rPr lang="es-MX" sz="1800" dirty="0">
                <a:effectLst/>
                <a:latin typeface="Calibri" panose="020F0502020204030204" pitchFamily="34" charset="0"/>
                <a:ea typeface="Calibri" panose="020F0502020204030204" pitchFamily="34" charset="0"/>
                <a:cs typeface="Times New Roman" panose="02020603050405020304" pitchFamily="18" charset="0"/>
              </a:rPr>
              <a:t>Un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Singleton</a:t>
            </a: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bean</a:t>
            </a:r>
            <a:r>
              <a:rPr lang="es-MX" sz="1800" dirty="0">
                <a:effectLst/>
                <a:latin typeface="Calibri" panose="020F0502020204030204" pitchFamily="34" charset="0"/>
                <a:ea typeface="Calibri" panose="020F0502020204030204" pitchFamily="34" charset="0"/>
                <a:cs typeface="Times New Roman" panose="02020603050405020304" pitchFamily="18" charset="0"/>
              </a:rPr>
              <a:t> es una clase Java que el contenedor de aplicaciones instanciará una única vez y será compartida por todo el mundo. Está pensada para guardar los datos que son comunes a todos los usuarios o clientes de nuestra aplicación [3]. El siguiente código de ejemplo tiene un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Singleton</a:t>
            </a: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bean</a:t>
            </a:r>
            <a:r>
              <a:rPr lang="es-MX" sz="1800" dirty="0">
                <a:effectLst/>
                <a:latin typeface="Calibri" panose="020F0502020204030204" pitchFamily="34" charset="0"/>
                <a:ea typeface="Calibri" panose="020F0502020204030204" pitchFamily="34" charset="0"/>
                <a:cs typeface="Times New Roman" panose="02020603050405020304" pitchFamily="18" charset="0"/>
              </a:rPr>
              <a:t>:</a:t>
            </a:r>
            <a:endParaRPr lang="es-MX"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39" name="Google Shape;139;p4"/>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4</a:t>
            </a:r>
            <a:endParaRPr/>
          </a:p>
        </p:txBody>
      </p:sp>
      <p:sp>
        <p:nvSpPr>
          <p:cNvPr id="140" name="Google Shape;140;p4"/>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43" name="Google Shape;143;p4"/>
          <p:cNvSpPr txBox="1"/>
          <p:nvPr/>
        </p:nvSpPr>
        <p:spPr>
          <a:xfrm>
            <a:off x="11724542" y="6457890"/>
            <a:ext cx="467533"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12</a:t>
            </a:r>
          </a:p>
        </p:txBody>
      </p:sp>
      <p:sp>
        <p:nvSpPr>
          <p:cNvPr id="2" name="Google Shape;114;p2">
            <a:extLst>
              <a:ext uri="{FF2B5EF4-FFF2-40B4-BE49-F238E27FC236}">
                <a16:creationId xmlns:a16="http://schemas.microsoft.com/office/drawing/2014/main" id="{206E64FE-A85D-ED3C-EDFA-F853AF2E8AE3}"/>
              </a:ext>
            </a:extLst>
          </p:cNvPr>
          <p:cNvSpPr txBox="1">
            <a:spLocks/>
          </p:cNvSpPr>
          <p:nvPr/>
        </p:nvSpPr>
        <p:spPr>
          <a:xfrm>
            <a:off x="9117367" y="938797"/>
            <a:ext cx="3074633" cy="537056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rgbClr val="FFFF00"/>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rgbClr val="FFFF00"/>
                </a:solidFill>
              </a:rPr>
              <a:t>1.4 SESSIONS BEANS</a:t>
            </a:r>
          </a:p>
          <a:p>
            <a:pPr marL="1219835" lvl="2" indent="-333375">
              <a:lnSpc>
                <a:spcPct val="90000"/>
              </a:lnSpc>
              <a:spcBef>
                <a:spcPts val="840"/>
              </a:spcBef>
              <a:buClr>
                <a:srgbClr val="4590B8"/>
              </a:buClr>
              <a:buSzPts val="1104"/>
            </a:pPr>
            <a:r>
              <a:rPr lang="es-ES" sz="850" dirty="0">
                <a:solidFill>
                  <a:schemeClr val="lt1"/>
                </a:solidFill>
              </a:rPr>
              <a:t>1.4.1 STATELESS SESSION BEAN</a:t>
            </a:r>
          </a:p>
          <a:p>
            <a:pPr marL="1219835" lvl="2" indent="-333375">
              <a:lnSpc>
                <a:spcPct val="90000"/>
              </a:lnSpc>
              <a:spcBef>
                <a:spcPts val="840"/>
              </a:spcBef>
              <a:buClr>
                <a:srgbClr val="4590B8"/>
              </a:buClr>
              <a:buSzPts val="1104"/>
            </a:pPr>
            <a:r>
              <a:rPr lang="es-ES" sz="850" dirty="0">
                <a:solidFill>
                  <a:schemeClr val="bg1"/>
                </a:solidFill>
              </a:rPr>
              <a:t>1.4.2 STATEFULL SESSION BEAN</a:t>
            </a:r>
          </a:p>
          <a:p>
            <a:pPr marL="1219835" lvl="2" indent="-333375">
              <a:lnSpc>
                <a:spcPct val="90000"/>
              </a:lnSpc>
              <a:spcBef>
                <a:spcPts val="840"/>
              </a:spcBef>
              <a:buClr>
                <a:srgbClr val="4590B8"/>
              </a:buClr>
              <a:buSzPts val="1104"/>
            </a:pPr>
            <a:r>
              <a:rPr lang="es-ES" sz="850" dirty="0">
                <a:solidFill>
                  <a:srgbClr val="FFFF00"/>
                </a:solidFill>
              </a:rPr>
              <a:t>1.4.3 SINGLETON SESSION BEAN</a:t>
            </a:r>
          </a:p>
          <a:p>
            <a:pPr marL="762635" lvl="1" indent="-333375">
              <a:lnSpc>
                <a:spcPct val="90000"/>
              </a:lnSpc>
              <a:spcBef>
                <a:spcPts val="840"/>
              </a:spcBef>
              <a:buClr>
                <a:srgbClr val="4590B8"/>
              </a:buClr>
              <a:buSzPts val="1104"/>
            </a:pPr>
            <a:r>
              <a:rPr lang="es-ES" sz="1050" dirty="0">
                <a:solidFill>
                  <a:schemeClr val="lt1"/>
                </a:solidFill>
              </a:rPr>
              <a:t>1.5 SOFTWARE MODULAR</a:t>
            </a:r>
          </a:p>
          <a:p>
            <a:pPr marL="762635" lvl="1" indent="-333375">
              <a:lnSpc>
                <a:spcPct val="90000"/>
              </a:lnSpc>
              <a:spcBef>
                <a:spcPts val="840"/>
              </a:spcBef>
              <a:buClr>
                <a:srgbClr val="4590B8"/>
              </a:buClr>
              <a:buSzPts val="1104"/>
            </a:pPr>
            <a:r>
              <a:rPr lang="es-ES" sz="1050" dirty="0">
                <a:solidFill>
                  <a:schemeClr val="lt1"/>
                </a:solidFill>
              </a:rPr>
              <a:t>1.6 SEVIDORES</a:t>
            </a:r>
          </a:p>
          <a:p>
            <a:pPr marL="762635" lvl="1" indent="-333375">
              <a:lnSpc>
                <a:spcPct val="90000"/>
              </a:lnSpc>
              <a:spcBef>
                <a:spcPts val="840"/>
              </a:spcBef>
              <a:buClr>
                <a:srgbClr val="4590B8"/>
              </a:buClr>
              <a:buSzPts val="1104"/>
            </a:pPr>
            <a:r>
              <a:rPr lang="es-ES" sz="1050" dirty="0">
                <a:solidFill>
                  <a:schemeClr val="lt1"/>
                </a:solidFill>
              </a:rPr>
              <a:t>1.7 CLIENTE - SERVIDORES</a:t>
            </a:r>
          </a:p>
          <a:p>
            <a:pPr marL="762635" lvl="1" indent="-333375">
              <a:lnSpc>
                <a:spcPct val="90000"/>
              </a:lnSpc>
              <a:spcBef>
                <a:spcPts val="840"/>
              </a:spcBef>
              <a:buClr>
                <a:srgbClr val="4590B8"/>
              </a:buClr>
              <a:buSzPts val="1104"/>
            </a:pPr>
            <a:r>
              <a:rPr lang="es-ES" sz="1050" dirty="0">
                <a:solidFill>
                  <a:schemeClr val="lt1"/>
                </a:solidFill>
              </a:rPr>
              <a:t>1.8 .WAR</a:t>
            </a:r>
          </a:p>
          <a:p>
            <a:pPr marL="762635" lvl="1" indent="-333375">
              <a:lnSpc>
                <a:spcPct val="90000"/>
              </a:lnSpc>
              <a:spcBef>
                <a:spcPts val="840"/>
              </a:spcBef>
              <a:buClr>
                <a:srgbClr val="4590B8"/>
              </a:buClr>
              <a:buSzPts val="1104"/>
            </a:pPr>
            <a:r>
              <a:rPr lang="es-ES" sz="1050" dirty="0">
                <a:solidFill>
                  <a:schemeClr val="lt1"/>
                </a:solidFill>
              </a:rPr>
              <a:t>1.9 JAVA WEB START</a:t>
            </a:r>
          </a:p>
          <a:p>
            <a:pPr marL="762635" lvl="1" indent="-333375">
              <a:lnSpc>
                <a:spcPct val="90000"/>
              </a:lnSpc>
              <a:spcBef>
                <a:spcPts val="840"/>
              </a:spcBef>
              <a:buClr>
                <a:srgbClr val="4590B8"/>
              </a:buClr>
              <a:buSzPts val="1104"/>
            </a:pPr>
            <a:r>
              <a:rPr lang="es-ES" sz="1050" dirty="0">
                <a:solidFill>
                  <a:schemeClr val="lt1"/>
                </a:solidFill>
              </a:rPr>
              <a:t>1.10 INTERFACES LOCALES Y REMOTAS</a:t>
            </a:r>
          </a:p>
          <a:p>
            <a:pPr marL="305435" lvl="0" indent="-270510">
              <a:lnSpc>
                <a:spcPct val="90000"/>
              </a:lnSpc>
              <a:spcBef>
                <a:spcPts val="840"/>
              </a:spcBef>
              <a:buClr>
                <a:srgbClr val="4590B8"/>
              </a:buClr>
              <a:buSzPts val="1104"/>
            </a:pPr>
            <a:r>
              <a:rPr lang="es-ES" sz="1050" dirty="0">
                <a:solidFill>
                  <a:schemeClr val="lt1"/>
                </a:solidFill>
              </a:rPr>
              <a:t>2 PARTE PRÁCTICA</a:t>
            </a:r>
            <a:endParaRPr lang="en-US" sz="850" dirty="0">
              <a:solidFill>
                <a:schemeClr val="lt1"/>
              </a:solidFill>
            </a:endParaRPr>
          </a:p>
          <a:p>
            <a:pPr marL="629920" lvl="1" indent="-270510">
              <a:lnSpc>
                <a:spcPct val="90000"/>
              </a:lnSpc>
              <a:spcBef>
                <a:spcPts val="840"/>
              </a:spcBef>
              <a:buClr>
                <a:srgbClr val="4590B8"/>
              </a:buClr>
              <a:buSzPts val="1104"/>
            </a:pPr>
            <a:r>
              <a:rPr lang="es-ES" sz="1050" dirty="0">
                <a:solidFill>
                  <a:schemeClr val="lt1"/>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pic>
        <p:nvPicPr>
          <p:cNvPr id="5" name="Imagen 4">
            <a:extLst>
              <a:ext uri="{FF2B5EF4-FFF2-40B4-BE49-F238E27FC236}">
                <a16:creationId xmlns:a16="http://schemas.microsoft.com/office/drawing/2014/main" id="{F1BAC43A-B899-4CC7-7D6A-41617D2DE937}"/>
              </a:ext>
            </a:extLst>
          </p:cNvPr>
          <p:cNvPicPr>
            <a:picLocks noChangeAspect="1"/>
          </p:cNvPicPr>
          <p:nvPr/>
        </p:nvPicPr>
        <p:blipFill>
          <a:blip r:embed="rId3"/>
          <a:stretch>
            <a:fillRect/>
          </a:stretch>
        </p:blipFill>
        <p:spPr>
          <a:xfrm>
            <a:off x="3561820" y="3028890"/>
            <a:ext cx="4251960" cy="342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84097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dirty="0"/>
              <a:t>1.5 SOFTWARE MODULAR</a:t>
            </a:r>
          </a:p>
        </p:txBody>
      </p:sp>
      <p:sp>
        <p:nvSpPr>
          <p:cNvPr id="138" name="Google Shape;138;p4"/>
          <p:cNvSpPr txBox="1">
            <a:spLocks noGrp="1"/>
          </p:cNvSpPr>
          <p:nvPr>
            <p:ph type="body" idx="1"/>
          </p:nvPr>
        </p:nvSpPr>
        <p:spPr>
          <a:xfrm>
            <a:off x="0" y="1832332"/>
            <a:ext cx="9006840" cy="1596668"/>
          </a:xfrm>
          <a:prstGeom prst="rect">
            <a:avLst/>
          </a:prstGeom>
          <a:noFill/>
          <a:ln>
            <a:noFill/>
          </a:ln>
        </p:spPr>
        <p:txBody>
          <a:bodyPr spcFirstLastPara="1" wrap="square" lIns="91425" tIns="45700" rIns="91425" bIns="45700" anchor="ctr" anchorCtr="0">
            <a:normAutofit/>
          </a:bodyPr>
          <a:lstStyle/>
          <a:p>
            <a:pPr marL="172720" lvl="1" indent="0" algn="just">
              <a:spcBef>
                <a:spcPts val="960"/>
              </a:spcBef>
              <a:buClr>
                <a:srgbClr val="4590B8"/>
              </a:buClr>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Un software modular es un sistema que se compone de distintas funcionalidades que pueden agregarse según se requieran. De esta forma, solo se paga por lo que se necesita y se utilizará. Los módulos de los que se puede componer el software pueden ser funcionalidades comunes o, en algunos casos, incluir funcionalidades específicas para un tipo de industria [4].</a:t>
            </a:r>
            <a:endParaRPr lang="es-MX"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39" name="Google Shape;139;p4"/>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4</a:t>
            </a:r>
            <a:endParaRPr/>
          </a:p>
        </p:txBody>
      </p:sp>
      <p:sp>
        <p:nvSpPr>
          <p:cNvPr id="140" name="Google Shape;140;p4"/>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43" name="Google Shape;143;p4"/>
          <p:cNvSpPr txBox="1"/>
          <p:nvPr/>
        </p:nvSpPr>
        <p:spPr>
          <a:xfrm>
            <a:off x="11724542" y="6457890"/>
            <a:ext cx="467533"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13</a:t>
            </a:r>
          </a:p>
        </p:txBody>
      </p:sp>
      <p:sp>
        <p:nvSpPr>
          <p:cNvPr id="2" name="Google Shape;114;p2">
            <a:extLst>
              <a:ext uri="{FF2B5EF4-FFF2-40B4-BE49-F238E27FC236}">
                <a16:creationId xmlns:a16="http://schemas.microsoft.com/office/drawing/2014/main" id="{206E64FE-A85D-ED3C-EDFA-F853AF2E8AE3}"/>
              </a:ext>
            </a:extLst>
          </p:cNvPr>
          <p:cNvSpPr txBox="1">
            <a:spLocks/>
          </p:cNvSpPr>
          <p:nvPr/>
        </p:nvSpPr>
        <p:spPr>
          <a:xfrm>
            <a:off x="9117367" y="938797"/>
            <a:ext cx="3074633" cy="537056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rgbClr val="FFFF00"/>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chemeClr val="bg1"/>
                </a:solidFill>
              </a:rPr>
              <a:t>1.4 SESSIONS BEANS</a:t>
            </a:r>
          </a:p>
          <a:p>
            <a:pPr marL="1219835" lvl="2" indent="-333375">
              <a:lnSpc>
                <a:spcPct val="90000"/>
              </a:lnSpc>
              <a:spcBef>
                <a:spcPts val="840"/>
              </a:spcBef>
              <a:buClr>
                <a:srgbClr val="4590B8"/>
              </a:buClr>
              <a:buSzPts val="1104"/>
            </a:pPr>
            <a:r>
              <a:rPr lang="es-ES" sz="850" dirty="0">
                <a:solidFill>
                  <a:schemeClr val="bg1"/>
                </a:solidFill>
              </a:rPr>
              <a:t>1.4.1 STATELESS SESSION BEAN</a:t>
            </a:r>
          </a:p>
          <a:p>
            <a:pPr marL="1219835" lvl="2" indent="-333375">
              <a:lnSpc>
                <a:spcPct val="90000"/>
              </a:lnSpc>
              <a:spcBef>
                <a:spcPts val="840"/>
              </a:spcBef>
              <a:buClr>
                <a:srgbClr val="4590B8"/>
              </a:buClr>
              <a:buSzPts val="1104"/>
            </a:pPr>
            <a:r>
              <a:rPr lang="es-ES" sz="850" dirty="0">
                <a:solidFill>
                  <a:schemeClr val="bg1"/>
                </a:solidFill>
              </a:rPr>
              <a:t>1.4.2 STATEFULL SESSION BEAN</a:t>
            </a:r>
          </a:p>
          <a:p>
            <a:pPr marL="1219835" lvl="2" indent="-333375">
              <a:lnSpc>
                <a:spcPct val="90000"/>
              </a:lnSpc>
              <a:spcBef>
                <a:spcPts val="840"/>
              </a:spcBef>
              <a:buClr>
                <a:srgbClr val="4590B8"/>
              </a:buClr>
              <a:buSzPts val="1104"/>
            </a:pPr>
            <a:r>
              <a:rPr lang="es-ES" sz="850" dirty="0">
                <a:solidFill>
                  <a:schemeClr val="bg1"/>
                </a:solidFill>
              </a:rPr>
              <a:t>1.4.3 SINGLETON SESSION BEAN</a:t>
            </a:r>
          </a:p>
          <a:p>
            <a:pPr marL="762635" lvl="1" indent="-333375">
              <a:lnSpc>
                <a:spcPct val="90000"/>
              </a:lnSpc>
              <a:spcBef>
                <a:spcPts val="840"/>
              </a:spcBef>
              <a:buClr>
                <a:srgbClr val="4590B8"/>
              </a:buClr>
              <a:buSzPts val="1104"/>
            </a:pPr>
            <a:r>
              <a:rPr lang="es-ES" sz="1050" dirty="0">
                <a:solidFill>
                  <a:srgbClr val="FFFF00"/>
                </a:solidFill>
              </a:rPr>
              <a:t>1.5 SOFTWARE MODULAR</a:t>
            </a:r>
          </a:p>
          <a:p>
            <a:pPr marL="762635" lvl="1" indent="-333375">
              <a:lnSpc>
                <a:spcPct val="90000"/>
              </a:lnSpc>
              <a:spcBef>
                <a:spcPts val="840"/>
              </a:spcBef>
              <a:buClr>
                <a:srgbClr val="4590B8"/>
              </a:buClr>
              <a:buSzPts val="1104"/>
            </a:pPr>
            <a:r>
              <a:rPr lang="es-ES" sz="1050" dirty="0">
                <a:solidFill>
                  <a:schemeClr val="lt1"/>
                </a:solidFill>
              </a:rPr>
              <a:t>1.6 SEVIDORES</a:t>
            </a:r>
          </a:p>
          <a:p>
            <a:pPr marL="762635" lvl="1" indent="-333375">
              <a:lnSpc>
                <a:spcPct val="90000"/>
              </a:lnSpc>
              <a:spcBef>
                <a:spcPts val="840"/>
              </a:spcBef>
              <a:buClr>
                <a:srgbClr val="4590B8"/>
              </a:buClr>
              <a:buSzPts val="1104"/>
            </a:pPr>
            <a:r>
              <a:rPr lang="es-ES" sz="1050" dirty="0">
                <a:solidFill>
                  <a:schemeClr val="lt1"/>
                </a:solidFill>
              </a:rPr>
              <a:t>1.7 CLIENTE - SERVIDORES</a:t>
            </a:r>
          </a:p>
          <a:p>
            <a:pPr marL="762635" lvl="1" indent="-333375">
              <a:lnSpc>
                <a:spcPct val="90000"/>
              </a:lnSpc>
              <a:spcBef>
                <a:spcPts val="840"/>
              </a:spcBef>
              <a:buClr>
                <a:srgbClr val="4590B8"/>
              </a:buClr>
              <a:buSzPts val="1104"/>
            </a:pPr>
            <a:r>
              <a:rPr lang="es-ES" sz="1050" dirty="0">
                <a:solidFill>
                  <a:schemeClr val="lt1"/>
                </a:solidFill>
              </a:rPr>
              <a:t>1.8 .WAR</a:t>
            </a:r>
          </a:p>
          <a:p>
            <a:pPr marL="762635" lvl="1" indent="-333375">
              <a:lnSpc>
                <a:spcPct val="90000"/>
              </a:lnSpc>
              <a:spcBef>
                <a:spcPts val="840"/>
              </a:spcBef>
              <a:buClr>
                <a:srgbClr val="4590B8"/>
              </a:buClr>
              <a:buSzPts val="1104"/>
            </a:pPr>
            <a:r>
              <a:rPr lang="es-ES" sz="1050" dirty="0">
                <a:solidFill>
                  <a:schemeClr val="lt1"/>
                </a:solidFill>
              </a:rPr>
              <a:t>1.9 JAVA WEB START</a:t>
            </a:r>
          </a:p>
          <a:p>
            <a:pPr marL="762635" lvl="1" indent="-333375">
              <a:lnSpc>
                <a:spcPct val="90000"/>
              </a:lnSpc>
              <a:spcBef>
                <a:spcPts val="840"/>
              </a:spcBef>
              <a:buClr>
                <a:srgbClr val="4590B8"/>
              </a:buClr>
              <a:buSzPts val="1104"/>
            </a:pPr>
            <a:r>
              <a:rPr lang="es-ES" sz="1050" dirty="0">
                <a:solidFill>
                  <a:schemeClr val="lt1"/>
                </a:solidFill>
              </a:rPr>
              <a:t>1.10 INTERFACES LOCALES Y REMOTAS</a:t>
            </a:r>
          </a:p>
          <a:p>
            <a:pPr marL="305435" lvl="0" indent="-270510">
              <a:lnSpc>
                <a:spcPct val="90000"/>
              </a:lnSpc>
              <a:spcBef>
                <a:spcPts val="840"/>
              </a:spcBef>
              <a:buClr>
                <a:srgbClr val="4590B8"/>
              </a:buClr>
              <a:buSzPts val="1104"/>
            </a:pPr>
            <a:r>
              <a:rPr lang="es-ES" sz="1050" dirty="0">
                <a:solidFill>
                  <a:schemeClr val="lt1"/>
                </a:solidFill>
              </a:rPr>
              <a:t>2 PARTE PRÁCTICA</a:t>
            </a:r>
            <a:endParaRPr lang="en-US" sz="850" dirty="0">
              <a:solidFill>
                <a:schemeClr val="lt1"/>
              </a:solidFill>
            </a:endParaRPr>
          </a:p>
          <a:p>
            <a:pPr marL="629920" lvl="1" indent="-270510">
              <a:lnSpc>
                <a:spcPct val="90000"/>
              </a:lnSpc>
              <a:spcBef>
                <a:spcPts val="840"/>
              </a:spcBef>
              <a:buClr>
                <a:srgbClr val="4590B8"/>
              </a:buClr>
              <a:buSzPts val="1104"/>
            </a:pPr>
            <a:r>
              <a:rPr lang="es-ES" sz="1050" dirty="0">
                <a:solidFill>
                  <a:schemeClr val="lt1"/>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pic>
        <p:nvPicPr>
          <p:cNvPr id="3" name="Imagen 2" descr="funciones erp modulos">
            <a:extLst>
              <a:ext uri="{FF2B5EF4-FFF2-40B4-BE49-F238E27FC236}">
                <a16:creationId xmlns:a16="http://schemas.microsoft.com/office/drawing/2014/main" id="{4F28590B-6321-2202-57D8-3DCC75A9388F}"/>
              </a:ext>
            </a:extLst>
          </p:cNvPr>
          <p:cNvPicPr>
            <a:picLocks noChangeAspect="1"/>
          </p:cNvPicPr>
          <p:nvPr/>
        </p:nvPicPr>
        <p:blipFill rotWithShape="1">
          <a:blip r:embed="rId3">
            <a:extLst>
              <a:ext uri="{28A0092B-C50C-407E-A947-70E740481C1C}">
                <a14:useLocalDpi xmlns:a14="http://schemas.microsoft.com/office/drawing/2010/main" val="0"/>
              </a:ext>
            </a:extLst>
          </a:blip>
          <a:srcRect l="6914" t="14540" r="5880" b="8824"/>
          <a:stretch/>
        </p:blipFill>
        <p:spPr bwMode="auto">
          <a:xfrm>
            <a:off x="2766060" y="3244185"/>
            <a:ext cx="4709160" cy="34137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058678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dirty="0"/>
              <a:t>1.6 SERVIDORES</a:t>
            </a:r>
          </a:p>
        </p:txBody>
      </p:sp>
      <p:sp>
        <p:nvSpPr>
          <p:cNvPr id="138" name="Google Shape;138;p4"/>
          <p:cNvSpPr txBox="1">
            <a:spLocks noGrp="1"/>
          </p:cNvSpPr>
          <p:nvPr>
            <p:ph type="body" idx="1"/>
          </p:nvPr>
        </p:nvSpPr>
        <p:spPr>
          <a:xfrm>
            <a:off x="0" y="1832332"/>
            <a:ext cx="9006840" cy="1596668"/>
          </a:xfrm>
          <a:prstGeom prst="rect">
            <a:avLst/>
          </a:prstGeom>
          <a:noFill/>
          <a:ln>
            <a:noFill/>
          </a:ln>
        </p:spPr>
        <p:txBody>
          <a:bodyPr spcFirstLastPara="1" wrap="square" lIns="91425" tIns="45700" rIns="91425" bIns="45700" anchor="ctr" anchorCtr="0">
            <a:normAutofit/>
          </a:bodyPr>
          <a:lstStyle/>
          <a:p>
            <a:pPr marL="172720" lvl="1" indent="0" algn="just">
              <a:spcBef>
                <a:spcPts val="960"/>
              </a:spcBef>
              <a:buClr>
                <a:srgbClr val="4590B8"/>
              </a:buClr>
              <a:buNone/>
            </a:pPr>
            <a:r>
              <a:rPr lang="es-MX" sz="1800" dirty="0">
                <a:effectLst/>
                <a:latin typeface="Calibri" panose="020F0502020204030204" pitchFamily="34" charset="0"/>
                <a:ea typeface="Calibri" panose="020F0502020204030204" pitchFamily="34" charset="0"/>
                <a:cs typeface="Times New Roman" panose="02020603050405020304" pitchFamily="18" charset="0"/>
              </a:rPr>
              <a:t>Es un aparato informático que almacena, distribuye y suministra información. Los servidores funcionan basándose en el modelo “cliente-servidor”. El cliente puede ser tanto un ordenador como una aplicación que requiere información del servidor para funcionar. Por tanto, un servidor ofrecerá la información demandada por el cliente siempre y cuando el cliente esté autorizado. Los servidores pueden ser físicos o virtuales [5].</a:t>
            </a:r>
            <a:endParaRPr lang="es-MX"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39" name="Google Shape;139;p4"/>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4</a:t>
            </a:r>
            <a:endParaRPr/>
          </a:p>
        </p:txBody>
      </p:sp>
      <p:sp>
        <p:nvSpPr>
          <p:cNvPr id="140" name="Google Shape;140;p4"/>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43" name="Google Shape;143;p4"/>
          <p:cNvSpPr txBox="1"/>
          <p:nvPr/>
        </p:nvSpPr>
        <p:spPr>
          <a:xfrm>
            <a:off x="11724542" y="6457890"/>
            <a:ext cx="467533"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14</a:t>
            </a:r>
          </a:p>
        </p:txBody>
      </p:sp>
      <p:sp>
        <p:nvSpPr>
          <p:cNvPr id="2" name="Google Shape;114;p2">
            <a:extLst>
              <a:ext uri="{FF2B5EF4-FFF2-40B4-BE49-F238E27FC236}">
                <a16:creationId xmlns:a16="http://schemas.microsoft.com/office/drawing/2014/main" id="{206E64FE-A85D-ED3C-EDFA-F853AF2E8AE3}"/>
              </a:ext>
            </a:extLst>
          </p:cNvPr>
          <p:cNvSpPr txBox="1">
            <a:spLocks/>
          </p:cNvSpPr>
          <p:nvPr/>
        </p:nvSpPr>
        <p:spPr>
          <a:xfrm>
            <a:off x="9117367" y="938797"/>
            <a:ext cx="3074633" cy="537056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rgbClr val="FFFF00"/>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chemeClr val="bg1"/>
                </a:solidFill>
              </a:rPr>
              <a:t>1.4 SESSIONS BEANS</a:t>
            </a:r>
          </a:p>
          <a:p>
            <a:pPr marL="1219835" lvl="2" indent="-333375">
              <a:lnSpc>
                <a:spcPct val="90000"/>
              </a:lnSpc>
              <a:spcBef>
                <a:spcPts val="840"/>
              </a:spcBef>
              <a:buClr>
                <a:srgbClr val="4590B8"/>
              </a:buClr>
              <a:buSzPts val="1104"/>
            </a:pPr>
            <a:r>
              <a:rPr lang="es-ES" sz="850" dirty="0">
                <a:solidFill>
                  <a:schemeClr val="bg1"/>
                </a:solidFill>
              </a:rPr>
              <a:t>1.4.1 STATELESS SESSION BEAN</a:t>
            </a:r>
          </a:p>
          <a:p>
            <a:pPr marL="1219835" lvl="2" indent="-333375">
              <a:lnSpc>
                <a:spcPct val="90000"/>
              </a:lnSpc>
              <a:spcBef>
                <a:spcPts val="840"/>
              </a:spcBef>
              <a:buClr>
                <a:srgbClr val="4590B8"/>
              </a:buClr>
              <a:buSzPts val="1104"/>
            </a:pPr>
            <a:r>
              <a:rPr lang="es-ES" sz="850" dirty="0">
                <a:solidFill>
                  <a:schemeClr val="bg1"/>
                </a:solidFill>
              </a:rPr>
              <a:t>1.4.2 STATEFULL SESSION BEAN</a:t>
            </a:r>
          </a:p>
          <a:p>
            <a:pPr marL="1219835" lvl="2" indent="-333375">
              <a:lnSpc>
                <a:spcPct val="90000"/>
              </a:lnSpc>
              <a:spcBef>
                <a:spcPts val="840"/>
              </a:spcBef>
              <a:buClr>
                <a:srgbClr val="4590B8"/>
              </a:buClr>
              <a:buSzPts val="1104"/>
            </a:pPr>
            <a:r>
              <a:rPr lang="es-ES" sz="850" dirty="0">
                <a:solidFill>
                  <a:schemeClr val="bg1"/>
                </a:solidFill>
              </a:rPr>
              <a:t>1.4.3 SINGLETON SESSION BEAN</a:t>
            </a:r>
          </a:p>
          <a:p>
            <a:pPr marL="762635" lvl="1" indent="-333375">
              <a:lnSpc>
                <a:spcPct val="90000"/>
              </a:lnSpc>
              <a:spcBef>
                <a:spcPts val="840"/>
              </a:spcBef>
              <a:buClr>
                <a:srgbClr val="4590B8"/>
              </a:buClr>
              <a:buSzPts val="1104"/>
            </a:pPr>
            <a:r>
              <a:rPr lang="es-ES" sz="1050" dirty="0">
                <a:solidFill>
                  <a:schemeClr val="bg1"/>
                </a:solidFill>
              </a:rPr>
              <a:t>1.5 SOFTWARE MODULAR</a:t>
            </a:r>
          </a:p>
          <a:p>
            <a:pPr marL="762635" lvl="1" indent="-333375">
              <a:lnSpc>
                <a:spcPct val="90000"/>
              </a:lnSpc>
              <a:spcBef>
                <a:spcPts val="840"/>
              </a:spcBef>
              <a:buClr>
                <a:srgbClr val="4590B8"/>
              </a:buClr>
              <a:buSzPts val="1104"/>
            </a:pPr>
            <a:r>
              <a:rPr lang="es-ES" sz="1050" dirty="0">
                <a:solidFill>
                  <a:srgbClr val="FFFF00"/>
                </a:solidFill>
              </a:rPr>
              <a:t>1.6 SEVIDORES</a:t>
            </a:r>
          </a:p>
          <a:p>
            <a:pPr marL="762635" lvl="1" indent="-333375">
              <a:lnSpc>
                <a:spcPct val="90000"/>
              </a:lnSpc>
              <a:spcBef>
                <a:spcPts val="840"/>
              </a:spcBef>
              <a:buClr>
                <a:srgbClr val="4590B8"/>
              </a:buClr>
              <a:buSzPts val="1104"/>
            </a:pPr>
            <a:r>
              <a:rPr lang="es-ES" sz="1050" dirty="0">
                <a:solidFill>
                  <a:schemeClr val="lt1"/>
                </a:solidFill>
              </a:rPr>
              <a:t>1.7 CLIENTE - SERVIDORES</a:t>
            </a:r>
          </a:p>
          <a:p>
            <a:pPr marL="762635" lvl="1" indent="-333375">
              <a:lnSpc>
                <a:spcPct val="90000"/>
              </a:lnSpc>
              <a:spcBef>
                <a:spcPts val="840"/>
              </a:spcBef>
              <a:buClr>
                <a:srgbClr val="4590B8"/>
              </a:buClr>
              <a:buSzPts val="1104"/>
            </a:pPr>
            <a:r>
              <a:rPr lang="es-ES" sz="1050" dirty="0">
                <a:solidFill>
                  <a:schemeClr val="lt1"/>
                </a:solidFill>
              </a:rPr>
              <a:t>1.8 .WAR</a:t>
            </a:r>
          </a:p>
          <a:p>
            <a:pPr marL="762635" lvl="1" indent="-333375">
              <a:lnSpc>
                <a:spcPct val="90000"/>
              </a:lnSpc>
              <a:spcBef>
                <a:spcPts val="840"/>
              </a:spcBef>
              <a:buClr>
                <a:srgbClr val="4590B8"/>
              </a:buClr>
              <a:buSzPts val="1104"/>
            </a:pPr>
            <a:r>
              <a:rPr lang="es-ES" sz="1050" dirty="0">
                <a:solidFill>
                  <a:schemeClr val="lt1"/>
                </a:solidFill>
              </a:rPr>
              <a:t>1.9 JAVA WEB START</a:t>
            </a:r>
          </a:p>
          <a:p>
            <a:pPr marL="762635" lvl="1" indent="-333375">
              <a:lnSpc>
                <a:spcPct val="90000"/>
              </a:lnSpc>
              <a:spcBef>
                <a:spcPts val="840"/>
              </a:spcBef>
              <a:buClr>
                <a:srgbClr val="4590B8"/>
              </a:buClr>
              <a:buSzPts val="1104"/>
            </a:pPr>
            <a:r>
              <a:rPr lang="es-ES" sz="1050" dirty="0">
                <a:solidFill>
                  <a:schemeClr val="lt1"/>
                </a:solidFill>
              </a:rPr>
              <a:t>1.10 INTERFACES LOCALES Y REMOTAS</a:t>
            </a:r>
          </a:p>
          <a:p>
            <a:pPr marL="305435" lvl="0" indent="-270510">
              <a:lnSpc>
                <a:spcPct val="90000"/>
              </a:lnSpc>
              <a:spcBef>
                <a:spcPts val="840"/>
              </a:spcBef>
              <a:buClr>
                <a:srgbClr val="4590B8"/>
              </a:buClr>
              <a:buSzPts val="1104"/>
            </a:pPr>
            <a:r>
              <a:rPr lang="es-ES" sz="1050" dirty="0">
                <a:solidFill>
                  <a:schemeClr val="lt1"/>
                </a:solidFill>
              </a:rPr>
              <a:t>2 PARTE PRÁCTICA</a:t>
            </a:r>
            <a:endParaRPr lang="en-US" sz="850" dirty="0">
              <a:solidFill>
                <a:schemeClr val="lt1"/>
              </a:solidFill>
            </a:endParaRPr>
          </a:p>
          <a:p>
            <a:pPr marL="629920" lvl="1" indent="-270510">
              <a:lnSpc>
                <a:spcPct val="90000"/>
              </a:lnSpc>
              <a:spcBef>
                <a:spcPts val="840"/>
              </a:spcBef>
              <a:buClr>
                <a:srgbClr val="4590B8"/>
              </a:buClr>
              <a:buSzPts val="1104"/>
            </a:pPr>
            <a:r>
              <a:rPr lang="es-ES" sz="1050" dirty="0">
                <a:solidFill>
                  <a:schemeClr val="lt1"/>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pic>
        <p:nvPicPr>
          <p:cNvPr id="3" name="Imagen 2">
            <a:extLst>
              <a:ext uri="{FF2B5EF4-FFF2-40B4-BE49-F238E27FC236}">
                <a16:creationId xmlns:a16="http://schemas.microsoft.com/office/drawing/2014/main" id="{ED3DADA2-7354-7CED-1344-8F2D7593254D}"/>
              </a:ext>
            </a:extLst>
          </p:cNvPr>
          <p:cNvPicPr>
            <a:picLocks noChangeAspect="1"/>
          </p:cNvPicPr>
          <p:nvPr/>
        </p:nvPicPr>
        <p:blipFill>
          <a:blip r:embed="rId3"/>
          <a:stretch>
            <a:fillRect/>
          </a:stretch>
        </p:blipFill>
        <p:spPr>
          <a:xfrm>
            <a:off x="2432829" y="3530600"/>
            <a:ext cx="4224646" cy="31765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81202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dirty="0"/>
              <a:t>1.6 SERVIDORES</a:t>
            </a:r>
          </a:p>
        </p:txBody>
      </p:sp>
      <p:sp>
        <p:nvSpPr>
          <p:cNvPr id="138" name="Google Shape;138;p4"/>
          <p:cNvSpPr txBox="1">
            <a:spLocks noGrp="1"/>
          </p:cNvSpPr>
          <p:nvPr>
            <p:ph type="body" idx="1"/>
          </p:nvPr>
        </p:nvSpPr>
        <p:spPr>
          <a:xfrm>
            <a:off x="0" y="1832332"/>
            <a:ext cx="9006840" cy="5025668"/>
          </a:xfrm>
          <a:prstGeom prst="rect">
            <a:avLst/>
          </a:prstGeom>
          <a:noFill/>
          <a:ln>
            <a:noFill/>
          </a:ln>
        </p:spPr>
        <p:txBody>
          <a:bodyPr spcFirstLastPara="1" wrap="square" lIns="91425" tIns="45700" rIns="91425" bIns="45700" anchor="ctr" anchorCtr="0">
            <a:normAutofit lnSpcReduction="10000"/>
          </a:bodyPr>
          <a:lstStyle/>
          <a:p>
            <a:pPr marL="172720" lvl="1" indent="0" algn="just">
              <a:spcBef>
                <a:spcPts val="960"/>
              </a:spcBef>
              <a:buClr>
                <a:srgbClr val="4590B8"/>
              </a:buClr>
              <a:buNone/>
            </a:pPr>
            <a:r>
              <a:rPr lang="es-MX" sz="1800" dirty="0">
                <a:effectLst/>
                <a:latin typeface="Calibri" panose="020F0502020204030204" pitchFamily="34" charset="0"/>
                <a:ea typeface="Calibri" panose="020F0502020204030204" pitchFamily="34" charset="0"/>
                <a:cs typeface="Times New Roman" panose="02020603050405020304" pitchFamily="18" charset="0"/>
              </a:rPr>
              <a:t>Dentro del mundo de los servidores hay una gran variedad. Los más usados y/o conocidos son los siguientes:</a:t>
            </a:r>
          </a:p>
          <a:p>
            <a:pPr marL="458470" lvl="1" indent="-285750" algn="just">
              <a:spcBef>
                <a:spcPts val="960"/>
              </a:spcBef>
              <a:buClr>
                <a:srgbClr val="4590B8"/>
              </a:buClr>
            </a:pPr>
            <a:r>
              <a:rPr lang="es-MX" sz="1800" dirty="0">
                <a:effectLst/>
                <a:latin typeface="Calibri" panose="020F0502020204030204" pitchFamily="34" charset="0"/>
                <a:ea typeface="Calibri" panose="020F0502020204030204" pitchFamily="34" charset="0"/>
                <a:cs typeface="Times New Roman" panose="02020603050405020304" pitchFamily="18" charset="0"/>
              </a:rPr>
              <a:t>Servidor Web: almacena y organiza el contenido de las páginas web y se lo proporciona al usuario a través del navegador web del usuario. La transmisión de los datos se suele realizar con http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HyperText</a:t>
            </a:r>
            <a:r>
              <a:rPr lang="es-MX" sz="1800" dirty="0">
                <a:effectLst/>
                <a:latin typeface="Calibri" panose="020F0502020204030204" pitchFamily="34" charset="0"/>
                <a:ea typeface="Calibri" panose="020F0502020204030204" pitchFamily="34" charset="0"/>
                <a:cs typeface="Times New Roman" panose="02020603050405020304" pitchFamily="18" charset="0"/>
              </a:rPr>
              <a:t> Transfer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Protocol</a:t>
            </a: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p>
          <a:p>
            <a:pPr marL="458470" lvl="1" indent="-285750" algn="just">
              <a:spcBef>
                <a:spcPts val="960"/>
              </a:spcBef>
              <a:buClr>
                <a:srgbClr val="4590B8"/>
              </a:buClr>
            </a:pPr>
            <a:r>
              <a:rPr lang="es-MX" sz="1800" dirty="0">
                <a:effectLst/>
                <a:latin typeface="Calibri" panose="020F0502020204030204" pitchFamily="34" charset="0"/>
                <a:ea typeface="Calibri" panose="020F0502020204030204" pitchFamily="34" charset="0"/>
                <a:cs typeface="Times New Roman" panose="02020603050405020304" pitchFamily="18" charset="0"/>
              </a:rPr>
              <a:t>DNS: son las siglas anglosajonas de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Domain</a:t>
            </a: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Name</a:t>
            </a:r>
            <a:r>
              <a:rPr lang="es-MX" sz="1800" dirty="0">
                <a:effectLst/>
                <a:latin typeface="Calibri" panose="020F0502020204030204" pitchFamily="34" charset="0"/>
                <a:ea typeface="Calibri" panose="020F0502020204030204" pitchFamily="34" charset="0"/>
                <a:cs typeface="Times New Roman" panose="02020603050405020304" pitchFamily="18" charset="0"/>
              </a:rPr>
              <a:t> Server, aunque la “S” también puede referirse a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service</a:t>
            </a:r>
            <a:r>
              <a:rPr lang="es-MX" sz="1800" dirty="0">
                <a:effectLst/>
                <a:latin typeface="Calibri" panose="020F0502020204030204" pitchFamily="34" charset="0"/>
                <a:ea typeface="Calibri" panose="020F0502020204030204" pitchFamily="34" charset="0"/>
                <a:cs typeface="Times New Roman" panose="02020603050405020304" pitchFamily="18" charset="0"/>
              </a:rPr>
              <a:t> o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space</a:t>
            </a:r>
            <a:r>
              <a:rPr lang="es-MX" sz="1800" dirty="0">
                <a:effectLst/>
                <a:latin typeface="Calibri" panose="020F0502020204030204" pitchFamily="34" charset="0"/>
                <a:ea typeface="Calibri" panose="020F0502020204030204" pitchFamily="34" charset="0"/>
                <a:cs typeface="Times New Roman" panose="02020603050405020304" pitchFamily="18" charset="0"/>
              </a:rPr>
              <a:t> sin que cambie el significado ni la función del servidor. El dominio es el nombre que recibe una página web. </a:t>
            </a:r>
          </a:p>
          <a:p>
            <a:pPr marL="458470" lvl="1" indent="-285750" algn="just">
              <a:spcBef>
                <a:spcPts val="960"/>
              </a:spcBef>
              <a:buClr>
                <a:srgbClr val="4590B8"/>
              </a:buClr>
            </a:pPr>
            <a:r>
              <a:rPr lang="es-MX" sz="1800" dirty="0">
                <a:effectLst/>
                <a:latin typeface="Calibri" panose="020F0502020204030204" pitchFamily="34" charset="0"/>
                <a:ea typeface="Calibri" panose="020F0502020204030204" pitchFamily="34" charset="0"/>
                <a:cs typeface="Times New Roman" panose="02020603050405020304" pitchFamily="18" charset="0"/>
              </a:rPr>
              <a:t>Proxy Server: es un servidor de puerta de entrada. Se encarga de conectar una red cliente (navegador web o aplicación) con un sistema externo para que se puede llevar a cabo la solicitud de conexión, mejor rendimiento y accesibilidad. </a:t>
            </a:r>
          </a:p>
          <a:p>
            <a:pPr marL="458470" lvl="1" indent="-285750" algn="just">
              <a:spcBef>
                <a:spcPts val="960"/>
              </a:spcBef>
              <a:buClr>
                <a:srgbClr val="4590B8"/>
              </a:buClr>
            </a:pPr>
            <a:r>
              <a:rPr lang="es-MX" sz="1800" dirty="0">
                <a:effectLst/>
                <a:latin typeface="Calibri" panose="020F0502020204030204" pitchFamily="34" charset="0"/>
                <a:ea typeface="Calibri" panose="020F0502020204030204" pitchFamily="34" charset="0"/>
                <a:cs typeface="Times New Roman" panose="02020603050405020304" pitchFamily="18" charset="0"/>
              </a:rPr>
              <a:t>Servidor de correo electrónico: se encarga del flujo de correo electrónico de los usuarios, permitiendo que se almacene, envíe, reciba y reenvíe los e-mails [5].</a:t>
            </a:r>
          </a:p>
          <a:p>
            <a:pPr marL="458470" lvl="1" indent="-285750" algn="just">
              <a:spcBef>
                <a:spcPts val="960"/>
              </a:spcBef>
              <a:buClr>
                <a:srgbClr val="4590B8"/>
              </a:buClr>
            </a:pPr>
            <a:r>
              <a:rPr lang="es-MX" sz="1800" dirty="0">
                <a:effectLst/>
                <a:latin typeface="Calibri" panose="020F0502020204030204" pitchFamily="34" charset="0"/>
                <a:ea typeface="Calibri" panose="020F0502020204030204" pitchFamily="34" charset="0"/>
                <a:cs typeface="Times New Roman" panose="02020603050405020304" pitchFamily="18" charset="0"/>
              </a:rPr>
              <a:t>Servidor FTP: el nombre procede de File Transfer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Protocol</a:t>
            </a:r>
            <a:r>
              <a:rPr lang="es-MX" sz="1800" dirty="0">
                <a:effectLst/>
                <a:latin typeface="Calibri" panose="020F0502020204030204" pitchFamily="34" charset="0"/>
                <a:ea typeface="Calibri" panose="020F0502020204030204" pitchFamily="34" charset="0"/>
                <a:cs typeface="Times New Roman" panose="02020603050405020304" pitchFamily="18" charset="0"/>
              </a:rPr>
              <a:t>, también conocido como protocolo de transferencia de archivos en español. Sirve para transferir archivos entre un cliente y un servidor. </a:t>
            </a:r>
          </a:p>
        </p:txBody>
      </p:sp>
      <p:sp>
        <p:nvSpPr>
          <p:cNvPr id="139" name="Google Shape;139;p4"/>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4</a:t>
            </a:r>
            <a:endParaRPr/>
          </a:p>
        </p:txBody>
      </p:sp>
      <p:sp>
        <p:nvSpPr>
          <p:cNvPr id="140" name="Google Shape;140;p4"/>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43" name="Google Shape;143;p4"/>
          <p:cNvSpPr txBox="1"/>
          <p:nvPr/>
        </p:nvSpPr>
        <p:spPr>
          <a:xfrm>
            <a:off x="11724542" y="6457890"/>
            <a:ext cx="467533"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15</a:t>
            </a:r>
          </a:p>
        </p:txBody>
      </p:sp>
      <p:sp>
        <p:nvSpPr>
          <p:cNvPr id="2" name="Google Shape;114;p2">
            <a:extLst>
              <a:ext uri="{FF2B5EF4-FFF2-40B4-BE49-F238E27FC236}">
                <a16:creationId xmlns:a16="http://schemas.microsoft.com/office/drawing/2014/main" id="{206E64FE-A85D-ED3C-EDFA-F853AF2E8AE3}"/>
              </a:ext>
            </a:extLst>
          </p:cNvPr>
          <p:cNvSpPr txBox="1">
            <a:spLocks/>
          </p:cNvSpPr>
          <p:nvPr/>
        </p:nvSpPr>
        <p:spPr>
          <a:xfrm>
            <a:off x="9117367" y="938797"/>
            <a:ext cx="3074633" cy="537056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rgbClr val="FFFF00"/>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chemeClr val="bg1"/>
                </a:solidFill>
              </a:rPr>
              <a:t>1.4 SESSIONS BEANS</a:t>
            </a:r>
          </a:p>
          <a:p>
            <a:pPr marL="1219835" lvl="2" indent="-333375">
              <a:lnSpc>
                <a:spcPct val="90000"/>
              </a:lnSpc>
              <a:spcBef>
                <a:spcPts val="840"/>
              </a:spcBef>
              <a:buClr>
                <a:srgbClr val="4590B8"/>
              </a:buClr>
              <a:buSzPts val="1104"/>
            </a:pPr>
            <a:r>
              <a:rPr lang="es-ES" sz="850" dirty="0">
                <a:solidFill>
                  <a:schemeClr val="bg1"/>
                </a:solidFill>
              </a:rPr>
              <a:t>1.4.1 STATELESS SESSION BEAN</a:t>
            </a:r>
          </a:p>
          <a:p>
            <a:pPr marL="1219835" lvl="2" indent="-333375">
              <a:lnSpc>
                <a:spcPct val="90000"/>
              </a:lnSpc>
              <a:spcBef>
                <a:spcPts val="840"/>
              </a:spcBef>
              <a:buClr>
                <a:srgbClr val="4590B8"/>
              </a:buClr>
              <a:buSzPts val="1104"/>
            </a:pPr>
            <a:r>
              <a:rPr lang="es-ES" sz="850" dirty="0">
                <a:solidFill>
                  <a:schemeClr val="bg1"/>
                </a:solidFill>
              </a:rPr>
              <a:t>1.4.2 STATEFULL SESSION BEAN</a:t>
            </a:r>
          </a:p>
          <a:p>
            <a:pPr marL="1219835" lvl="2" indent="-333375">
              <a:lnSpc>
                <a:spcPct val="90000"/>
              </a:lnSpc>
              <a:spcBef>
                <a:spcPts val="840"/>
              </a:spcBef>
              <a:buClr>
                <a:srgbClr val="4590B8"/>
              </a:buClr>
              <a:buSzPts val="1104"/>
            </a:pPr>
            <a:r>
              <a:rPr lang="es-ES" sz="850" dirty="0">
                <a:solidFill>
                  <a:schemeClr val="bg1"/>
                </a:solidFill>
              </a:rPr>
              <a:t>1.4.3 SINGLETON SESSION BEAN</a:t>
            </a:r>
          </a:p>
          <a:p>
            <a:pPr marL="762635" lvl="1" indent="-333375">
              <a:lnSpc>
                <a:spcPct val="90000"/>
              </a:lnSpc>
              <a:spcBef>
                <a:spcPts val="840"/>
              </a:spcBef>
              <a:buClr>
                <a:srgbClr val="4590B8"/>
              </a:buClr>
              <a:buSzPts val="1104"/>
            </a:pPr>
            <a:r>
              <a:rPr lang="es-ES" sz="1050" dirty="0">
                <a:solidFill>
                  <a:schemeClr val="bg1"/>
                </a:solidFill>
              </a:rPr>
              <a:t>1.5 SOFTWARE MODULAR</a:t>
            </a:r>
          </a:p>
          <a:p>
            <a:pPr marL="762635" lvl="1" indent="-333375">
              <a:lnSpc>
                <a:spcPct val="90000"/>
              </a:lnSpc>
              <a:spcBef>
                <a:spcPts val="840"/>
              </a:spcBef>
              <a:buClr>
                <a:srgbClr val="4590B8"/>
              </a:buClr>
              <a:buSzPts val="1104"/>
            </a:pPr>
            <a:r>
              <a:rPr lang="es-ES" sz="1050" dirty="0">
                <a:solidFill>
                  <a:srgbClr val="FFFF00"/>
                </a:solidFill>
              </a:rPr>
              <a:t>1.6 SEVIDORES</a:t>
            </a:r>
          </a:p>
          <a:p>
            <a:pPr marL="762635" lvl="1" indent="-333375">
              <a:lnSpc>
                <a:spcPct val="90000"/>
              </a:lnSpc>
              <a:spcBef>
                <a:spcPts val="840"/>
              </a:spcBef>
              <a:buClr>
                <a:srgbClr val="4590B8"/>
              </a:buClr>
              <a:buSzPts val="1104"/>
            </a:pPr>
            <a:r>
              <a:rPr lang="es-ES" sz="1050" dirty="0">
                <a:solidFill>
                  <a:schemeClr val="lt1"/>
                </a:solidFill>
              </a:rPr>
              <a:t>1.7 CLIENTE - SERVIDORES</a:t>
            </a:r>
          </a:p>
          <a:p>
            <a:pPr marL="762635" lvl="1" indent="-333375">
              <a:lnSpc>
                <a:spcPct val="90000"/>
              </a:lnSpc>
              <a:spcBef>
                <a:spcPts val="840"/>
              </a:spcBef>
              <a:buClr>
                <a:srgbClr val="4590B8"/>
              </a:buClr>
              <a:buSzPts val="1104"/>
            </a:pPr>
            <a:r>
              <a:rPr lang="es-ES" sz="1050" dirty="0">
                <a:solidFill>
                  <a:schemeClr val="lt1"/>
                </a:solidFill>
              </a:rPr>
              <a:t>1.8 .WAR</a:t>
            </a:r>
          </a:p>
          <a:p>
            <a:pPr marL="762635" lvl="1" indent="-333375">
              <a:lnSpc>
                <a:spcPct val="90000"/>
              </a:lnSpc>
              <a:spcBef>
                <a:spcPts val="840"/>
              </a:spcBef>
              <a:buClr>
                <a:srgbClr val="4590B8"/>
              </a:buClr>
              <a:buSzPts val="1104"/>
            </a:pPr>
            <a:r>
              <a:rPr lang="es-ES" sz="1050" dirty="0">
                <a:solidFill>
                  <a:schemeClr val="lt1"/>
                </a:solidFill>
              </a:rPr>
              <a:t>1.9 JAVA WEB START</a:t>
            </a:r>
          </a:p>
          <a:p>
            <a:pPr marL="762635" lvl="1" indent="-333375">
              <a:lnSpc>
                <a:spcPct val="90000"/>
              </a:lnSpc>
              <a:spcBef>
                <a:spcPts val="840"/>
              </a:spcBef>
              <a:buClr>
                <a:srgbClr val="4590B8"/>
              </a:buClr>
              <a:buSzPts val="1104"/>
            </a:pPr>
            <a:r>
              <a:rPr lang="es-ES" sz="1050" dirty="0">
                <a:solidFill>
                  <a:schemeClr val="lt1"/>
                </a:solidFill>
              </a:rPr>
              <a:t>1.10 INTERFACES LOCALES Y REMOTAS</a:t>
            </a:r>
          </a:p>
          <a:p>
            <a:pPr marL="305435" lvl="0" indent="-270510">
              <a:lnSpc>
                <a:spcPct val="90000"/>
              </a:lnSpc>
              <a:spcBef>
                <a:spcPts val="840"/>
              </a:spcBef>
              <a:buClr>
                <a:srgbClr val="4590B8"/>
              </a:buClr>
              <a:buSzPts val="1104"/>
            </a:pPr>
            <a:r>
              <a:rPr lang="es-ES" sz="1050" dirty="0">
                <a:solidFill>
                  <a:schemeClr val="lt1"/>
                </a:solidFill>
              </a:rPr>
              <a:t>2 PARTE PRÁCTICA</a:t>
            </a:r>
            <a:endParaRPr lang="en-US" sz="850" dirty="0">
              <a:solidFill>
                <a:schemeClr val="lt1"/>
              </a:solidFill>
            </a:endParaRPr>
          </a:p>
          <a:p>
            <a:pPr marL="629920" lvl="1" indent="-270510">
              <a:lnSpc>
                <a:spcPct val="90000"/>
              </a:lnSpc>
              <a:spcBef>
                <a:spcPts val="840"/>
              </a:spcBef>
              <a:buClr>
                <a:srgbClr val="4590B8"/>
              </a:buClr>
              <a:buSzPts val="1104"/>
            </a:pPr>
            <a:r>
              <a:rPr lang="es-ES" sz="1050" dirty="0">
                <a:solidFill>
                  <a:schemeClr val="lt1"/>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spTree>
    <p:extLst>
      <p:ext uri="{BB962C8B-B14F-4D97-AF65-F5344CB8AC3E}">
        <p14:creationId xmlns:p14="http://schemas.microsoft.com/office/powerpoint/2010/main" val="2028438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dirty="0"/>
              <a:t>1.7 CLIENTE - SERVIDOR</a:t>
            </a:r>
          </a:p>
        </p:txBody>
      </p:sp>
      <p:sp>
        <p:nvSpPr>
          <p:cNvPr id="138" name="Google Shape;138;p4"/>
          <p:cNvSpPr txBox="1">
            <a:spLocks noGrp="1"/>
          </p:cNvSpPr>
          <p:nvPr>
            <p:ph type="body" idx="1"/>
          </p:nvPr>
        </p:nvSpPr>
        <p:spPr>
          <a:xfrm>
            <a:off x="388620" y="2076163"/>
            <a:ext cx="8728680" cy="2145220"/>
          </a:xfrm>
          <a:prstGeom prst="rect">
            <a:avLst/>
          </a:prstGeom>
          <a:noFill/>
          <a:ln>
            <a:noFill/>
          </a:ln>
        </p:spPr>
        <p:txBody>
          <a:bodyPr spcFirstLastPara="1" wrap="square" lIns="91425" tIns="45700" rIns="91425" bIns="45700" anchor="ctr" anchorCtr="0">
            <a:normAutofit fontScale="92500" lnSpcReduction="20000"/>
          </a:bodyPr>
          <a:lstStyle/>
          <a:p>
            <a:pPr marL="172720" lvl="1" indent="0" algn="just">
              <a:spcBef>
                <a:spcPts val="960"/>
              </a:spcBef>
              <a:buClr>
                <a:srgbClr val="4590B8"/>
              </a:buClr>
              <a:buNone/>
            </a:pPr>
            <a:r>
              <a:rPr lang="es-MX" sz="1800" dirty="0">
                <a:effectLst/>
                <a:latin typeface="Calibri" panose="020F0502020204030204" pitchFamily="34" charset="0"/>
                <a:ea typeface="Calibri" panose="020F0502020204030204" pitchFamily="34" charset="0"/>
                <a:cs typeface="Times New Roman" panose="02020603050405020304" pitchFamily="18" charset="0"/>
              </a:rPr>
              <a:t>La expresión cliente servidor se utiliza en el ámbito de la informática. En dicho contexto, se llama cliente al dispositivo que requiere ciertos servicios a un servidor. La idea de servidor, por su parte, alude al equipo que brinda servicios a las computadoras (ordenadores) que se hallan conectadas con él mediante una red [6].</a:t>
            </a:r>
          </a:p>
          <a:p>
            <a:pPr marL="172720" lvl="1" indent="0" algn="just">
              <a:spcBef>
                <a:spcPts val="960"/>
              </a:spcBef>
              <a:buClr>
                <a:srgbClr val="4590B8"/>
              </a:buClr>
              <a:buNone/>
            </a:pPr>
            <a:r>
              <a:rPr lang="es-MX" sz="1800" dirty="0">
                <a:effectLst/>
                <a:latin typeface="Calibri" panose="020F0502020204030204" pitchFamily="34" charset="0"/>
                <a:ea typeface="Calibri" panose="020F0502020204030204" pitchFamily="34" charset="0"/>
                <a:cs typeface="Times New Roman" panose="02020603050405020304" pitchFamily="18" charset="0"/>
              </a:rPr>
              <a:t>El concepto de cliente servidor, o cliente-servidor, refiere por lo tanto a un modelo de comunicación que vincula a varios dispositivos informáticos a través de una red. El cliente, en este marco, realiza peticiones de servicios al servidor, que se encarga de satisfacer dichos requerimientos.</a:t>
            </a:r>
          </a:p>
          <a:p>
            <a:pPr marL="172720" lvl="1" indent="0" algn="just">
              <a:spcBef>
                <a:spcPts val="960"/>
              </a:spcBef>
              <a:buClr>
                <a:srgbClr val="4590B8"/>
              </a:buClr>
              <a:buNone/>
            </a:pPr>
            <a:endParaRPr lang="es-MX"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39" name="Google Shape;139;p4"/>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4</a:t>
            </a:r>
            <a:endParaRPr/>
          </a:p>
        </p:txBody>
      </p:sp>
      <p:sp>
        <p:nvSpPr>
          <p:cNvPr id="140" name="Google Shape;140;p4"/>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43" name="Google Shape;143;p4"/>
          <p:cNvSpPr txBox="1"/>
          <p:nvPr/>
        </p:nvSpPr>
        <p:spPr>
          <a:xfrm>
            <a:off x="11724542" y="6457890"/>
            <a:ext cx="467533"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16</a:t>
            </a:r>
          </a:p>
        </p:txBody>
      </p:sp>
      <p:sp>
        <p:nvSpPr>
          <p:cNvPr id="2" name="Google Shape;114;p2">
            <a:extLst>
              <a:ext uri="{FF2B5EF4-FFF2-40B4-BE49-F238E27FC236}">
                <a16:creationId xmlns:a16="http://schemas.microsoft.com/office/drawing/2014/main" id="{206E64FE-A85D-ED3C-EDFA-F853AF2E8AE3}"/>
              </a:ext>
            </a:extLst>
          </p:cNvPr>
          <p:cNvSpPr txBox="1">
            <a:spLocks/>
          </p:cNvSpPr>
          <p:nvPr/>
        </p:nvSpPr>
        <p:spPr>
          <a:xfrm>
            <a:off x="9117367" y="938797"/>
            <a:ext cx="3074633" cy="537056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rgbClr val="FFFF00"/>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chemeClr val="bg1"/>
                </a:solidFill>
              </a:rPr>
              <a:t>1.4 SESSIONS BEANS</a:t>
            </a:r>
          </a:p>
          <a:p>
            <a:pPr marL="1219835" lvl="2" indent="-333375">
              <a:lnSpc>
                <a:spcPct val="90000"/>
              </a:lnSpc>
              <a:spcBef>
                <a:spcPts val="840"/>
              </a:spcBef>
              <a:buClr>
                <a:srgbClr val="4590B8"/>
              </a:buClr>
              <a:buSzPts val="1104"/>
            </a:pPr>
            <a:r>
              <a:rPr lang="es-ES" sz="850" dirty="0">
                <a:solidFill>
                  <a:schemeClr val="bg1"/>
                </a:solidFill>
              </a:rPr>
              <a:t>1.4.1 STATELESS SESSION BEAN</a:t>
            </a:r>
          </a:p>
          <a:p>
            <a:pPr marL="1219835" lvl="2" indent="-333375">
              <a:lnSpc>
                <a:spcPct val="90000"/>
              </a:lnSpc>
              <a:spcBef>
                <a:spcPts val="840"/>
              </a:spcBef>
              <a:buClr>
                <a:srgbClr val="4590B8"/>
              </a:buClr>
              <a:buSzPts val="1104"/>
            </a:pPr>
            <a:r>
              <a:rPr lang="es-ES" sz="850" dirty="0">
                <a:solidFill>
                  <a:schemeClr val="bg1"/>
                </a:solidFill>
              </a:rPr>
              <a:t>1.4.2 STATEFULL SESSION BEAN</a:t>
            </a:r>
          </a:p>
          <a:p>
            <a:pPr marL="1219835" lvl="2" indent="-333375">
              <a:lnSpc>
                <a:spcPct val="90000"/>
              </a:lnSpc>
              <a:spcBef>
                <a:spcPts val="840"/>
              </a:spcBef>
              <a:buClr>
                <a:srgbClr val="4590B8"/>
              </a:buClr>
              <a:buSzPts val="1104"/>
            </a:pPr>
            <a:r>
              <a:rPr lang="es-ES" sz="850" dirty="0">
                <a:solidFill>
                  <a:schemeClr val="bg1"/>
                </a:solidFill>
              </a:rPr>
              <a:t>1.4.3 SINGLETON SESSION BEAN</a:t>
            </a:r>
          </a:p>
          <a:p>
            <a:pPr marL="762635" lvl="1" indent="-333375">
              <a:lnSpc>
                <a:spcPct val="90000"/>
              </a:lnSpc>
              <a:spcBef>
                <a:spcPts val="840"/>
              </a:spcBef>
              <a:buClr>
                <a:srgbClr val="4590B8"/>
              </a:buClr>
              <a:buSzPts val="1104"/>
            </a:pPr>
            <a:r>
              <a:rPr lang="es-ES" sz="1050" dirty="0">
                <a:solidFill>
                  <a:schemeClr val="bg1"/>
                </a:solidFill>
              </a:rPr>
              <a:t>1.5 SOFTWARE MODULAR</a:t>
            </a:r>
          </a:p>
          <a:p>
            <a:pPr marL="762635" lvl="1" indent="-333375">
              <a:lnSpc>
                <a:spcPct val="90000"/>
              </a:lnSpc>
              <a:spcBef>
                <a:spcPts val="840"/>
              </a:spcBef>
              <a:buClr>
                <a:srgbClr val="4590B8"/>
              </a:buClr>
              <a:buSzPts val="1104"/>
            </a:pPr>
            <a:r>
              <a:rPr lang="es-ES" sz="1050" dirty="0">
                <a:solidFill>
                  <a:schemeClr val="bg1"/>
                </a:solidFill>
              </a:rPr>
              <a:t>1.6 SEVIDORES</a:t>
            </a:r>
          </a:p>
          <a:p>
            <a:pPr marL="762635" lvl="1" indent="-333375">
              <a:lnSpc>
                <a:spcPct val="90000"/>
              </a:lnSpc>
              <a:spcBef>
                <a:spcPts val="840"/>
              </a:spcBef>
              <a:buClr>
                <a:srgbClr val="4590B8"/>
              </a:buClr>
              <a:buSzPts val="1104"/>
            </a:pPr>
            <a:r>
              <a:rPr lang="es-ES" sz="1050" dirty="0">
                <a:solidFill>
                  <a:srgbClr val="FFFF00"/>
                </a:solidFill>
              </a:rPr>
              <a:t>1.7 CLIENTE - SERVIDORES</a:t>
            </a:r>
          </a:p>
          <a:p>
            <a:pPr marL="762635" lvl="1" indent="-333375">
              <a:lnSpc>
                <a:spcPct val="90000"/>
              </a:lnSpc>
              <a:spcBef>
                <a:spcPts val="840"/>
              </a:spcBef>
              <a:buClr>
                <a:srgbClr val="4590B8"/>
              </a:buClr>
              <a:buSzPts val="1104"/>
            </a:pPr>
            <a:r>
              <a:rPr lang="es-ES" sz="1050" dirty="0">
                <a:solidFill>
                  <a:schemeClr val="lt1"/>
                </a:solidFill>
              </a:rPr>
              <a:t>1.8 .WAR</a:t>
            </a:r>
          </a:p>
          <a:p>
            <a:pPr marL="762635" lvl="1" indent="-333375">
              <a:lnSpc>
                <a:spcPct val="90000"/>
              </a:lnSpc>
              <a:spcBef>
                <a:spcPts val="840"/>
              </a:spcBef>
              <a:buClr>
                <a:srgbClr val="4590B8"/>
              </a:buClr>
              <a:buSzPts val="1104"/>
            </a:pPr>
            <a:r>
              <a:rPr lang="es-ES" sz="1050" dirty="0">
                <a:solidFill>
                  <a:schemeClr val="lt1"/>
                </a:solidFill>
              </a:rPr>
              <a:t>1.9 JAVA WEB START</a:t>
            </a:r>
          </a:p>
          <a:p>
            <a:pPr marL="762635" lvl="1" indent="-333375">
              <a:lnSpc>
                <a:spcPct val="90000"/>
              </a:lnSpc>
              <a:spcBef>
                <a:spcPts val="840"/>
              </a:spcBef>
              <a:buClr>
                <a:srgbClr val="4590B8"/>
              </a:buClr>
              <a:buSzPts val="1104"/>
            </a:pPr>
            <a:r>
              <a:rPr lang="es-ES" sz="1050" dirty="0">
                <a:solidFill>
                  <a:schemeClr val="lt1"/>
                </a:solidFill>
              </a:rPr>
              <a:t>1.10 INTERFACES LOCALES Y REMOTAS</a:t>
            </a:r>
          </a:p>
          <a:p>
            <a:pPr marL="305435" lvl="0" indent="-270510">
              <a:lnSpc>
                <a:spcPct val="90000"/>
              </a:lnSpc>
              <a:spcBef>
                <a:spcPts val="840"/>
              </a:spcBef>
              <a:buClr>
                <a:srgbClr val="4590B8"/>
              </a:buClr>
              <a:buSzPts val="1104"/>
            </a:pPr>
            <a:r>
              <a:rPr lang="es-ES" sz="1050" dirty="0">
                <a:solidFill>
                  <a:schemeClr val="lt1"/>
                </a:solidFill>
              </a:rPr>
              <a:t>2 PARTE PRÁCTICA</a:t>
            </a:r>
            <a:endParaRPr lang="en-US" sz="850" dirty="0">
              <a:solidFill>
                <a:schemeClr val="lt1"/>
              </a:solidFill>
            </a:endParaRPr>
          </a:p>
          <a:p>
            <a:pPr marL="629920" lvl="1" indent="-270510">
              <a:lnSpc>
                <a:spcPct val="90000"/>
              </a:lnSpc>
              <a:spcBef>
                <a:spcPts val="840"/>
              </a:spcBef>
              <a:buClr>
                <a:srgbClr val="4590B8"/>
              </a:buClr>
              <a:buSzPts val="1104"/>
            </a:pPr>
            <a:r>
              <a:rPr lang="es-ES" sz="1050" dirty="0">
                <a:solidFill>
                  <a:schemeClr val="lt1"/>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sp>
        <p:nvSpPr>
          <p:cNvPr id="5" name="CuadroTexto 4">
            <a:extLst>
              <a:ext uri="{FF2B5EF4-FFF2-40B4-BE49-F238E27FC236}">
                <a16:creationId xmlns:a16="http://schemas.microsoft.com/office/drawing/2014/main" id="{98D0DD6D-0F88-0A55-CE2C-FCA62DA6A830}"/>
              </a:ext>
            </a:extLst>
          </p:cNvPr>
          <p:cNvSpPr txBox="1"/>
          <p:nvPr/>
        </p:nvSpPr>
        <p:spPr>
          <a:xfrm>
            <a:off x="581192" y="4221383"/>
            <a:ext cx="4921250" cy="1997470"/>
          </a:xfrm>
          <a:prstGeom prst="rect">
            <a:avLst/>
          </a:prstGeom>
          <a:noFill/>
        </p:spPr>
        <p:txBody>
          <a:bodyPr wrap="square">
            <a:spAutoFit/>
          </a:bodyPr>
          <a:lstStyle/>
          <a:p>
            <a:pPr>
              <a:spcAft>
                <a:spcPts val="800"/>
              </a:spcAft>
            </a:pPr>
            <a:r>
              <a:rPr lang="es-ES" sz="17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rPr>
              <a:t>Dirección Servidor</a:t>
            </a:r>
            <a:endParaRPr lang="es-EC" sz="1700" spc="75" dirty="0">
              <a:solidFill>
                <a:srgbClr val="5A5A5A"/>
              </a:solidFill>
              <a:effectLst/>
              <a:latin typeface="Calibri" panose="020F0502020204030204" pitchFamily="34" charset="0"/>
              <a:ea typeface="Times New Roman" panose="02020603050405020304" pitchFamily="18" charset="0"/>
              <a:cs typeface="Times New Roman" panose="02020603050405020304" pitchFamily="18" charset="0"/>
            </a:endParaRPr>
          </a:p>
          <a:p>
            <a:pPr marL="172720" lvl="1" algn="just">
              <a:lnSpc>
                <a:spcPct val="90000"/>
              </a:lnSpc>
              <a:spcBef>
                <a:spcPts val="960"/>
              </a:spcBef>
              <a:buClr>
                <a:srgbClr val="4590B8"/>
              </a:buClr>
              <a:buSzPts val="1656"/>
            </a:pPr>
            <a:r>
              <a:rPr lang="es-ES" sz="1700" dirty="0">
                <a:solidFill>
                  <a:schemeClr val="dk2"/>
                </a:solidFill>
                <a:latin typeface="Calibri" panose="020F0502020204030204" pitchFamily="34" charset="0"/>
                <a:ea typeface="Calibri" panose="020F0502020204030204" pitchFamily="34" charset="0"/>
                <a:cs typeface="Times New Roman" panose="02020603050405020304" pitchFamily="18" charset="0"/>
                <a:sym typeface="Gill Sans"/>
              </a:rPr>
              <a:t>Una dirección de servidor es otro nombre para un protocolo de Internet o una dirección IP. Cada computadora tiene su propia dirección IP, y cuando una persona escribe el nombre de un sitio web en un navegador, realmente se le dirige a la dirección IP asociada con el nombre de ese sitio web.[7]</a:t>
            </a:r>
            <a:endParaRPr lang="es-EC" sz="1700" dirty="0">
              <a:solidFill>
                <a:schemeClr val="dk2"/>
              </a:solidFill>
              <a:latin typeface="Calibri" panose="020F0502020204030204" pitchFamily="34" charset="0"/>
              <a:ea typeface="Calibri" panose="020F0502020204030204" pitchFamily="34" charset="0"/>
              <a:cs typeface="Times New Roman" panose="02020603050405020304" pitchFamily="18" charset="0"/>
              <a:sym typeface="Gill Sans"/>
            </a:endParaRPr>
          </a:p>
        </p:txBody>
      </p:sp>
      <p:pic>
        <p:nvPicPr>
          <p:cNvPr id="3" name="Imagen 2">
            <a:extLst>
              <a:ext uri="{FF2B5EF4-FFF2-40B4-BE49-F238E27FC236}">
                <a16:creationId xmlns:a16="http://schemas.microsoft.com/office/drawing/2014/main" id="{FF210D45-3E38-6FFF-0257-64CBC0FCF7F7}"/>
              </a:ext>
            </a:extLst>
          </p:cNvPr>
          <p:cNvPicPr>
            <a:picLocks noChangeAspect="1"/>
          </p:cNvPicPr>
          <p:nvPr/>
        </p:nvPicPr>
        <p:blipFill>
          <a:blip r:embed="rId3"/>
          <a:stretch>
            <a:fillRect/>
          </a:stretch>
        </p:blipFill>
        <p:spPr>
          <a:xfrm>
            <a:off x="5791200" y="3964727"/>
            <a:ext cx="2454444" cy="28203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85859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dirty="0"/>
              <a:t>1.8 .WAR</a:t>
            </a:r>
          </a:p>
        </p:txBody>
      </p:sp>
      <p:sp>
        <p:nvSpPr>
          <p:cNvPr id="138" name="Google Shape;138;p4"/>
          <p:cNvSpPr txBox="1">
            <a:spLocks noGrp="1"/>
          </p:cNvSpPr>
          <p:nvPr>
            <p:ph type="body" idx="1"/>
          </p:nvPr>
        </p:nvSpPr>
        <p:spPr>
          <a:xfrm>
            <a:off x="-67" y="1952597"/>
            <a:ext cx="9117300" cy="3189448"/>
          </a:xfrm>
          <a:prstGeom prst="rect">
            <a:avLst/>
          </a:prstGeom>
          <a:noFill/>
          <a:ln>
            <a:noFill/>
          </a:ln>
        </p:spPr>
        <p:txBody>
          <a:bodyPr spcFirstLastPara="1" wrap="square" lIns="91425" tIns="45700" rIns="91425" bIns="45700" anchor="ctr" anchorCtr="0">
            <a:normAutofit/>
          </a:bodyPr>
          <a:lstStyle/>
          <a:p>
            <a:pPr marL="172720" lvl="1" indent="0" algn="just">
              <a:spcBef>
                <a:spcPts val="960"/>
              </a:spcBef>
              <a:buClr>
                <a:srgbClr val="4590B8"/>
              </a:buClr>
              <a:buNone/>
            </a:pPr>
            <a:r>
              <a:rPr lang="es-MX" sz="1800" dirty="0">
                <a:effectLst/>
                <a:latin typeface="Calibri" panose="020F0502020204030204" pitchFamily="34" charset="0"/>
                <a:ea typeface="Calibri" panose="020F0502020204030204" pitchFamily="34" charset="0"/>
                <a:cs typeface="Times New Roman" panose="02020603050405020304" pitchFamily="18" charset="0"/>
              </a:rPr>
              <a:t>Una aplicación Web es un grupo de páginas HTML, páginas JSP,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servlets</a:t>
            </a:r>
            <a:r>
              <a:rPr lang="es-MX" sz="1800" dirty="0">
                <a:effectLst/>
                <a:latin typeface="Calibri" panose="020F0502020204030204" pitchFamily="34" charset="0"/>
                <a:ea typeface="Calibri" panose="020F0502020204030204" pitchFamily="34" charset="0"/>
                <a:cs typeface="Times New Roman" panose="02020603050405020304" pitchFamily="18" charset="0"/>
              </a:rPr>
              <a:t>, recursos y archivo fuente, que se puede gestionar como una unidad. Un archivo WAR (Web Archive) es una aplicación Web empaquetada. Los archivos WAR se pueden utilizar para importar una aplicación Web a un servidor Web [9].</a:t>
            </a:r>
          </a:p>
          <a:p>
            <a:pPr marL="172720" lvl="1" indent="0" algn="just">
              <a:spcBef>
                <a:spcPts val="960"/>
              </a:spcBef>
              <a:buClr>
                <a:srgbClr val="4590B8"/>
              </a:buClr>
              <a:buNone/>
            </a:pPr>
            <a:r>
              <a:rPr lang="es-MX" sz="1800" dirty="0">
                <a:effectLst/>
                <a:latin typeface="Calibri" panose="020F0502020204030204" pitchFamily="34" charset="0"/>
                <a:ea typeface="Calibri" panose="020F0502020204030204" pitchFamily="34" charset="0"/>
                <a:cs typeface="Times New Roman" panose="02020603050405020304" pitchFamily="18" charset="0"/>
              </a:rPr>
              <a:t>Además de los recursos del proyecto, el archivo WAR incluye un archivo de descriptor de despliegue Web. El descriptor de despliegue Web es un archivo XML que contiene información de despliegue, tipos MIME, detalles de configuración de sesión y otros valores de una aplicación Web. El archivo de descriptor de despliegue Web (web.xml) proporciona información sobre cómo se comparte el archivo WAR con los desarrolladores, ensambladores y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desplegadores</a:t>
            </a:r>
            <a:r>
              <a:rPr lang="es-MX" sz="1800" dirty="0">
                <a:effectLst/>
                <a:latin typeface="Calibri" panose="020F0502020204030204" pitchFamily="34" charset="0"/>
                <a:ea typeface="Calibri" panose="020F0502020204030204" pitchFamily="34" charset="0"/>
                <a:cs typeface="Times New Roman" panose="02020603050405020304" pitchFamily="18" charset="0"/>
              </a:rPr>
              <a:t> en un entorno Java EE [9].</a:t>
            </a:r>
          </a:p>
          <a:p>
            <a:pPr marL="172720" lvl="1" indent="0" algn="just">
              <a:spcBef>
                <a:spcPts val="960"/>
              </a:spcBef>
              <a:buClr>
                <a:srgbClr val="4590B8"/>
              </a:buClr>
              <a:buNone/>
            </a:pPr>
            <a:endParaRPr lang="es-MX"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39" name="Google Shape;139;p4"/>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4</a:t>
            </a:r>
            <a:endParaRPr/>
          </a:p>
        </p:txBody>
      </p:sp>
      <p:sp>
        <p:nvSpPr>
          <p:cNvPr id="140" name="Google Shape;140;p4"/>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43" name="Google Shape;143;p4"/>
          <p:cNvSpPr txBox="1"/>
          <p:nvPr/>
        </p:nvSpPr>
        <p:spPr>
          <a:xfrm>
            <a:off x="11724542" y="6457890"/>
            <a:ext cx="467533"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17</a:t>
            </a:r>
          </a:p>
        </p:txBody>
      </p:sp>
      <p:sp>
        <p:nvSpPr>
          <p:cNvPr id="2" name="Google Shape;114;p2">
            <a:extLst>
              <a:ext uri="{FF2B5EF4-FFF2-40B4-BE49-F238E27FC236}">
                <a16:creationId xmlns:a16="http://schemas.microsoft.com/office/drawing/2014/main" id="{206E64FE-A85D-ED3C-EDFA-F853AF2E8AE3}"/>
              </a:ext>
            </a:extLst>
          </p:cNvPr>
          <p:cNvSpPr txBox="1">
            <a:spLocks/>
          </p:cNvSpPr>
          <p:nvPr/>
        </p:nvSpPr>
        <p:spPr>
          <a:xfrm>
            <a:off x="9117367" y="938797"/>
            <a:ext cx="3074633" cy="537056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rgbClr val="FFFF00"/>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chemeClr val="bg1"/>
                </a:solidFill>
              </a:rPr>
              <a:t>1.4 SESSIONS BEANS</a:t>
            </a:r>
          </a:p>
          <a:p>
            <a:pPr marL="1219835" lvl="2" indent="-333375">
              <a:lnSpc>
                <a:spcPct val="90000"/>
              </a:lnSpc>
              <a:spcBef>
                <a:spcPts val="840"/>
              </a:spcBef>
              <a:buClr>
                <a:srgbClr val="4590B8"/>
              </a:buClr>
              <a:buSzPts val="1104"/>
            </a:pPr>
            <a:r>
              <a:rPr lang="es-ES" sz="850" dirty="0">
                <a:solidFill>
                  <a:schemeClr val="bg1"/>
                </a:solidFill>
              </a:rPr>
              <a:t>1.4.1 STATELESS SESSION BEAN</a:t>
            </a:r>
          </a:p>
          <a:p>
            <a:pPr marL="1219835" lvl="2" indent="-333375">
              <a:lnSpc>
                <a:spcPct val="90000"/>
              </a:lnSpc>
              <a:spcBef>
                <a:spcPts val="840"/>
              </a:spcBef>
              <a:buClr>
                <a:srgbClr val="4590B8"/>
              </a:buClr>
              <a:buSzPts val="1104"/>
            </a:pPr>
            <a:r>
              <a:rPr lang="es-ES" sz="850" dirty="0">
                <a:solidFill>
                  <a:schemeClr val="bg1"/>
                </a:solidFill>
              </a:rPr>
              <a:t>1.4.2 STATEFULL SESSION BEAN</a:t>
            </a:r>
          </a:p>
          <a:p>
            <a:pPr marL="1219835" lvl="2" indent="-333375">
              <a:lnSpc>
                <a:spcPct val="90000"/>
              </a:lnSpc>
              <a:spcBef>
                <a:spcPts val="840"/>
              </a:spcBef>
              <a:buClr>
                <a:srgbClr val="4590B8"/>
              </a:buClr>
              <a:buSzPts val="1104"/>
            </a:pPr>
            <a:r>
              <a:rPr lang="es-ES" sz="850" dirty="0">
                <a:solidFill>
                  <a:schemeClr val="bg1"/>
                </a:solidFill>
              </a:rPr>
              <a:t>1.4.3 SINGLETON SESSION BEAN</a:t>
            </a:r>
          </a:p>
          <a:p>
            <a:pPr marL="762635" lvl="1" indent="-333375">
              <a:lnSpc>
                <a:spcPct val="90000"/>
              </a:lnSpc>
              <a:spcBef>
                <a:spcPts val="840"/>
              </a:spcBef>
              <a:buClr>
                <a:srgbClr val="4590B8"/>
              </a:buClr>
              <a:buSzPts val="1104"/>
            </a:pPr>
            <a:r>
              <a:rPr lang="es-ES" sz="1050" dirty="0">
                <a:solidFill>
                  <a:schemeClr val="bg1"/>
                </a:solidFill>
              </a:rPr>
              <a:t>1.5 SOFTWARE MODULAR</a:t>
            </a:r>
          </a:p>
          <a:p>
            <a:pPr marL="762635" lvl="1" indent="-333375">
              <a:lnSpc>
                <a:spcPct val="90000"/>
              </a:lnSpc>
              <a:spcBef>
                <a:spcPts val="840"/>
              </a:spcBef>
              <a:buClr>
                <a:srgbClr val="4590B8"/>
              </a:buClr>
              <a:buSzPts val="1104"/>
            </a:pPr>
            <a:r>
              <a:rPr lang="es-ES" sz="1050" dirty="0">
                <a:solidFill>
                  <a:schemeClr val="bg1"/>
                </a:solidFill>
              </a:rPr>
              <a:t>1.6 SEVIDORES</a:t>
            </a:r>
          </a:p>
          <a:p>
            <a:pPr marL="762635" lvl="1" indent="-333375">
              <a:lnSpc>
                <a:spcPct val="90000"/>
              </a:lnSpc>
              <a:spcBef>
                <a:spcPts val="840"/>
              </a:spcBef>
              <a:buClr>
                <a:srgbClr val="4590B8"/>
              </a:buClr>
              <a:buSzPts val="1104"/>
            </a:pPr>
            <a:r>
              <a:rPr lang="es-ES" sz="1050" dirty="0">
                <a:solidFill>
                  <a:schemeClr val="bg1"/>
                </a:solidFill>
              </a:rPr>
              <a:t>1.7 CLIENTE - SERVIDORES</a:t>
            </a:r>
          </a:p>
          <a:p>
            <a:pPr marL="762635" lvl="1" indent="-333375">
              <a:lnSpc>
                <a:spcPct val="90000"/>
              </a:lnSpc>
              <a:spcBef>
                <a:spcPts val="840"/>
              </a:spcBef>
              <a:buClr>
                <a:srgbClr val="4590B8"/>
              </a:buClr>
              <a:buSzPts val="1104"/>
            </a:pPr>
            <a:r>
              <a:rPr lang="es-ES" sz="1050" dirty="0">
                <a:solidFill>
                  <a:srgbClr val="FFFF00"/>
                </a:solidFill>
              </a:rPr>
              <a:t>1.8 .WAR</a:t>
            </a:r>
          </a:p>
          <a:p>
            <a:pPr marL="762635" lvl="1" indent="-333375">
              <a:lnSpc>
                <a:spcPct val="90000"/>
              </a:lnSpc>
              <a:spcBef>
                <a:spcPts val="840"/>
              </a:spcBef>
              <a:buClr>
                <a:srgbClr val="4590B8"/>
              </a:buClr>
              <a:buSzPts val="1104"/>
            </a:pPr>
            <a:r>
              <a:rPr lang="es-ES" sz="1050" dirty="0">
                <a:solidFill>
                  <a:schemeClr val="lt1"/>
                </a:solidFill>
              </a:rPr>
              <a:t>1.9 JAVA WEB START</a:t>
            </a:r>
          </a:p>
          <a:p>
            <a:pPr marL="762635" lvl="1" indent="-333375">
              <a:lnSpc>
                <a:spcPct val="90000"/>
              </a:lnSpc>
              <a:spcBef>
                <a:spcPts val="840"/>
              </a:spcBef>
              <a:buClr>
                <a:srgbClr val="4590B8"/>
              </a:buClr>
              <a:buSzPts val="1104"/>
            </a:pPr>
            <a:r>
              <a:rPr lang="es-ES" sz="1050" dirty="0">
                <a:solidFill>
                  <a:schemeClr val="lt1"/>
                </a:solidFill>
              </a:rPr>
              <a:t>1.10 INTERFACES LOCALES Y REMOTAS</a:t>
            </a:r>
          </a:p>
          <a:p>
            <a:pPr marL="305435" lvl="0" indent="-270510">
              <a:lnSpc>
                <a:spcPct val="90000"/>
              </a:lnSpc>
              <a:spcBef>
                <a:spcPts val="840"/>
              </a:spcBef>
              <a:buClr>
                <a:srgbClr val="4590B8"/>
              </a:buClr>
              <a:buSzPts val="1104"/>
            </a:pPr>
            <a:r>
              <a:rPr lang="es-ES" sz="1050" dirty="0">
                <a:solidFill>
                  <a:schemeClr val="lt1"/>
                </a:solidFill>
              </a:rPr>
              <a:t>2 PARTE PRÁCTICA</a:t>
            </a:r>
            <a:endParaRPr lang="en-US" sz="850" dirty="0">
              <a:solidFill>
                <a:schemeClr val="lt1"/>
              </a:solidFill>
            </a:endParaRPr>
          </a:p>
          <a:p>
            <a:pPr marL="629920" lvl="1" indent="-270510">
              <a:lnSpc>
                <a:spcPct val="90000"/>
              </a:lnSpc>
              <a:spcBef>
                <a:spcPts val="840"/>
              </a:spcBef>
              <a:buClr>
                <a:srgbClr val="4590B8"/>
              </a:buClr>
              <a:buSzPts val="1104"/>
            </a:pPr>
            <a:r>
              <a:rPr lang="es-ES" sz="1050" dirty="0">
                <a:solidFill>
                  <a:schemeClr val="lt1"/>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pic>
        <p:nvPicPr>
          <p:cNvPr id="3" name="Imagen 2">
            <a:extLst>
              <a:ext uri="{FF2B5EF4-FFF2-40B4-BE49-F238E27FC236}">
                <a16:creationId xmlns:a16="http://schemas.microsoft.com/office/drawing/2014/main" id="{378E8C13-B3FA-2857-B380-0E6CCE701A8F}"/>
              </a:ext>
            </a:extLst>
          </p:cNvPr>
          <p:cNvPicPr>
            <a:picLocks noChangeAspect="1"/>
          </p:cNvPicPr>
          <p:nvPr/>
        </p:nvPicPr>
        <p:blipFill>
          <a:blip r:embed="rId3"/>
          <a:stretch>
            <a:fillRect/>
          </a:stretch>
        </p:blipFill>
        <p:spPr>
          <a:xfrm>
            <a:off x="5662863" y="4661543"/>
            <a:ext cx="2807320" cy="2128277"/>
          </a:xfrm>
          <a:prstGeom prst="rect">
            <a:avLst/>
          </a:prstGeom>
          <a:ln w="38100" cap="sq" cmpd="sng" algn="ctr">
            <a:solidFill>
              <a:srgbClr val="000000"/>
            </a:solidFill>
            <a:prstDash val="solid"/>
            <a:miter lim="800000"/>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23020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dirty="0"/>
              <a:t>1.9  JAVA WEB START</a:t>
            </a:r>
          </a:p>
        </p:txBody>
      </p:sp>
      <p:sp>
        <p:nvSpPr>
          <p:cNvPr id="138" name="Google Shape;138;p4"/>
          <p:cNvSpPr txBox="1">
            <a:spLocks noGrp="1"/>
          </p:cNvSpPr>
          <p:nvPr>
            <p:ph type="body" idx="1"/>
          </p:nvPr>
        </p:nvSpPr>
        <p:spPr>
          <a:xfrm>
            <a:off x="0" y="2076162"/>
            <a:ext cx="9117300" cy="4469837"/>
          </a:xfrm>
          <a:prstGeom prst="rect">
            <a:avLst/>
          </a:prstGeom>
          <a:noFill/>
          <a:ln>
            <a:noFill/>
          </a:ln>
        </p:spPr>
        <p:txBody>
          <a:bodyPr spcFirstLastPara="1" wrap="square" lIns="91425" tIns="45700" rIns="91425" bIns="45700" anchor="ctr" anchorCtr="0">
            <a:normAutofit/>
          </a:bodyPr>
          <a:lstStyle/>
          <a:p>
            <a:pPr marL="172720" lvl="1" indent="0" algn="just">
              <a:spcBef>
                <a:spcPts val="960"/>
              </a:spcBef>
              <a:buClr>
                <a:srgbClr val="4590B8"/>
              </a:buClr>
              <a:buNone/>
            </a:pPr>
            <a:r>
              <a:rPr lang="es-MX" sz="1800" dirty="0">
                <a:effectLst/>
                <a:latin typeface="Calibri" panose="020F0502020204030204" pitchFamily="34" charset="0"/>
                <a:ea typeface="Calibri" panose="020F0502020204030204" pitchFamily="34" charset="0"/>
                <a:cs typeface="Times New Roman" panose="02020603050405020304" pitchFamily="18" charset="0"/>
              </a:rPr>
              <a:t>El software de Java Web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Start</a:t>
            </a:r>
            <a:r>
              <a:rPr lang="es-MX" sz="1800" dirty="0">
                <a:effectLst/>
                <a:latin typeface="Calibri" panose="020F0502020204030204" pitchFamily="34" charset="0"/>
                <a:ea typeface="Calibri" panose="020F0502020204030204" pitchFamily="34" charset="0"/>
                <a:cs typeface="Times New Roman" panose="02020603050405020304" pitchFamily="18" charset="0"/>
              </a:rPr>
              <a:t> permite descargar y ejecutar aplicaciones Java desde la Web. El software de Java Web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Start</a:t>
            </a:r>
            <a:r>
              <a:rPr lang="es-MX" sz="1800" dirty="0">
                <a:effectLst/>
                <a:latin typeface="Calibri" panose="020F0502020204030204" pitchFamily="34" charset="0"/>
                <a:ea typeface="Calibri" panose="020F0502020204030204" pitchFamily="34" charset="0"/>
                <a:cs typeface="Times New Roman" panose="02020603050405020304" pitchFamily="18" charset="0"/>
              </a:rPr>
              <a:t> [10]:</a:t>
            </a:r>
          </a:p>
          <a:p>
            <a:pPr marL="172720" lvl="1" indent="0" algn="just">
              <a:spcBef>
                <a:spcPts val="960"/>
              </a:spcBef>
              <a:buClr>
                <a:srgbClr val="4590B8"/>
              </a:buClr>
              <a:buNone/>
            </a:pPr>
            <a:r>
              <a:rPr lang="es-MX" sz="1800" dirty="0">
                <a:effectLst/>
                <a:latin typeface="Calibri" panose="020F0502020204030204" pitchFamily="34" charset="0"/>
                <a:ea typeface="Calibri" panose="020F0502020204030204" pitchFamily="34" charset="0"/>
                <a:cs typeface="Times New Roman" panose="02020603050405020304" pitchFamily="18" charset="0"/>
              </a:rPr>
              <a:t>	•	Permite activar las aplicaciones con un simple clic</a:t>
            </a:r>
          </a:p>
          <a:p>
            <a:pPr marL="172720" lvl="1" indent="0" algn="just">
              <a:spcBef>
                <a:spcPts val="960"/>
              </a:spcBef>
              <a:buClr>
                <a:srgbClr val="4590B8"/>
              </a:buClr>
              <a:buNone/>
            </a:pPr>
            <a:r>
              <a:rPr lang="es-MX" sz="1800" dirty="0">
                <a:effectLst/>
                <a:latin typeface="Calibri" panose="020F0502020204030204" pitchFamily="34" charset="0"/>
                <a:ea typeface="Calibri" panose="020F0502020204030204" pitchFamily="34" charset="0"/>
                <a:cs typeface="Times New Roman" panose="02020603050405020304" pitchFamily="18" charset="0"/>
              </a:rPr>
              <a:t>	•	Garantiza que se está ejecutando la última versión de la aplicación</a:t>
            </a:r>
          </a:p>
          <a:p>
            <a:pPr marL="172720" lvl="1" indent="0" algn="just">
              <a:spcBef>
                <a:spcPts val="960"/>
              </a:spcBef>
              <a:buClr>
                <a:srgbClr val="4590B8"/>
              </a:buClr>
              <a:buNone/>
            </a:pPr>
            <a:r>
              <a:rPr lang="es-MX" sz="1800" dirty="0">
                <a:effectLst/>
                <a:latin typeface="Calibri" panose="020F0502020204030204" pitchFamily="34" charset="0"/>
                <a:ea typeface="Calibri" panose="020F0502020204030204" pitchFamily="34" charset="0"/>
                <a:cs typeface="Times New Roman" panose="02020603050405020304" pitchFamily="18" charset="0"/>
              </a:rPr>
              <a:t>	•	Elimina complejos procedimientos de instalación o actualización</a:t>
            </a:r>
          </a:p>
          <a:p>
            <a:pPr marL="172720" lvl="1" indent="0" algn="just">
              <a:spcBef>
                <a:spcPts val="960"/>
              </a:spcBef>
              <a:buClr>
                <a:srgbClr val="4590B8"/>
              </a:buClr>
              <a:buNone/>
            </a:pPr>
            <a:endParaRPr lang="es-MX"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39" name="Google Shape;139;p4"/>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4</a:t>
            </a:r>
            <a:endParaRPr/>
          </a:p>
        </p:txBody>
      </p:sp>
      <p:sp>
        <p:nvSpPr>
          <p:cNvPr id="140" name="Google Shape;140;p4"/>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43" name="Google Shape;143;p4"/>
          <p:cNvSpPr txBox="1"/>
          <p:nvPr/>
        </p:nvSpPr>
        <p:spPr>
          <a:xfrm>
            <a:off x="11724542" y="6457890"/>
            <a:ext cx="467533"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18</a:t>
            </a:r>
          </a:p>
        </p:txBody>
      </p:sp>
      <p:sp>
        <p:nvSpPr>
          <p:cNvPr id="2" name="Google Shape;114;p2">
            <a:extLst>
              <a:ext uri="{FF2B5EF4-FFF2-40B4-BE49-F238E27FC236}">
                <a16:creationId xmlns:a16="http://schemas.microsoft.com/office/drawing/2014/main" id="{206E64FE-A85D-ED3C-EDFA-F853AF2E8AE3}"/>
              </a:ext>
            </a:extLst>
          </p:cNvPr>
          <p:cNvSpPr txBox="1">
            <a:spLocks/>
          </p:cNvSpPr>
          <p:nvPr/>
        </p:nvSpPr>
        <p:spPr>
          <a:xfrm>
            <a:off x="9117367" y="938797"/>
            <a:ext cx="3074633" cy="537056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rgbClr val="FFFF00"/>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chemeClr val="bg1"/>
                </a:solidFill>
              </a:rPr>
              <a:t>1.4 SESSIONS BEANS</a:t>
            </a:r>
          </a:p>
          <a:p>
            <a:pPr marL="1219835" lvl="2" indent="-333375">
              <a:lnSpc>
                <a:spcPct val="90000"/>
              </a:lnSpc>
              <a:spcBef>
                <a:spcPts val="840"/>
              </a:spcBef>
              <a:buClr>
                <a:srgbClr val="4590B8"/>
              </a:buClr>
              <a:buSzPts val="1104"/>
            </a:pPr>
            <a:r>
              <a:rPr lang="es-ES" sz="850" dirty="0">
                <a:solidFill>
                  <a:schemeClr val="bg1"/>
                </a:solidFill>
              </a:rPr>
              <a:t>1.4.1 STATELESS SESSION BEAN</a:t>
            </a:r>
          </a:p>
          <a:p>
            <a:pPr marL="1219835" lvl="2" indent="-333375">
              <a:lnSpc>
                <a:spcPct val="90000"/>
              </a:lnSpc>
              <a:spcBef>
                <a:spcPts val="840"/>
              </a:spcBef>
              <a:buClr>
                <a:srgbClr val="4590B8"/>
              </a:buClr>
              <a:buSzPts val="1104"/>
            </a:pPr>
            <a:r>
              <a:rPr lang="es-ES" sz="850" dirty="0">
                <a:solidFill>
                  <a:schemeClr val="bg1"/>
                </a:solidFill>
              </a:rPr>
              <a:t>1.4.2 STATEFULL SESSION BEAN</a:t>
            </a:r>
          </a:p>
          <a:p>
            <a:pPr marL="1219835" lvl="2" indent="-333375">
              <a:lnSpc>
                <a:spcPct val="90000"/>
              </a:lnSpc>
              <a:spcBef>
                <a:spcPts val="840"/>
              </a:spcBef>
              <a:buClr>
                <a:srgbClr val="4590B8"/>
              </a:buClr>
              <a:buSzPts val="1104"/>
            </a:pPr>
            <a:r>
              <a:rPr lang="es-ES" sz="850" dirty="0">
                <a:solidFill>
                  <a:schemeClr val="bg1"/>
                </a:solidFill>
              </a:rPr>
              <a:t>1.4.3 SINGLETON SESSION BEAN</a:t>
            </a:r>
          </a:p>
          <a:p>
            <a:pPr marL="762635" lvl="1" indent="-333375">
              <a:lnSpc>
                <a:spcPct val="90000"/>
              </a:lnSpc>
              <a:spcBef>
                <a:spcPts val="840"/>
              </a:spcBef>
              <a:buClr>
                <a:srgbClr val="4590B8"/>
              </a:buClr>
              <a:buSzPts val="1104"/>
            </a:pPr>
            <a:r>
              <a:rPr lang="es-ES" sz="1050" dirty="0">
                <a:solidFill>
                  <a:schemeClr val="bg1"/>
                </a:solidFill>
              </a:rPr>
              <a:t>1.5 SOFTWARE MODULAR</a:t>
            </a:r>
          </a:p>
          <a:p>
            <a:pPr marL="762635" lvl="1" indent="-333375">
              <a:lnSpc>
                <a:spcPct val="90000"/>
              </a:lnSpc>
              <a:spcBef>
                <a:spcPts val="840"/>
              </a:spcBef>
              <a:buClr>
                <a:srgbClr val="4590B8"/>
              </a:buClr>
              <a:buSzPts val="1104"/>
            </a:pPr>
            <a:r>
              <a:rPr lang="es-ES" sz="1050" dirty="0">
                <a:solidFill>
                  <a:schemeClr val="bg1"/>
                </a:solidFill>
              </a:rPr>
              <a:t>1.6 SEVIDORES</a:t>
            </a:r>
          </a:p>
          <a:p>
            <a:pPr marL="762635" lvl="1" indent="-333375">
              <a:lnSpc>
                <a:spcPct val="90000"/>
              </a:lnSpc>
              <a:spcBef>
                <a:spcPts val="840"/>
              </a:spcBef>
              <a:buClr>
                <a:srgbClr val="4590B8"/>
              </a:buClr>
              <a:buSzPts val="1104"/>
            </a:pPr>
            <a:r>
              <a:rPr lang="es-ES" sz="1050" dirty="0">
                <a:solidFill>
                  <a:schemeClr val="bg1"/>
                </a:solidFill>
              </a:rPr>
              <a:t>1.7 CLIENTE - SERVIDORES</a:t>
            </a:r>
          </a:p>
          <a:p>
            <a:pPr marL="762635" lvl="1" indent="-333375">
              <a:lnSpc>
                <a:spcPct val="90000"/>
              </a:lnSpc>
              <a:spcBef>
                <a:spcPts val="840"/>
              </a:spcBef>
              <a:buClr>
                <a:srgbClr val="4590B8"/>
              </a:buClr>
              <a:buSzPts val="1104"/>
            </a:pPr>
            <a:r>
              <a:rPr lang="es-ES" sz="1050" dirty="0">
                <a:solidFill>
                  <a:schemeClr val="bg1"/>
                </a:solidFill>
              </a:rPr>
              <a:t>1.8 .WAR</a:t>
            </a:r>
          </a:p>
          <a:p>
            <a:pPr marL="762635" lvl="1" indent="-333375">
              <a:lnSpc>
                <a:spcPct val="90000"/>
              </a:lnSpc>
              <a:spcBef>
                <a:spcPts val="840"/>
              </a:spcBef>
              <a:buClr>
                <a:srgbClr val="4590B8"/>
              </a:buClr>
              <a:buSzPts val="1104"/>
            </a:pPr>
            <a:r>
              <a:rPr lang="es-ES" sz="1050" dirty="0">
                <a:solidFill>
                  <a:srgbClr val="FFFF00"/>
                </a:solidFill>
              </a:rPr>
              <a:t>1.9 JAVA WEB START</a:t>
            </a:r>
          </a:p>
          <a:p>
            <a:pPr marL="762635" lvl="1" indent="-333375">
              <a:lnSpc>
                <a:spcPct val="90000"/>
              </a:lnSpc>
              <a:spcBef>
                <a:spcPts val="840"/>
              </a:spcBef>
              <a:buClr>
                <a:srgbClr val="4590B8"/>
              </a:buClr>
              <a:buSzPts val="1104"/>
            </a:pPr>
            <a:r>
              <a:rPr lang="es-ES" sz="1050" dirty="0">
                <a:solidFill>
                  <a:schemeClr val="lt1"/>
                </a:solidFill>
              </a:rPr>
              <a:t>1.10 INTERFACES LOCALES Y REMOTAS</a:t>
            </a:r>
          </a:p>
          <a:p>
            <a:pPr marL="305435" lvl="0" indent="-270510">
              <a:lnSpc>
                <a:spcPct val="90000"/>
              </a:lnSpc>
              <a:spcBef>
                <a:spcPts val="840"/>
              </a:spcBef>
              <a:buClr>
                <a:srgbClr val="4590B8"/>
              </a:buClr>
              <a:buSzPts val="1104"/>
            </a:pPr>
            <a:r>
              <a:rPr lang="es-ES" sz="1050" dirty="0">
                <a:solidFill>
                  <a:schemeClr val="lt1"/>
                </a:solidFill>
              </a:rPr>
              <a:t>2 PARTE PRÁCTICA</a:t>
            </a:r>
            <a:endParaRPr lang="en-US" sz="850" dirty="0">
              <a:solidFill>
                <a:schemeClr val="lt1"/>
              </a:solidFill>
            </a:endParaRPr>
          </a:p>
          <a:p>
            <a:pPr marL="629920" lvl="1" indent="-270510">
              <a:lnSpc>
                <a:spcPct val="90000"/>
              </a:lnSpc>
              <a:spcBef>
                <a:spcPts val="840"/>
              </a:spcBef>
              <a:buClr>
                <a:srgbClr val="4590B8"/>
              </a:buClr>
              <a:buSzPts val="1104"/>
            </a:pPr>
            <a:r>
              <a:rPr lang="es-ES" sz="1050" dirty="0">
                <a:solidFill>
                  <a:schemeClr val="lt1"/>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spTree>
    <p:extLst>
      <p:ext uri="{BB962C8B-B14F-4D97-AF65-F5344CB8AC3E}">
        <p14:creationId xmlns:p14="http://schemas.microsoft.com/office/powerpoint/2010/main" val="841694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dirty="0"/>
              <a:t>1.10  </a:t>
            </a:r>
            <a:r>
              <a:rPr lang="es-MX" dirty="0"/>
              <a:t>INTERFACES LOCALES Y REMOTAS</a:t>
            </a:r>
            <a:endParaRPr lang="es-ES" dirty="0"/>
          </a:p>
        </p:txBody>
      </p:sp>
      <p:sp>
        <p:nvSpPr>
          <p:cNvPr id="138" name="Google Shape;138;p4"/>
          <p:cNvSpPr txBox="1">
            <a:spLocks noGrp="1"/>
          </p:cNvSpPr>
          <p:nvPr>
            <p:ph type="body" idx="1"/>
          </p:nvPr>
        </p:nvSpPr>
        <p:spPr>
          <a:xfrm>
            <a:off x="0" y="2076163"/>
            <a:ext cx="9117300" cy="2434878"/>
          </a:xfrm>
          <a:prstGeom prst="rect">
            <a:avLst/>
          </a:prstGeom>
          <a:noFill/>
          <a:ln>
            <a:noFill/>
          </a:ln>
        </p:spPr>
        <p:txBody>
          <a:bodyPr spcFirstLastPara="1" wrap="square" lIns="91425" tIns="45700" rIns="91425" bIns="45700" anchor="ctr" anchorCtr="0">
            <a:normAutofit/>
          </a:bodyPr>
          <a:lstStyle/>
          <a:p>
            <a:pPr marL="172720" lvl="1" indent="0" algn="just">
              <a:spcBef>
                <a:spcPts val="960"/>
              </a:spcBef>
              <a:buClr>
                <a:srgbClr val="4590B8"/>
              </a:buClr>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La especificación 2.0 de EJB propone el uso de las interfaces locales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EJBLocalHome</a:t>
            </a:r>
            <a:r>
              <a:rPr lang="es-ES" sz="1800" dirty="0">
                <a:effectLst/>
                <a:latin typeface="Calibri" panose="020F0502020204030204" pitchFamily="34" charset="0"/>
                <a:ea typeface="Calibri" panose="020F0502020204030204" pitchFamily="34" charset="0"/>
                <a:cs typeface="Times New Roman" panose="02020603050405020304" pitchFamily="18" charset="0"/>
              </a:rPr>
              <a:t> y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EJBLocalObject</a:t>
            </a:r>
            <a:r>
              <a:rPr lang="es-ES" sz="1800" dirty="0">
                <a:effectLst/>
                <a:latin typeface="Calibri" panose="020F0502020204030204" pitchFamily="34" charset="0"/>
                <a:ea typeface="Calibri" panose="020F0502020204030204" pitchFamily="34" charset="0"/>
                <a:cs typeface="Times New Roman" panose="02020603050405020304" pitchFamily="18" charset="0"/>
              </a:rPr>
              <a:t> como una solución a estas situaciones. A la hora de programar el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bean</a:t>
            </a:r>
            <a:r>
              <a:rPr lang="es-ES" sz="1800" dirty="0">
                <a:effectLst/>
                <a:latin typeface="Calibri" panose="020F0502020204030204" pitchFamily="34" charset="0"/>
                <a:ea typeface="Calibri" panose="020F0502020204030204" pitchFamily="34" charset="0"/>
                <a:cs typeface="Times New Roman" panose="02020603050405020304" pitchFamily="18" charset="0"/>
              </a:rPr>
              <a:t> lo único que cambia es que las interfaces home y componente deben heredar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EJBLocalHome</a:t>
            </a:r>
            <a:r>
              <a:rPr lang="es-ES" sz="1800" dirty="0">
                <a:effectLst/>
                <a:latin typeface="Calibri" panose="020F0502020204030204" pitchFamily="34" charset="0"/>
                <a:ea typeface="Calibri" panose="020F0502020204030204" pitchFamily="34" charset="0"/>
                <a:cs typeface="Times New Roman" panose="02020603050405020304" pitchFamily="18" charset="0"/>
              </a:rPr>
              <a:t> y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EJBLocalObject</a:t>
            </a:r>
            <a:r>
              <a:rPr lang="es-ES" sz="1800" dirty="0">
                <a:effectLst/>
                <a:latin typeface="Calibri" panose="020F0502020204030204" pitchFamily="34" charset="0"/>
                <a:ea typeface="Calibri" panose="020F0502020204030204" pitchFamily="34" charset="0"/>
                <a:cs typeface="Times New Roman" panose="02020603050405020304" pitchFamily="18" charset="0"/>
              </a:rPr>
              <a:t>. Estas interfaces ya no son remotas, por lo que los métodos no van a tener que declarar la excepción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RemoteException</a:t>
            </a:r>
            <a:r>
              <a:rPr lang="es-ES" sz="1800" dirty="0">
                <a:effectLst/>
                <a:latin typeface="Calibri" panose="020F0502020204030204" pitchFamily="34" charset="0"/>
                <a:ea typeface="Calibri" panose="020F0502020204030204" pitchFamily="34" charset="0"/>
                <a:cs typeface="Times New Roman" panose="02020603050405020304" pitchFamily="18" charset="0"/>
              </a:rPr>
              <a:t>. En el nombre de las interfaces suelen añadirse la palabra local, para indicar que se tratan de objetos que van a llamarse sin usar RMI. En el caso del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bean</a:t>
            </a:r>
            <a:r>
              <a:rPr lang="es-ES" sz="1800" dirty="0">
                <a:effectLst/>
                <a:latin typeface="Calibri" panose="020F0502020204030204" pitchFamily="34" charset="0"/>
                <a:ea typeface="Calibri" panose="020F0502020204030204" pitchFamily="34" charset="0"/>
                <a:cs typeface="Times New Roman" panose="02020603050405020304" pitchFamily="18" charset="0"/>
              </a:rPr>
              <a:t> Saludo, llamaríamos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SaludoLocal</a:t>
            </a:r>
            <a:r>
              <a:rPr lang="es-ES" sz="1800" dirty="0">
                <a:effectLst/>
                <a:latin typeface="Calibri" panose="020F0502020204030204" pitchFamily="34" charset="0"/>
                <a:ea typeface="Calibri" panose="020F0502020204030204" pitchFamily="34" charset="0"/>
                <a:cs typeface="Times New Roman" panose="02020603050405020304" pitchFamily="18" charset="0"/>
              </a:rPr>
              <a:t> a la interfaz componente y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SaludoLocalHome</a:t>
            </a:r>
            <a:r>
              <a:rPr lang="es-ES" sz="1800" dirty="0">
                <a:effectLst/>
                <a:latin typeface="Calibri" panose="020F0502020204030204" pitchFamily="34" charset="0"/>
                <a:ea typeface="Calibri" panose="020F0502020204030204" pitchFamily="34" charset="0"/>
                <a:cs typeface="Times New Roman" panose="02020603050405020304" pitchFamily="18" charset="0"/>
              </a:rPr>
              <a:t> a la interfaz home </a:t>
            </a:r>
            <a:r>
              <a:rPr lang="es-EC" sz="1800" dirty="0">
                <a:effectLst/>
                <a:latin typeface="Calibri" panose="020F0502020204030204" pitchFamily="34" charset="0"/>
                <a:ea typeface="Calibri" panose="020F0502020204030204" pitchFamily="34" charset="0"/>
                <a:cs typeface="Times New Roman" panose="02020603050405020304" pitchFamily="18" charset="0"/>
              </a:rPr>
              <a:t>[11].</a:t>
            </a:r>
            <a:endParaRPr lang="es-MX" sz="1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39" name="Google Shape;139;p4"/>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4</a:t>
            </a:r>
            <a:endParaRPr/>
          </a:p>
        </p:txBody>
      </p:sp>
      <p:sp>
        <p:nvSpPr>
          <p:cNvPr id="140" name="Google Shape;140;p4"/>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43" name="Google Shape;143;p4"/>
          <p:cNvSpPr txBox="1"/>
          <p:nvPr/>
        </p:nvSpPr>
        <p:spPr>
          <a:xfrm>
            <a:off x="11724542" y="6457890"/>
            <a:ext cx="467533"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19</a:t>
            </a:r>
          </a:p>
        </p:txBody>
      </p:sp>
      <p:sp>
        <p:nvSpPr>
          <p:cNvPr id="2" name="Google Shape;114;p2">
            <a:extLst>
              <a:ext uri="{FF2B5EF4-FFF2-40B4-BE49-F238E27FC236}">
                <a16:creationId xmlns:a16="http://schemas.microsoft.com/office/drawing/2014/main" id="{206E64FE-A85D-ED3C-EDFA-F853AF2E8AE3}"/>
              </a:ext>
            </a:extLst>
          </p:cNvPr>
          <p:cNvSpPr txBox="1">
            <a:spLocks/>
          </p:cNvSpPr>
          <p:nvPr/>
        </p:nvSpPr>
        <p:spPr>
          <a:xfrm>
            <a:off x="9117367" y="938797"/>
            <a:ext cx="3074633" cy="537056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rgbClr val="FFFF00"/>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chemeClr val="bg1"/>
                </a:solidFill>
              </a:rPr>
              <a:t>1.4 SESSIONS BEANS</a:t>
            </a:r>
          </a:p>
          <a:p>
            <a:pPr marL="1219835" lvl="2" indent="-333375">
              <a:lnSpc>
                <a:spcPct val="90000"/>
              </a:lnSpc>
              <a:spcBef>
                <a:spcPts val="840"/>
              </a:spcBef>
              <a:buClr>
                <a:srgbClr val="4590B8"/>
              </a:buClr>
              <a:buSzPts val="1104"/>
            </a:pPr>
            <a:r>
              <a:rPr lang="es-ES" sz="850" dirty="0">
                <a:solidFill>
                  <a:schemeClr val="bg1"/>
                </a:solidFill>
              </a:rPr>
              <a:t>1.4.1 STATELESS SESSION BEAN</a:t>
            </a:r>
          </a:p>
          <a:p>
            <a:pPr marL="1219835" lvl="2" indent="-333375">
              <a:lnSpc>
                <a:spcPct val="90000"/>
              </a:lnSpc>
              <a:spcBef>
                <a:spcPts val="840"/>
              </a:spcBef>
              <a:buClr>
                <a:srgbClr val="4590B8"/>
              </a:buClr>
              <a:buSzPts val="1104"/>
            </a:pPr>
            <a:r>
              <a:rPr lang="es-ES" sz="850" dirty="0">
                <a:solidFill>
                  <a:schemeClr val="bg1"/>
                </a:solidFill>
              </a:rPr>
              <a:t>1.4.2 STATEFULL SESSION BEAN</a:t>
            </a:r>
          </a:p>
          <a:p>
            <a:pPr marL="1219835" lvl="2" indent="-333375">
              <a:lnSpc>
                <a:spcPct val="90000"/>
              </a:lnSpc>
              <a:spcBef>
                <a:spcPts val="840"/>
              </a:spcBef>
              <a:buClr>
                <a:srgbClr val="4590B8"/>
              </a:buClr>
              <a:buSzPts val="1104"/>
            </a:pPr>
            <a:r>
              <a:rPr lang="es-ES" sz="850" dirty="0">
                <a:solidFill>
                  <a:schemeClr val="bg1"/>
                </a:solidFill>
              </a:rPr>
              <a:t>1.4.3 SINGLETON SESSION BEAN</a:t>
            </a:r>
          </a:p>
          <a:p>
            <a:pPr marL="762635" lvl="1" indent="-333375">
              <a:lnSpc>
                <a:spcPct val="90000"/>
              </a:lnSpc>
              <a:spcBef>
                <a:spcPts val="840"/>
              </a:spcBef>
              <a:buClr>
                <a:srgbClr val="4590B8"/>
              </a:buClr>
              <a:buSzPts val="1104"/>
            </a:pPr>
            <a:r>
              <a:rPr lang="es-ES" sz="1050" dirty="0">
                <a:solidFill>
                  <a:schemeClr val="bg1"/>
                </a:solidFill>
              </a:rPr>
              <a:t>1.5 SOFTWARE MODULAR</a:t>
            </a:r>
          </a:p>
          <a:p>
            <a:pPr marL="762635" lvl="1" indent="-333375">
              <a:lnSpc>
                <a:spcPct val="90000"/>
              </a:lnSpc>
              <a:spcBef>
                <a:spcPts val="840"/>
              </a:spcBef>
              <a:buClr>
                <a:srgbClr val="4590B8"/>
              </a:buClr>
              <a:buSzPts val="1104"/>
            </a:pPr>
            <a:r>
              <a:rPr lang="es-ES" sz="1050" dirty="0">
                <a:solidFill>
                  <a:schemeClr val="bg1"/>
                </a:solidFill>
              </a:rPr>
              <a:t>1.6 SEVIDORES</a:t>
            </a:r>
          </a:p>
          <a:p>
            <a:pPr marL="762635" lvl="1" indent="-333375">
              <a:lnSpc>
                <a:spcPct val="90000"/>
              </a:lnSpc>
              <a:spcBef>
                <a:spcPts val="840"/>
              </a:spcBef>
              <a:buClr>
                <a:srgbClr val="4590B8"/>
              </a:buClr>
              <a:buSzPts val="1104"/>
            </a:pPr>
            <a:r>
              <a:rPr lang="es-ES" sz="1050" dirty="0">
                <a:solidFill>
                  <a:schemeClr val="bg1"/>
                </a:solidFill>
              </a:rPr>
              <a:t>1.7 CLIENTE - SERVIDORES</a:t>
            </a:r>
          </a:p>
          <a:p>
            <a:pPr marL="762635" lvl="1" indent="-333375">
              <a:lnSpc>
                <a:spcPct val="90000"/>
              </a:lnSpc>
              <a:spcBef>
                <a:spcPts val="840"/>
              </a:spcBef>
              <a:buClr>
                <a:srgbClr val="4590B8"/>
              </a:buClr>
              <a:buSzPts val="1104"/>
            </a:pPr>
            <a:r>
              <a:rPr lang="es-ES" sz="1050" dirty="0">
                <a:solidFill>
                  <a:schemeClr val="bg1"/>
                </a:solidFill>
              </a:rPr>
              <a:t>1.8 .WAR</a:t>
            </a:r>
          </a:p>
          <a:p>
            <a:pPr marL="762635" lvl="1" indent="-333375">
              <a:lnSpc>
                <a:spcPct val="90000"/>
              </a:lnSpc>
              <a:spcBef>
                <a:spcPts val="840"/>
              </a:spcBef>
              <a:buClr>
                <a:srgbClr val="4590B8"/>
              </a:buClr>
              <a:buSzPts val="1104"/>
            </a:pPr>
            <a:r>
              <a:rPr lang="es-ES" sz="1050" dirty="0">
                <a:solidFill>
                  <a:schemeClr val="bg1"/>
                </a:solidFill>
              </a:rPr>
              <a:t>1.9 JAVA WEB START</a:t>
            </a:r>
          </a:p>
          <a:p>
            <a:pPr marL="762635" lvl="1" indent="-333375">
              <a:lnSpc>
                <a:spcPct val="90000"/>
              </a:lnSpc>
              <a:spcBef>
                <a:spcPts val="840"/>
              </a:spcBef>
              <a:buClr>
                <a:srgbClr val="4590B8"/>
              </a:buClr>
              <a:buSzPts val="1104"/>
            </a:pPr>
            <a:r>
              <a:rPr lang="es-ES" sz="1050" dirty="0">
                <a:solidFill>
                  <a:srgbClr val="FFFF00"/>
                </a:solidFill>
              </a:rPr>
              <a:t>1.10 INTERFACES LOCALES Y REMOTAS</a:t>
            </a:r>
          </a:p>
          <a:p>
            <a:pPr marL="305435" lvl="0" indent="-270510">
              <a:lnSpc>
                <a:spcPct val="90000"/>
              </a:lnSpc>
              <a:spcBef>
                <a:spcPts val="840"/>
              </a:spcBef>
              <a:buClr>
                <a:srgbClr val="4590B8"/>
              </a:buClr>
              <a:buSzPts val="1104"/>
            </a:pPr>
            <a:r>
              <a:rPr lang="es-ES" sz="1050" dirty="0">
                <a:solidFill>
                  <a:schemeClr val="lt1"/>
                </a:solidFill>
              </a:rPr>
              <a:t>2 PARTE PRÁCTICA</a:t>
            </a:r>
            <a:endParaRPr lang="en-US" sz="850" dirty="0">
              <a:solidFill>
                <a:schemeClr val="lt1"/>
              </a:solidFill>
            </a:endParaRPr>
          </a:p>
          <a:p>
            <a:pPr marL="629920" lvl="1" indent="-270510">
              <a:lnSpc>
                <a:spcPct val="90000"/>
              </a:lnSpc>
              <a:spcBef>
                <a:spcPts val="840"/>
              </a:spcBef>
              <a:buClr>
                <a:srgbClr val="4590B8"/>
              </a:buClr>
              <a:buSzPts val="1104"/>
            </a:pPr>
            <a:r>
              <a:rPr lang="es-ES" sz="1050" dirty="0">
                <a:solidFill>
                  <a:schemeClr val="lt1"/>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2.4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pic>
        <p:nvPicPr>
          <p:cNvPr id="3" name="Imagen 2">
            <a:extLst>
              <a:ext uri="{FF2B5EF4-FFF2-40B4-BE49-F238E27FC236}">
                <a16:creationId xmlns:a16="http://schemas.microsoft.com/office/drawing/2014/main" id="{B41A86B6-34D0-E5E9-2D52-A8B25A670BDE}"/>
              </a:ext>
            </a:extLst>
          </p:cNvPr>
          <p:cNvPicPr>
            <a:picLocks noChangeAspect="1"/>
          </p:cNvPicPr>
          <p:nvPr/>
        </p:nvPicPr>
        <p:blipFill>
          <a:blip r:embed="rId3"/>
          <a:stretch>
            <a:fillRect/>
          </a:stretch>
        </p:blipFill>
        <p:spPr>
          <a:xfrm>
            <a:off x="2434590" y="4326225"/>
            <a:ext cx="5250180" cy="2331720"/>
          </a:xfrm>
          <a:prstGeom prst="rect">
            <a:avLst/>
          </a:prstGeom>
          <a:ln w="38100" cap="sq" cmpd="sng" algn="ctr">
            <a:solidFill>
              <a:srgbClr val="000000"/>
            </a:solidFill>
            <a:prstDash val="solid"/>
            <a:miter lim="800000"/>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4719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09" name="Google Shape;109;p2"/>
          <p:cNvSpPr/>
          <p:nvPr/>
        </p:nvSpPr>
        <p:spPr>
          <a:xfrm>
            <a:off x="0" y="614406"/>
            <a:ext cx="12192000" cy="62436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110" name="Google Shape;110;p2"/>
          <p:cNvSpPr/>
          <p:nvPr/>
        </p:nvSpPr>
        <p:spPr>
          <a:xfrm>
            <a:off x="442377" y="614406"/>
            <a:ext cx="3707477" cy="6243593"/>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2" name="Google Shape;112;p2" descr="Resultado de imagen para AGENDA PNG"/>
          <p:cNvPicPr preferRelativeResize="0"/>
          <p:nvPr/>
        </p:nvPicPr>
        <p:blipFill rotWithShape="1">
          <a:blip r:embed="rId3">
            <a:alphaModFix/>
          </a:blip>
          <a:srcRect/>
          <a:stretch/>
        </p:blipFill>
        <p:spPr>
          <a:xfrm>
            <a:off x="4791522" y="1935576"/>
            <a:ext cx="6489819" cy="3007477"/>
          </a:xfrm>
          <a:prstGeom prst="rect">
            <a:avLst/>
          </a:prstGeom>
          <a:noFill/>
          <a:ln>
            <a:noFill/>
          </a:ln>
        </p:spPr>
      </p:pic>
      <p:sp>
        <p:nvSpPr>
          <p:cNvPr id="113" name="Google Shape;113;p2"/>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dk1"/>
                </a:solidFill>
                <a:latin typeface="Gill Sans"/>
                <a:ea typeface="Gill Sans"/>
                <a:cs typeface="Gill Sans"/>
                <a:sym typeface="Gill Sans"/>
              </a:rPr>
              <a:t>2</a:t>
            </a:r>
            <a:endParaRPr/>
          </a:p>
        </p:txBody>
      </p:sp>
      <p:sp>
        <p:nvSpPr>
          <p:cNvPr id="114" name="Google Shape;114;p2"/>
          <p:cNvSpPr txBox="1">
            <a:spLocks noGrp="1"/>
          </p:cNvSpPr>
          <p:nvPr>
            <p:ph type="body" idx="1"/>
          </p:nvPr>
        </p:nvSpPr>
        <p:spPr>
          <a:xfrm>
            <a:off x="442454" y="614399"/>
            <a:ext cx="3707400" cy="6243601"/>
          </a:xfrm>
          <a:prstGeom prst="rect">
            <a:avLst/>
          </a:prstGeom>
          <a:noFill/>
          <a:ln>
            <a:noFill/>
          </a:ln>
        </p:spPr>
        <p:txBody>
          <a:bodyPr spcFirstLastPara="1" wrap="square" lIns="91425" tIns="45700" rIns="91425" bIns="45700" anchor="ctr" anchorCtr="0">
            <a:noAutofit/>
          </a:bodyPr>
          <a:lstStyle/>
          <a:p>
            <a:pPr marL="305435" indent="-270510">
              <a:lnSpc>
                <a:spcPct val="90000"/>
              </a:lnSpc>
              <a:spcBef>
                <a:spcPts val="840"/>
              </a:spcBef>
              <a:buClr>
                <a:srgbClr val="4590B8"/>
              </a:buClr>
              <a:buSzPts val="1104"/>
            </a:pPr>
            <a:r>
              <a:rPr lang="es-ES" sz="1050" dirty="0">
                <a:solidFill>
                  <a:schemeClr val="bg1"/>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lt1"/>
                </a:solidFill>
              </a:rPr>
              <a:t>1.3 ENTERPRISE JAVABEANS</a:t>
            </a:r>
          </a:p>
          <a:p>
            <a:pPr marL="762635" lvl="1" indent="-333375">
              <a:lnSpc>
                <a:spcPct val="90000"/>
              </a:lnSpc>
              <a:spcBef>
                <a:spcPts val="840"/>
              </a:spcBef>
              <a:buClr>
                <a:srgbClr val="4590B8"/>
              </a:buClr>
              <a:buSzPts val="1104"/>
            </a:pPr>
            <a:r>
              <a:rPr lang="es-ES" sz="1050" dirty="0">
                <a:solidFill>
                  <a:schemeClr val="lt1"/>
                </a:solidFill>
              </a:rPr>
              <a:t>1.4 SESSIONS BEANS</a:t>
            </a:r>
          </a:p>
          <a:p>
            <a:pPr marL="1219835" lvl="2" indent="-333375">
              <a:lnSpc>
                <a:spcPct val="90000"/>
              </a:lnSpc>
              <a:spcBef>
                <a:spcPts val="840"/>
              </a:spcBef>
              <a:buClr>
                <a:srgbClr val="4590B8"/>
              </a:buClr>
              <a:buSzPts val="1104"/>
            </a:pPr>
            <a:r>
              <a:rPr lang="es-ES" sz="850" dirty="0">
                <a:solidFill>
                  <a:schemeClr val="lt1"/>
                </a:solidFill>
              </a:rPr>
              <a:t>1.4.1 STATELESS SESSION BEAN</a:t>
            </a:r>
          </a:p>
          <a:p>
            <a:pPr marL="1219835" lvl="2" indent="-333375">
              <a:lnSpc>
                <a:spcPct val="90000"/>
              </a:lnSpc>
              <a:spcBef>
                <a:spcPts val="840"/>
              </a:spcBef>
              <a:buClr>
                <a:srgbClr val="4590B8"/>
              </a:buClr>
              <a:buSzPts val="1104"/>
            </a:pPr>
            <a:r>
              <a:rPr lang="es-ES" sz="850" dirty="0">
                <a:solidFill>
                  <a:schemeClr val="lt1"/>
                </a:solidFill>
              </a:rPr>
              <a:t>1.4.2 STATEFULL SESSION BEAN</a:t>
            </a:r>
          </a:p>
          <a:p>
            <a:pPr marL="1219835" lvl="2" indent="-333375">
              <a:lnSpc>
                <a:spcPct val="90000"/>
              </a:lnSpc>
              <a:spcBef>
                <a:spcPts val="840"/>
              </a:spcBef>
              <a:buClr>
                <a:srgbClr val="4590B8"/>
              </a:buClr>
              <a:buSzPts val="1104"/>
            </a:pPr>
            <a:r>
              <a:rPr lang="es-ES" sz="850" dirty="0">
                <a:solidFill>
                  <a:schemeClr val="lt1"/>
                </a:solidFill>
              </a:rPr>
              <a:t>1.4.3 SINGLETON SESSION BEAN</a:t>
            </a:r>
          </a:p>
          <a:p>
            <a:pPr marL="762635" lvl="1" indent="-333375">
              <a:lnSpc>
                <a:spcPct val="90000"/>
              </a:lnSpc>
              <a:spcBef>
                <a:spcPts val="840"/>
              </a:spcBef>
              <a:buClr>
                <a:srgbClr val="4590B8"/>
              </a:buClr>
              <a:buSzPts val="1104"/>
            </a:pPr>
            <a:r>
              <a:rPr lang="es-ES" sz="1050" dirty="0">
                <a:solidFill>
                  <a:schemeClr val="lt1"/>
                </a:solidFill>
              </a:rPr>
              <a:t>1.5 SOFTWARE MODULAR</a:t>
            </a:r>
          </a:p>
          <a:p>
            <a:pPr marL="762635" lvl="1" indent="-333375">
              <a:lnSpc>
                <a:spcPct val="90000"/>
              </a:lnSpc>
              <a:spcBef>
                <a:spcPts val="840"/>
              </a:spcBef>
              <a:buClr>
                <a:srgbClr val="4590B8"/>
              </a:buClr>
              <a:buSzPts val="1104"/>
            </a:pPr>
            <a:r>
              <a:rPr lang="es-ES" sz="1050" dirty="0">
                <a:solidFill>
                  <a:schemeClr val="lt1"/>
                </a:solidFill>
              </a:rPr>
              <a:t>1.6 SEVIDORES</a:t>
            </a:r>
          </a:p>
          <a:p>
            <a:pPr marL="762635" lvl="1" indent="-333375">
              <a:lnSpc>
                <a:spcPct val="90000"/>
              </a:lnSpc>
              <a:spcBef>
                <a:spcPts val="840"/>
              </a:spcBef>
              <a:buClr>
                <a:srgbClr val="4590B8"/>
              </a:buClr>
              <a:buSzPts val="1104"/>
            </a:pPr>
            <a:r>
              <a:rPr lang="es-ES" sz="1050" dirty="0">
                <a:solidFill>
                  <a:schemeClr val="lt1"/>
                </a:solidFill>
              </a:rPr>
              <a:t>1.7 CLIENTE - SERVIDORES</a:t>
            </a:r>
          </a:p>
          <a:p>
            <a:pPr marL="762635" lvl="1" indent="-333375">
              <a:lnSpc>
                <a:spcPct val="90000"/>
              </a:lnSpc>
              <a:spcBef>
                <a:spcPts val="840"/>
              </a:spcBef>
              <a:buClr>
                <a:srgbClr val="4590B8"/>
              </a:buClr>
              <a:buSzPts val="1104"/>
            </a:pPr>
            <a:r>
              <a:rPr lang="es-ES" sz="1050" dirty="0">
                <a:solidFill>
                  <a:schemeClr val="lt1"/>
                </a:solidFill>
              </a:rPr>
              <a:t>1.8 .WAR</a:t>
            </a:r>
          </a:p>
          <a:p>
            <a:pPr marL="762635" lvl="1" indent="-333375">
              <a:lnSpc>
                <a:spcPct val="90000"/>
              </a:lnSpc>
              <a:spcBef>
                <a:spcPts val="840"/>
              </a:spcBef>
              <a:buClr>
                <a:srgbClr val="4590B8"/>
              </a:buClr>
              <a:buSzPts val="1104"/>
            </a:pPr>
            <a:r>
              <a:rPr lang="es-ES" sz="1050" dirty="0">
                <a:solidFill>
                  <a:schemeClr val="lt1"/>
                </a:solidFill>
              </a:rPr>
              <a:t>1.9 JAVA WEB START</a:t>
            </a:r>
          </a:p>
          <a:p>
            <a:pPr marL="762635" lvl="1" indent="-333375">
              <a:lnSpc>
                <a:spcPct val="90000"/>
              </a:lnSpc>
              <a:spcBef>
                <a:spcPts val="840"/>
              </a:spcBef>
              <a:buClr>
                <a:srgbClr val="4590B8"/>
              </a:buClr>
              <a:buSzPts val="1104"/>
            </a:pPr>
            <a:r>
              <a:rPr lang="es-ES" sz="1050" dirty="0">
                <a:solidFill>
                  <a:schemeClr val="lt1"/>
                </a:solidFill>
              </a:rPr>
              <a:t>1.10 INTERFACES LOCALES Y REMOTAS</a:t>
            </a:r>
          </a:p>
          <a:p>
            <a:pPr marL="305435" lvl="0" indent="-270510">
              <a:lnSpc>
                <a:spcPct val="90000"/>
              </a:lnSpc>
              <a:spcBef>
                <a:spcPts val="840"/>
              </a:spcBef>
              <a:buClr>
                <a:srgbClr val="4590B8"/>
              </a:buClr>
              <a:buSzPts val="1104"/>
            </a:pPr>
            <a:r>
              <a:rPr lang="es-ES" sz="1050" dirty="0">
                <a:solidFill>
                  <a:schemeClr val="lt1"/>
                </a:solidFill>
              </a:rPr>
              <a:t>2 PARTE PRÁCTICA</a:t>
            </a:r>
            <a:endParaRPr lang="en-US" sz="850" dirty="0">
              <a:solidFill>
                <a:schemeClr val="lt1"/>
              </a:solidFill>
            </a:endParaRPr>
          </a:p>
          <a:p>
            <a:pPr marL="629920" lvl="1" indent="-270510">
              <a:lnSpc>
                <a:spcPct val="90000"/>
              </a:lnSpc>
              <a:spcBef>
                <a:spcPts val="840"/>
              </a:spcBef>
              <a:buClr>
                <a:srgbClr val="4590B8"/>
              </a:buClr>
              <a:buSzPts val="1104"/>
            </a:pPr>
            <a:r>
              <a:rPr lang="es-ES" sz="1050" dirty="0">
                <a:solidFill>
                  <a:schemeClr val="lt1"/>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dirty="0"/>
              <a:t>1.10  </a:t>
            </a:r>
            <a:r>
              <a:rPr lang="es-MX" dirty="0"/>
              <a:t>INTERFACES LOCALES Y REMOTAS</a:t>
            </a:r>
            <a:endParaRPr lang="es-ES" dirty="0"/>
          </a:p>
        </p:txBody>
      </p:sp>
      <p:sp>
        <p:nvSpPr>
          <p:cNvPr id="138" name="Google Shape;138;p4"/>
          <p:cNvSpPr txBox="1">
            <a:spLocks noGrp="1"/>
          </p:cNvSpPr>
          <p:nvPr>
            <p:ph type="body" idx="1"/>
          </p:nvPr>
        </p:nvSpPr>
        <p:spPr>
          <a:xfrm>
            <a:off x="0" y="1487438"/>
            <a:ext cx="8991600" cy="5370561"/>
          </a:xfrm>
          <a:prstGeom prst="rect">
            <a:avLst/>
          </a:prstGeom>
          <a:noFill/>
          <a:ln>
            <a:noFill/>
          </a:ln>
        </p:spPr>
        <p:txBody>
          <a:bodyPr spcFirstLastPara="1" wrap="square" lIns="91425" tIns="45700" rIns="91425" bIns="45700" anchor="ctr" anchorCtr="0">
            <a:normAutofit fontScale="92500" lnSpcReduction="20000"/>
          </a:bodyPr>
          <a:lstStyle/>
          <a:p>
            <a:pPr marL="172720" lvl="1" indent="0" algn="just">
              <a:spcBef>
                <a:spcPts val="960"/>
              </a:spcBef>
              <a:buClr>
                <a:srgbClr val="4590B8"/>
              </a:buClr>
              <a:buNone/>
            </a:pPr>
            <a:r>
              <a:rPr lang="es-MX" sz="1800" dirty="0">
                <a:effectLst/>
                <a:latin typeface="Calibri" panose="020F0502020204030204" pitchFamily="34" charset="0"/>
                <a:ea typeface="Calibri" panose="020F0502020204030204" pitchFamily="34" charset="0"/>
                <a:cs typeface="Times New Roman" panose="02020603050405020304" pitchFamily="18" charset="0"/>
              </a:rPr>
              <a:t>Terminamos con unas breves consideraciones que nos pueden ayudar a determinar si conviene usar interfaces locales o remotas:</a:t>
            </a:r>
          </a:p>
          <a:p>
            <a:pPr marL="458470" lvl="1" indent="-285750" algn="just">
              <a:spcBef>
                <a:spcPts val="960"/>
              </a:spcBef>
              <a:buClr>
                <a:srgbClr val="4590B8"/>
              </a:buClr>
            </a:pPr>
            <a:r>
              <a:rPr lang="es-MX" sz="1800" dirty="0">
                <a:effectLst/>
                <a:latin typeface="Calibri" panose="020F0502020204030204" pitchFamily="34" charset="0"/>
                <a:ea typeface="Calibri" panose="020F0502020204030204" pitchFamily="34" charset="0"/>
                <a:cs typeface="Times New Roman" panose="02020603050405020304" pitchFamily="18" charset="0"/>
              </a:rPr>
              <a:t>El funcionamiento de los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beans</a:t>
            </a:r>
            <a:r>
              <a:rPr lang="es-MX" sz="1800" dirty="0">
                <a:effectLst/>
                <a:latin typeface="Calibri" panose="020F0502020204030204" pitchFamily="34" charset="0"/>
                <a:ea typeface="Calibri" panose="020F0502020204030204" pitchFamily="34" charset="0"/>
                <a:cs typeface="Times New Roman" panose="02020603050405020304" pitchFamily="18" charset="0"/>
              </a:rPr>
              <a:t> usando interfaces locales es más eficiente ya que todas las llamadas al interfaz componente se realiza en la misma JVM y los parámetros no tienen que ser copiados ni serializados [11].</a:t>
            </a:r>
          </a:p>
          <a:p>
            <a:pPr marL="458470" lvl="1" indent="-285750" algn="just">
              <a:spcBef>
                <a:spcPts val="960"/>
              </a:spcBef>
              <a:buClr>
                <a:srgbClr val="4590B8"/>
              </a:buClr>
            </a:pPr>
            <a:r>
              <a:rPr lang="es-MX" sz="1800" dirty="0">
                <a:effectLst/>
                <a:latin typeface="Calibri" panose="020F0502020204030204" pitchFamily="34" charset="0"/>
                <a:ea typeface="Calibri" panose="020F0502020204030204" pitchFamily="34" charset="0"/>
                <a:cs typeface="Times New Roman" panose="02020603050405020304" pitchFamily="18" charset="0"/>
              </a:rPr>
              <a:t>El uso de interfaces locales modifica la semántica de la aplicación, ya que hace que los objetos que se pasan en las llamadas a los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beans</a:t>
            </a:r>
            <a:r>
              <a:rPr lang="es-MX" sz="1800" dirty="0">
                <a:effectLst/>
                <a:latin typeface="Calibri" panose="020F0502020204030204" pitchFamily="34" charset="0"/>
                <a:ea typeface="Calibri" panose="020F0502020204030204" pitchFamily="34" charset="0"/>
                <a:cs typeface="Times New Roman" panose="02020603050405020304" pitchFamily="18" charset="0"/>
              </a:rPr>
              <a:t> se pasen por referencia en lugar de por valor. Una modificación de ese objeto en la implementación del método del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bean</a:t>
            </a:r>
            <a:r>
              <a:rPr lang="es-MX" sz="1800" dirty="0">
                <a:effectLst/>
                <a:latin typeface="Calibri" panose="020F0502020204030204" pitchFamily="34" charset="0"/>
                <a:ea typeface="Calibri" panose="020F0502020204030204" pitchFamily="34" charset="0"/>
                <a:cs typeface="Times New Roman" panose="02020603050405020304" pitchFamily="18" charset="0"/>
              </a:rPr>
              <a:t> tendría un efecto lateral en el cliente. Estos efectos laterales son los responsables de multitud de bugs muy difíciles de localizar [11].</a:t>
            </a:r>
          </a:p>
          <a:p>
            <a:pPr marL="458470" lvl="1" indent="-285750" algn="just">
              <a:spcBef>
                <a:spcPts val="960"/>
              </a:spcBef>
              <a:buClr>
                <a:srgbClr val="4590B8"/>
              </a:buClr>
            </a:pPr>
            <a:r>
              <a:rPr lang="es-MX" sz="1800" dirty="0">
                <a:effectLst/>
                <a:latin typeface="Calibri" panose="020F0502020204030204" pitchFamily="34" charset="0"/>
                <a:ea typeface="Calibri" panose="020F0502020204030204" pitchFamily="34" charset="0"/>
                <a:cs typeface="Times New Roman" panose="02020603050405020304" pitchFamily="18" charset="0"/>
              </a:rPr>
              <a:t>El funcionamiento de las interfaces locales sólo es posible cuando los clientes de los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beans</a:t>
            </a:r>
            <a:r>
              <a:rPr lang="es-MX" sz="1800" dirty="0">
                <a:effectLst/>
                <a:latin typeface="Calibri" panose="020F0502020204030204" pitchFamily="34" charset="0"/>
                <a:ea typeface="Calibri" panose="020F0502020204030204" pitchFamily="34" charset="0"/>
                <a:cs typeface="Times New Roman" panose="02020603050405020304" pitchFamily="18" charset="0"/>
              </a:rPr>
              <a:t> van a estar en la misma JVM que los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beans</a:t>
            </a:r>
            <a:r>
              <a:rPr lang="es-MX" sz="1800" dirty="0">
                <a:effectLst/>
                <a:latin typeface="Calibri" panose="020F0502020204030204" pitchFamily="34" charset="0"/>
                <a:ea typeface="Calibri" panose="020F0502020204030204" pitchFamily="34" charset="0"/>
                <a:cs typeface="Times New Roman" panose="02020603050405020304" pitchFamily="18" charset="0"/>
              </a:rPr>
              <a:t>. Por ello, sólo podríamos aplicarlas a llamadas a los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beans</a:t>
            </a:r>
            <a:r>
              <a:rPr lang="es-MX" sz="1800" dirty="0">
                <a:effectLst/>
                <a:latin typeface="Calibri" panose="020F0502020204030204" pitchFamily="34" charset="0"/>
                <a:ea typeface="Calibri" panose="020F0502020204030204" pitchFamily="34" charset="0"/>
                <a:cs typeface="Times New Roman" panose="02020603050405020304" pitchFamily="18" charset="0"/>
              </a:rPr>
              <a:t> desde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servlets</a:t>
            </a:r>
            <a:r>
              <a:rPr lang="es-MX" sz="1800" dirty="0">
                <a:effectLst/>
                <a:latin typeface="Calibri" panose="020F0502020204030204" pitchFamily="34" charset="0"/>
                <a:ea typeface="Calibri" panose="020F0502020204030204" pitchFamily="34" charset="0"/>
                <a:cs typeface="Times New Roman" panose="02020603050405020304" pitchFamily="18" charset="0"/>
              </a:rPr>
              <a:t> o páginas JSP, pero no desde clientes independientes implementados con Swing o desde aplicaciones independientes para realizar tareas de integración [11].</a:t>
            </a:r>
          </a:p>
          <a:p>
            <a:pPr marL="458470" lvl="1" indent="-285750" algn="just">
              <a:spcBef>
                <a:spcPts val="960"/>
              </a:spcBef>
              <a:buClr>
                <a:srgbClr val="4590B8"/>
              </a:buClr>
            </a:pPr>
            <a:r>
              <a:rPr lang="es-MX" sz="1800" dirty="0">
                <a:effectLst/>
                <a:latin typeface="Calibri" panose="020F0502020204030204" pitchFamily="34" charset="0"/>
                <a:ea typeface="Calibri" panose="020F0502020204030204" pitchFamily="34" charset="0"/>
                <a:cs typeface="Times New Roman" panose="02020603050405020304" pitchFamily="18" charset="0"/>
              </a:rPr>
              <a:t>El uso de interfaces locales va a hacer mucho más rígida la arquitectura de la aplicación, ya que obliga a que los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beans</a:t>
            </a:r>
            <a:r>
              <a:rPr lang="es-MX" sz="1800" dirty="0">
                <a:effectLst/>
                <a:latin typeface="Calibri" panose="020F0502020204030204" pitchFamily="34" charset="0"/>
                <a:ea typeface="Calibri" panose="020F0502020204030204" pitchFamily="34" charset="0"/>
                <a:cs typeface="Times New Roman" panose="02020603050405020304" pitchFamily="18" charset="0"/>
              </a:rPr>
              <a:t> residan en la misma máquina. El uso de interfaces remotas permite una aplicación distribuida en distintas máquinas, lo que facilita la posible aplicación de técnicas de escalabilidad de la aplicación basadas en el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clustering</a:t>
            </a:r>
            <a:r>
              <a:rPr lang="es-MX" sz="1800" dirty="0">
                <a:effectLst/>
                <a:latin typeface="Calibri" panose="020F0502020204030204" pitchFamily="34" charset="0"/>
                <a:ea typeface="Calibri" panose="020F0502020204030204" pitchFamily="34" charset="0"/>
                <a:cs typeface="Times New Roman" panose="02020603050405020304" pitchFamily="18" charset="0"/>
              </a:rPr>
              <a:t> de contenedores EJB [11].</a:t>
            </a:r>
          </a:p>
          <a:p>
            <a:pPr marL="458470" lvl="1" indent="-285750" algn="just">
              <a:spcBef>
                <a:spcPts val="960"/>
              </a:spcBef>
              <a:buClr>
                <a:srgbClr val="4590B8"/>
              </a:buClr>
            </a:pPr>
            <a:r>
              <a:rPr lang="es-MX" sz="1800" dirty="0">
                <a:effectLst/>
                <a:latin typeface="Calibri" panose="020F0502020204030204" pitchFamily="34" charset="0"/>
                <a:ea typeface="Calibri" panose="020F0502020204030204" pitchFamily="34" charset="0"/>
                <a:cs typeface="Times New Roman" panose="02020603050405020304" pitchFamily="18" charset="0"/>
              </a:rPr>
              <a:t>El uso de interfaces locales permite en los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beans</a:t>
            </a:r>
            <a:r>
              <a:rPr lang="es-MX" sz="1800" dirty="0">
                <a:effectLst/>
                <a:latin typeface="Calibri" panose="020F0502020204030204" pitchFamily="34" charset="0"/>
                <a:ea typeface="Calibri" panose="020F0502020204030204" pitchFamily="34" charset="0"/>
                <a:cs typeface="Times New Roman" panose="02020603050405020304" pitchFamily="18" charset="0"/>
              </a:rPr>
              <a:t> de entidad usar relaciones entre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beans</a:t>
            </a:r>
            <a:r>
              <a:rPr lang="es-MX" sz="1800" dirty="0">
                <a:effectLst/>
                <a:latin typeface="Calibri" panose="020F0502020204030204" pitchFamily="34" charset="0"/>
                <a:ea typeface="Calibri" panose="020F0502020204030204" pitchFamily="34" charset="0"/>
                <a:cs typeface="Times New Roman" panose="02020603050405020304" pitchFamily="18" charset="0"/>
              </a:rPr>
              <a:t> gestionadas por el contenedor, cosa que no es posible cuando se usan interfaces remotas [11].</a:t>
            </a:r>
          </a:p>
        </p:txBody>
      </p:sp>
      <p:sp>
        <p:nvSpPr>
          <p:cNvPr id="139" name="Google Shape;139;p4"/>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4</a:t>
            </a:r>
            <a:endParaRPr/>
          </a:p>
        </p:txBody>
      </p:sp>
      <p:sp>
        <p:nvSpPr>
          <p:cNvPr id="140" name="Google Shape;140;p4"/>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43" name="Google Shape;143;p4"/>
          <p:cNvSpPr txBox="1"/>
          <p:nvPr/>
        </p:nvSpPr>
        <p:spPr>
          <a:xfrm>
            <a:off x="11724542" y="6457890"/>
            <a:ext cx="467533"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20</a:t>
            </a:r>
          </a:p>
        </p:txBody>
      </p:sp>
      <p:sp>
        <p:nvSpPr>
          <p:cNvPr id="2" name="Google Shape;114;p2">
            <a:extLst>
              <a:ext uri="{FF2B5EF4-FFF2-40B4-BE49-F238E27FC236}">
                <a16:creationId xmlns:a16="http://schemas.microsoft.com/office/drawing/2014/main" id="{206E64FE-A85D-ED3C-EDFA-F853AF2E8AE3}"/>
              </a:ext>
            </a:extLst>
          </p:cNvPr>
          <p:cNvSpPr txBox="1">
            <a:spLocks/>
          </p:cNvSpPr>
          <p:nvPr/>
        </p:nvSpPr>
        <p:spPr>
          <a:xfrm>
            <a:off x="9117367" y="938797"/>
            <a:ext cx="3074633" cy="537056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rgbClr val="FFFF00"/>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chemeClr val="bg1"/>
                </a:solidFill>
              </a:rPr>
              <a:t>1.4 SESSIONS BEANS</a:t>
            </a:r>
          </a:p>
          <a:p>
            <a:pPr marL="1219835" lvl="2" indent="-333375">
              <a:lnSpc>
                <a:spcPct val="90000"/>
              </a:lnSpc>
              <a:spcBef>
                <a:spcPts val="840"/>
              </a:spcBef>
              <a:buClr>
                <a:srgbClr val="4590B8"/>
              </a:buClr>
              <a:buSzPts val="1104"/>
            </a:pPr>
            <a:r>
              <a:rPr lang="es-ES" sz="850" dirty="0">
                <a:solidFill>
                  <a:schemeClr val="bg1"/>
                </a:solidFill>
              </a:rPr>
              <a:t>1.4.1 STATELESS SESSION BEAN</a:t>
            </a:r>
          </a:p>
          <a:p>
            <a:pPr marL="1219835" lvl="2" indent="-333375">
              <a:lnSpc>
                <a:spcPct val="90000"/>
              </a:lnSpc>
              <a:spcBef>
                <a:spcPts val="840"/>
              </a:spcBef>
              <a:buClr>
                <a:srgbClr val="4590B8"/>
              </a:buClr>
              <a:buSzPts val="1104"/>
            </a:pPr>
            <a:r>
              <a:rPr lang="es-ES" sz="850" dirty="0">
                <a:solidFill>
                  <a:schemeClr val="bg1"/>
                </a:solidFill>
              </a:rPr>
              <a:t>1.4.2 STATEFULL SESSION BEAN</a:t>
            </a:r>
          </a:p>
          <a:p>
            <a:pPr marL="1219835" lvl="2" indent="-333375">
              <a:lnSpc>
                <a:spcPct val="90000"/>
              </a:lnSpc>
              <a:spcBef>
                <a:spcPts val="840"/>
              </a:spcBef>
              <a:buClr>
                <a:srgbClr val="4590B8"/>
              </a:buClr>
              <a:buSzPts val="1104"/>
            </a:pPr>
            <a:r>
              <a:rPr lang="es-ES" sz="850" dirty="0">
                <a:solidFill>
                  <a:schemeClr val="bg1"/>
                </a:solidFill>
              </a:rPr>
              <a:t>1.4.3 SINGLETON SESSION BEAN</a:t>
            </a:r>
          </a:p>
          <a:p>
            <a:pPr marL="762635" lvl="1" indent="-333375">
              <a:lnSpc>
                <a:spcPct val="90000"/>
              </a:lnSpc>
              <a:spcBef>
                <a:spcPts val="840"/>
              </a:spcBef>
              <a:buClr>
                <a:srgbClr val="4590B8"/>
              </a:buClr>
              <a:buSzPts val="1104"/>
            </a:pPr>
            <a:r>
              <a:rPr lang="es-ES" sz="1050" dirty="0">
                <a:solidFill>
                  <a:schemeClr val="bg1"/>
                </a:solidFill>
              </a:rPr>
              <a:t>1.5 SOFTWARE MODULAR</a:t>
            </a:r>
          </a:p>
          <a:p>
            <a:pPr marL="762635" lvl="1" indent="-333375">
              <a:lnSpc>
                <a:spcPct val="90000"/>
              </a:lnSpc>
              <a:spcBef>
                <a:spcPts val="840"/>
              </a:spcBef>
              <a:buClr>
                <a:srgbClr val="4590B8"/>
              </a:buClr>
              <a:buSzPts val="1104"/>
            </a:pPr>
            <a:r>
              <a:rPr lang="es-ES" sz="1050" dirty="0">
                <a:solidFill>
                  <a:schemeClr val="bg1"/>
                </a:solidFill>
              </a:rPr>
              <a:t>1.6 SEVIDORES</a:t>
            </a:r>
          </a:p>
          <a:p>
            <a:pPr marL="762635" lvl="1" indent="-333375">
              <a:lnSpc>
                <a:spcPct val="90000"/>
              </a:lnSpc>
              <a:spcBef>
                <a:spcPts val="840"/>
              </a:spcBef>
              <a:buClr>
                <a:srgbClr val="4590B8"/>
              </a:buClr>
              <a:buSzPts val="1104"/>
            </a:pPr>
            <a:r>
              <a:rPr lang="es-ES" sz="1050" dirty="0">
                <a:solidFill>
                  <a:schemeClr val="bg1"/>
                </a:solidFill>
              </a:rPr>
              <a:t>1.7 CLIENTE - SERVIDORES</a:t>
            </a:r>
          </a:p>
          <a:p>
            <a:pPr marL="762635" lvl="1" indent="-333375">
              <a:lnSpc>
                <a:spcPct val="90000"/>
              </a:lnSpc>
              <a:spcBef>
                <a:spcPts val="840"/>
              </a:spcBef>
              <a:buClr>
                <a:srgbClr val="4590B8"/>
              </a:buClr>
              <a:buSzPts val="1104"/>
            </a:pPr>
            <a:r>
              <a:rPr lang="es-ES" sz="1050" dirty="0">
                <a:solidFill>
                  <a:schemeClr val="bg1"/>
                </a:solidFill>
              </a:rPr>
              <a:t>1.8 .WAR</a:t>
            </a:r>
          </a:p>
          <a:p>
            <a:pPr marL="762635" lvl="1" indent="-333375">
              <a:lnSpc>
                <a:spcPct val="90000"/>
              </a:lnSpc>
              <a:spcBef>
                <a:spcPts val="840"/>
              </a:spcBef>
              <a:buClr>
                <a:srgbClr val="4590B8"/>
              </a:buClr>
              <a:buSzPts val="1104"/>
            </a:pPr>
            <a:r>
              <a:rPr lang="es-ES" sz="1050" dirty="0">
                <a:solidFill>
                  <a:schemeClr val="bg1"/>
                </a:solidFill>
              </a:rPr>
              <a:t>1.9 JAVA WEB START</a:t>
            </a:r>
          </a:p>
          <a:p>
            <a:pPr marL="762635" lvl="1" indent="-333375">
              <a:lnSpc>
                <a:spcPct val="90000"/>
              </a:lnSpc>
              <a:spcBef>
                <a:spcPts val="840"/>
              </a:spcBef>
              <a:buClr>
                <a:srgbClr val="4590B8"/>
              </a:buClr>
              <a:buSzPts val="1104"/>
            </a:pPr>
            <a:r>
              <a:rPr lang="es-ES" sz="1050" dirty="0">
                <a:solidFill>
                  <a:srgbClr val="FFFF00"/>
                </a:solidFill>
              </a:rPr>
              <a:t>1.10 INTERFACES LOCALES Y REMOTAS</a:t>
            </a:r>
          </a:p>
          <a:p>
            <a:pPr marL="305435" lvl="0" indent="-270510">
              <a:lnSpc>
                <a:spcPct val="90000"/>
              </a:lnSpc>
              <a:spcBef>
                <a:spcPts val="840"/>
              </a:spcBef>
              <a:buClr>
                <a:srgbClr val="4590B8"/>
              </a:buClr>
              <a:buSzPts val="1104"/>
            </a:pPr>
            <a:r>
              <a:rPr lang="es-ES" sz="1050" dirty="0">
                <a:solidFill>
                  <a:schemeClr val="lt1"/>
                </a:solidFill>
              </a:rPr>
              <a:t>2 PARTE PRÁCTICA</a:t>
            </a:r>
            <a:endParaRPr lang="en-US" sz="850" dirty="0">
              <a:solidFill>
                <a:schemeClr val="lt1"/>
              </a:solidFill>
            </a:endParaRPr>
          </a:p>
          <a:p>
            <a:pPr marL="629920" lvl="1" indent="-270510">
              <a:lnSpc>
                <a:spcPct val="90000"/>
              </a:lnSpc>
              <a:spcBef>
                <a:spcPts val="840"/>
              </a:spcBef>
              <a:buClr>
                <a:srgbClr val="4590B8"/>
              </a:buClr>
              <a:buSzPts val="1104"/>
            </a:pPr>
            <a:r>
              <a:rPr lang="es-ES" sz="1050" dirty="0">
                <a:solidFill>
                  <a:schemeClr val="lt1"/>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spTree>
    <p:extLst>
      <p:ext uri="{BB962C8B-B14F-4D97-AF65-F5344CB8AC3E}">
        <p14:creationId xmlns:p14="http://schemas.microsoft.com/office/powerpoint/2010/main" val="2101426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7"/>
        <p:cNvGrpSpPr/>
        <p:nvPr/>
      </p:nvGrpSpPr>
      <p:grpSpPr>
        <a:xfrm>
          <a:off x="0" y="0"/>
          <a:ext cx="0" cy="0"/>
          <a:chOff x="0" y="0"/>
          <a:chExt cx="0" cy="0"/>
        </a:xfrm>
      </p:grpSpPr>
      <p:sp>
        <p:nvSpPr>
          <p:cNvPr id="288" name="Google Shape;288;p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89" name="Google Shape;289;p7"/>
          <p:cNvSpPr/>
          <p:nvPr/>
        </p:nvSpPr>
        <p:spPr>
          <a:xfrm>
            <a:off x="581190" y="457201"/>
            <a:ext cx="7363959" cy="9143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a:off x="8239774" y="453643"/>
            <a:ext cx="329184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p:nvPr/>
        </p:nvSpPr>
        <p:spPr>
          <a:xfrm>
            <a:off x="581189" y="681070"/>
            <a:ext cx="7363960" cy="569338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292" name="Google Shape;292;p7"/>
          <p:cNvSpPr txBox="1">
            <a:spLocks noGrp="1"/>
          </p:cNvSpPr>
          <p:nvPr>
            <p:ph type="title"/>
          </p:nvPr>
        </p:nvSpPr>
        <p:spPr>
          <a:xfrm>
            <a:off x="996381" y="1152939"/>
            <a:ext cx="6583680" cy="4539113"/>
          </a:xfrm>
          <a:prstGeom prst="rect">
            <a:avLst/>
          </a:prstGeom>
          <a:noFill/>
          <a:ln>
            <a:noFill/>
          </a:ln>
        </p:spPr>
        <p:txBody>
          <a:bodyPr spcFirstLastPara="1" wrap="square" lIns="91425" tIns="45700" rIns="91425" bIns="45700" anchor="ctr" anchorCtr="0">
            <a:normAutofit/>
          </a:bodyPr>
          <a:lstStyle/>
          <a:p>
            <a:pPr>
              <a:buClr>
                <a:srgbClr val="FFFFFF"/>
              </a:buClr>
              <a:buSzPts val="5400"/>
            </a:pPr>
            <a:r>
              <a:rPr lang="es-ES" sz="5400" dirty="0">
                <a:solidFill>
                  <a:srgbClr val="FFFFFF"/>
                </a:solidFill>
              </a:rPr>
              <a:t>2 PARTE PRÁCTICA</a:t>
            </a:r>
            <a:endParaRPr lang="en-US" sz="5400" dirty="0">
              <a:solidFill>
                <a:srgbClr val="FFFFFF"/>
              </a:solidFill>
            </a:endParaRPr>
          </a:p>
        </p:txBody>
      </p:sp>
      <p:sp>
        <p:nvSpPr>
          <p:cNvPr id="293" name="Google Shape;293;p7"/>
          <p:cNvSpPr txBox="1">
            <a:spLocks noGrp="1"/>
          </p:cNvSpPr>
          <p:nvPr>
            <p:ph type="body" idx="1"/>
          </p:nvPr>
        </p:nvSpPr>
        <p:spPr>
          <a:xfrm>
            <a:off x="8210681" y="1152939"/>
            <a:ext cx="3400126" cy="4539113"/>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656"/>
              <a:buChar char="◼"/>
            </a:pPr>
            <a:r>
              <a:rPr lang="es-ES" dirty="0"/>
              <a:t>Para la presente práctica </a:t>
            </a:r>
            <a:r>
              <a:rPr lang="es-EC" dirty="0"/>
              <a:t>SE IMPLEMENTARA LA TECNOLOGIA DE Enterprise JAVABEANS </a:t>
            </a:r>
            <a:r>
              <a:rPr lang="es-ES" dirty="0"/>
              <a:t>en Java a partir del IDE </a:t>
            </a:r>
            <a:r>
              <a:rPr lang="es-ES" dirty="0" err="1"/>
              <a:t>Netbeans</a:t>
            </a:r>
            <a:r>
              <a:rPr lang="es-ES" dirty="0"/>
              <a:t>, se detallaran los siguientes pasos a seguir a continuación:</a:t>
            </a:r>
            <a:endParaRPr dirty="0"/>
          </a:p>
          <a:p>
            <a:pPr marL="306000" lvl="0" indent="-200844" algn="l" rtl="0">
              <a:spcBef>
                <a:spcPts val="960"/>
              </a:spcBef>
              <a:spcAft>
                <a:spcPts val="0"/>
              </a:spcAft>
              <a:buSzPts val="1656"/>
              <a:buNone/>
            </a:pPr>
            <a:endParaRPr dirty="0"/>
          </a:p>
        </p:txBody>
      </p:sp>
      <p:sp>
        <p:nvSpPr>
          <p:cNvPr id="294" name="Google Shape;294;p7"/>
          <p:cNvSpPr txBox="1"/>
          <p:nvPr/>
        </p:nvSpPr>
        <p:spPr>
          <a:xfrm>
            <a:off x="11707900" y="6457900"/>
            <a:ext cx="4839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dk1"/>
                </a:solidFill>
                <a:latin typeface="Gill Sans"/>
              </a:rPr>
              <a:t>21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dirty="0"/>
              <a:t>2.1 CREACIÓN DEL PROYECTO</a:t>
            </a:r>
            <a:endParaRPr dirty="0"/>
          </a:p>
        </p:txBody>
      </p:sp>
      <p:sp>
        <p:nvSpPr>
          <p:cNvPr id="301" name="Google Shape;301;p8"/>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8</a:t>
            </a:r>
            <a:endParaRPr/>
          </a:p>
        </p:txBody>
      </p:sp>
      <p:sp>
        <p:nvSpPr>
          <p:cNvPr id="302" name="Google Shape;302;p8"/>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305" name="Google Shape;305;p8"/>
          <p:cNvSpPr txBox="1"/>
          <p:nvPr/>
        </p:nvSpPr>
        <p:spPr>
          <a:xfrm>
            <a:off x="11725825" y="6457900"/>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22</a:t>
            </a:r>
          </a:p>
        </p:txBody>
      </p:sp>
      <p:sp>
        <p:nvSpPr>
          <p:cNvPr id="2" name="Google Shape;114;p2">
            <a:extLst>
              <a:ext uri="{FF2B5EF4-FFF2-40B4-BE49-F238E27FC236}">
                <a16:creationId xmlns:a16="http://schemas.microsoft.com/office/drawing/2014/main" id="{E5D15BA0-CB36-AC9E-631B-F7C202FC0AA1}"/>
              </a:ext>
            </a:extLst>
          </p:cNvPr>
          <p:cNvSpPr txBox="1">
            <a:spLocks/>
          </p:cNvSpPr>
          <p:nvPr/>
        </p:nvSpPr>
        <p:spPr>
          <a:xfrm>
            <a:off x="9117367" y="938799"/>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chemeClr val="bg1"/>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chemeClr val="bg1"/>
                </a:solidFill>
              </a:rPr>
              <a:t>1.4 SESSIONS BEANS</a:t>
            </a:r>
          </a:p>
          <a:p>
            <a:pPr marL="1219835" lvl="2" indent="-333375">
              <a:lnSpc>
                <a:spcPct val="90000"/>
              </a:lnSpc>
              <a:spcBef>
                <a:spcPts val="840"/>
              </a:spcBef>
              <a:buClr>
                <a:srgbClr val="4590B8"/>
              </a:buClr>
              <a:buSzPts val="1104"/>
            </a:pPr>
            <a:r>
              <a:rPr lang="es-ES" sz="850" dirty="0">
                <a:solidFill>
                  <a:schemeClr val="bg1"/>
                </a:solidFill>
              </a:rPr>
              <a:t>1.4.1 STATELESS SESSION BEAN</a:t>
            </a:r>
          </a:p>
          <a:p>
            <a:pPr marL="1219835" lvl="2" indent="-333375">
              <a:lnSpc>
                <a:spcPct val="90000"/>
              </a:lnSpc>
              <a:spcBef>
                <a:spcPts val="840"/>
              </a:spcBef>
              <a:buClr>
                <a:srgbClr val="4590B8"/>
              </a:buClr>
              <a:buSzPts val="1104"/>
            </a:pPr>
            <a:r>
              <a:rPr lang="es-ES" sz="850" dirty="0">
                <a:solidFill>
                  <a:schemeClr val="bg1"/>
                </a:solidFill>
              </a:rPr>
              <a:t>1.4.2 STATEFULL SESSION BEAN</a:t>
            </a:r>
          </a:p>
          <a:p>
            <a:pPr marL="1219835" lvl="2" indent="-333375">
              <a:lnSpc>
                <a:spcPct val="90000"/>
              </a:lnSpc>
              <a:spcBef>
                <a:spcPts val="840"/>
              </a:spcBef>
              <a:buClr>
                <a:srgbClr val="4590B8"/>
              </a:buClr>
              <a:buSzPts val="1104"/>
            </a:pPr>
            <a:r>
              <a:rPr lang="es-ES" sz="850" dirty="0">
                <a:solidFill>
                  <a:schemeClr val="bg1"/>
                </a:solidFill>
              </a:rPr>
              <a:t>1.4.3 SINGLETON SESSION BEAN</a:t>
            </a:r>
          </a:p>
          <a:p>
            <a:pPr marL="762635" lvl="1" indent="-333375">
              <a:lnSpc>
                <a:spcPct val="90000"/>
              </a:lnSpc>
              <a:spcBef>
                <a:spcPts val="840"/>
              </a:spcBef>
              <a:buClr>
                <a:srgbClr val="4590B8"/>
              </a:buClr>
              <a:buSzPts val="1104"/>
            </a:pPr>
            <a:r>
              <a:rPr lang="es-ES" sz="1050" dirty="0">
                <a:solidFill>
                  <a:schemeClr val="bg1"/>
                </a:solidFill>
              </a:rPr>
              <a:t>1.5 SOFTWARE MODULAR</a:t>
            </a:r>
          </a:p>
          <a:p>
            <a:pPr marL="762635" lvl="1" indent="-333375">
              <a:lnSpc>
                <a:spcPct val="90000"/>
              </a:lnSpc>
              <a:spcBef>
                <a:spcPts val="840"/>
              </a:spcBef>
              <a:buClr>
                <a:srgbClr val="4590B8"/>
              </a:buClr>
              <a:buSzPts val="1104"/>
            </a:pPr>
            <a:r>
              <a:rPr lang="es-ES" sz="1050" dirty="0">
                <a:solidFill>
                  <a:schemeClr val="bg1"/>
                </a:solidFill>
              </a:rPr>
              <a:t>1.6 SEVIDORES</a:t>
            </a:r>
          </a:p>
          <a:p>
            <a:pPr marL="762635" lvl="1" indent="-333375">
              <a:lnSpc>
                <a:spcPct val="90000"/>
              </a:lnSpc>
              <a:spcBef>
                <a:spcPts val="840"/>
              </a:spcBef>
              <a:buClr>
                <a:srgbClr val="4590B8"/>
              </a:buClr>
              <a:buSzPts val="1104"/>
            </a:pPr>
            <a:r>
              <a:rPr lang="es-ES" sz="1050" dirty="0">
                <a:solidFill>
                  <a:schemeClr val="bg1"/>
                </a:solidFill>
              </a:rPr>
              <a:t>1.7 CLIENTE - SERVIDORES</a:t>
            </a:r>
          </a:p>
          <a:p>
            <a:pPr marL="762635" lvl="1" indent="-333375">
              <a:lnSpc>
                <a:spcPct val="90000"/>
              </a:lnSpc>
              <a:spcBef>
                <a:spcPts val="840"/>
              </a:spcBef>
              <a:buClr>
                <a:srgbClr val="4590B8"/>
              </a:buClr>
              <a:buSzPts val="1104"/>
            </a:pPr>
            <a:r>
              <a:rPr lang="es-ES" sz="1050" dirty="0">
                <a:solidFill>
                  <a:schemeClr val="bg1"/>
                </a:solidFill>
              </a:rPr>
              <a:t>1.8 .WAR</a:t>
            </a:r>
          </a:p>
          <a:p>
            <a:pPr marL="762635" lvl="1" indent="-333375">
              <a:lnSpc>
                <a:spcPct val="90000"/>
              </a:lnSpc>
              <a:spcBef>
                <a:spcPts val="840"/>
              </a:spcBef>
              <a:buClr>
                <a:srgbClr val="4590B8"/>
              </a:buClr>
              <a:buSzPts val="1104"/>
            </a:pPr>
            <a:r>
              <a:rPr lang="es-ES" sz="1050" dirty="0">
                <a:solidFill>
                  <a:schemeClr val="bg1"/>
                </a:solidFill>
              </a:rPr>
              <a:t>1.9 JAVA WEB START</a:t>
            </a:r>
          </a:p>
          <a:p>
            <a:pPr marL="762635" lvl="1" indent="-333375">
              <a:lnSpc>
                <a:spcPct val="90000"/>
              </a:lnSpc>
              <a:spcBef>
                <a:spcPts val="840"/>
              </a:spcBef>
              <a:buClr>
                <a:srgbClr val="4590B8"/>
              </a:buClr>
              <a:buSzPts val="1104"/>
            </a:pPr>
            <a:r>
              <a:rPr lang="es-ES" sz="1050" dirty="0">
                <a:solidFill>
                  <a:schemeClr val="bg1"/>
                </a:solidFill>
              </a:rPr>
              <a:t>1.10 INTERFACES LOCALES Y REMOTAS</a:t>
            </a:r>
          </a:p>
          <a:p>
            <a:pPr marL="305435" lvl="0" indent="-270510">
              <a:lnSpc>
                <a:spcPct val="90000"/>
              </a:lnSpc>
              <a:spcBef>
                <a:spcPts val="840"/>
              </a:spcBef>
              <a:buClr>
                <a:srgbClr val="4590B8"/>
              </a:buClr>
              <a:buSzPts val="1104"/>
            </a:pPr>
            <a:r>
              <a:rPr lang="es-ES" sz="1050" dirty="0">
                <a:solidFill>
                  <a:srgbClr val="FFFF00"/>
                </a:solidFill>
              </a:rPr>
              <a:t>2 PARTE PRÁCTICA</a:t>
            </a:r>
            <a:endParaRPr lang="en-US" sz="850" dirty="0">
              <a:solidFill>
                <a:srgbClr val="FFFF00"/>
              </a:solidFill>
            </a:endParaRPr>
          </a:p>
          <a:p>
            <a:pPr marL="629920" lvl="1" indent="-270510">
              <a:lnSpc>
                <a:spcPct val="90000"/>
              </a:lnSpc>
              <a:spcBef>
                <a:spcPts val="840"/>
              </a:spcBef>
              <a:buClr>
                <a:srgbClr val="4590B8"/>
              </a:buClr>
              <a:buSzPts val="1104"/>
            </a:pPr>
            <a:r>
              <a:rPr lang="es-ES" sz="1050" dirty="0">
                <a:solidFill>
                  <a:srgbClr val="FFFF00"/>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sp>
        <p:nvSpPr>
          <p:cNvPr id="4" name="Arrow: Right 3">
            <a:extLst>
              <a:ext uri="{FF2B5EF4-FFF2-40B4-BE49-F238E27FC236}">
                <a16:creationId xmlns:a16="http://schemas.microsoft.com/office/drawing/2014/main" id="{4D9A7E12-4D3F-A03F-5688-7966C10725BB}"/>
              </a:ext>
            </a:extLst>
          </p:cNvPr>
          <p:cNvSpPr/>
          <p:nvPr/>
        </p:nvSpPr>
        <p:spPr>
          <a:xfrm>
            <a:off x="2134243" y="3990357"/>
            <a:ext cx="593558" cy="401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Arrow: Right 5">
            <a:extLst>
              <a:ext uri="{FF2B5EF4-FFF2-40B4-BE49-F238E27FC236}">
                <a16:creationId xmlns:a16="http://schemas.microsoft.com/office/drawing/2014/main" id="{63C41EDB-D717-AFB0-F8DD-2D4B2198B9E6}"/>
              </a:ext>
            </a:extLst>
          </p:cNvPr>
          <p:cNvSpPr/>
          <p:nvPr/>
        </p:nvSpPr>
        <p:spPr>
          <a:xfrm>
            <a:off x="4976772" y="3990357"/>
            <a:ext cx="593558" cy="401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Arrow: Right 7">
            <a:extLst>
              <a:ext uri="{FF2B5EF4-FFF2-40B4-BE49-F238E27FC236}">
                <a16:creationId xmlns:a16="http://schemas.microsoft.com/office/drawing/2014/main" id="{1839BEE9-13F5-E24E-873C-6722BB4A08E1}"/>
              </a:ext>
            </a:extLst>
          </p:cNvPr>
          <p:cNvSpPr/>
          <p:nvPr/>
        </p:nvSpPr>
        <p:spPr>
          <a:xfrm rot="5400000">
            <a:off x="7064757" y="5658538"/>
            <a:ext cx="593558" cy="401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uadroTexto 9">
            <a:extLst>
              <a:ext uri="{FF2B5EF4-FFF2-40B4-BE49-F238E27FC236}">
                <a16:creationId xmlns:a16="http://schemas.microsoft.com/office/drawing/2014/main" id="{0E6CC2F4-316E-496E-ECB9-209DF4C92B7A}"/>
              </a:ext>
            </a:extLst>
          </p:cNvPr>
          <p:cNvSpPr txBox="1"/>
          <p:nvPr/>
        </p:nvSpPr>
        <p:spPr>
          <a:xfrm>
            <a:off x="179677" y="3105204"/>
            <a:ext cx="1806035" cy="573298"/>
          </a:xfrm>
          <a:prstGeom prst="rect">
            <a:avLst/>
          </a:prstGeom>
          <a:noFill/>
        </p:spPr>
        <p:txBody>
          <a:bodyPr wrap="square">
            <a:spAutoFit/>
          </a:bodyPr>
          <a:lstStyle/>
          <a:p>
            <a:pPr>
              <a:lnSpc>
                <a:spcPct val="115000"/>
              </a:lnSpc>
              <a:spcAft>
                <a:spcPts val="1000"/>
              </a:spcAft>
            </a:pPr>
            <a:r>
              <a:rPr lang="es-ES" sz="1400">
                <a:effectLst/>
                <a:latin typeface="Calibri" panose="020F0502020204030204" pitchFamily="34" charset="0"/>
                <a:ea typeface="Calibri" panose="020F0502020204030204" pitchFamily="34" charset="0"/>
                <a:cs typeface="Times New Roman" panose="02020603050405020304" pitchFamily="18" charset="0"/>
              </a:rPr>
              <a:t>Se abre el IDE de desarrollo NetBeans</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CuadroTexto 11">
            <a:extLst>
              <a:ext uri="{FF2B5EF4-FFF2-40B4-BE49-F238E27FC236}">
                <a16:creationId xmlns:a16="http://schemas.microsoft.com/office/drawing/2014/main" id="{C1093429-0DA6-E30F-932F-6AA9883E9359}"/>
              </a:ext>
            </a:extLst>
          </p:cNvPr>
          <p:cNvSpPr txBox="1"/>
          <p:nvPr/>
        </p:nvSpPr>
        <p:spPr>
          <a:xfrm>
            <a:off x="2493441" y="5700121"/>
            <a:ext cx="2672919" cy="821059"/>
          </a:xfrm>
          <a:prstGeom prst="rect">
            <a:avLst/>
          </a:prstGeom>
          <a:noFill/>
        </p:spPr>
        <p:txBody>
          <a:bodyPr wrap="square">
            <a:spAutoFit/>
          </a:bodyPr>
          <a:lstStyle/>
          <a:p>
            <a:pPr>
              <a:lnSpc>
                <a:spcPct val="115000"/>
              </a:lnSpc>
              <a:spcAft>
                <a:spcPts val="1000"/>
              </a:spcAft>
            </a:pPr>
            <a:r>
              <a:rPr lang="es-ES" sz="1400" dirty="0">
                <a:effectLst/>
                <a:latin typeface="Calibri" panose="020F0502020204030204" pitchFamily="34" charset="0"/>
                <a:ea typeface="Calibri" panose="020F0502020204030204" pitchFamily="34" charset="0"/>
                <a:cs typeface="Times New Roman" panose="02020603050405020304" pitchFamily="18" charset="0"/>
              </a:rPr>
              <a:t>Una vez abierto el IDE de desarrollo se hace clic en New Project (Nuevo Proyecto)</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CuadroTexto 13">
            <a:extLst>
              <a:ext uri="{FF2B5EF4-FFF2-40B4-BE49-F238E27FC236}">
                <a16:creationId xmlns:a16="http://schemas.microsoft.com/office/drawing/2014/main" id="{62CA246E-FF2E-E00C-2698-991248373C68}"/>
              </a:ext>
            </a:extLst>
          </p:cNvPr>
          <p:cNvSpPr txBox="1"/>
          <p:nvPr/>
        </p:nvSpPr>
        <p:spPr>
          <a:xfrm>
            <a:off x="5491948" y="1916320"/>
            <a:ext cx="3472606" cy="814518"/>
          </a:xfrm>
          <a:prstGeom prst="rect">
            <a:avLst/>
          </a:prstGeom>
          <a:noFill/>
        </p:spPr>
        <p:txBody>
          <a:bodyPr wrap="square">
            <a:spAutoFit/>
          </a:bodyPr>
          <a:lstStyle/>
          <a:p>
            <a:pPr algn="l">
              <a:lnSpc>
                <a:spcPct val="115000"/>
              </a:lnSpc>
              <a:spcAft>
                <a:spcPts val="1000"/>
              </a:spcAft>
            </a:pPr>
            <a:r>
              <a:rPr lang="es-MX" sz="1400" b="0" dirty="0">
                <a:effectLst/>
                <a:latin typeface="Arial" panose="020B0604020202020204" pitchFamily="34" charset="0"/>
                <a:ea typeface="Calibri" panose="020F0502020204030204" pitchFamily="34" charset="0"/>
              </a:rPr>
              <a:t>Se selecciona el tipo de proyecto que se va a crear, que en este caso será un Enterprise </a:t>
            </a:r>
            <a:r>
              <a:rPr lang="es-MX" sz="1400" b="0" dirty="0" err="1">
                <a:effectLst/>
                <a:latin typeface="Arial" panose="020B0604020202020204" pitchFamily="34" charset="0"/>
                <a:ea typeface="Calibri" panose="020F0502020204030204" pitchFamily="34" charset="0"/>
              </a:rPr>
              <a:t>Application</a:t>
            </a:r>
            <a:endParaRPr lang="es-EC" sz="1400" b="1" dirty="0">
              <a:effectLst/>
              <a:latin typeface="Arial" panose="020B0604020202020204" pitchFamily="34" charset="0"/>
              <a:ea typeface="Calibri" panose="020F0502020204030204" pitchFamily="34" charset="0"/>
            </a:endParaRPr>
          </a:p>
        </p:txBody>
      </p:sp>
      <p:pic>
        <p:nvPicPr>
          <p:cNvPr id="7" name="Imagen 6" descr="Resultado de imagen para netbeans">
            <a:extLst>
              <a:ext uri="{FF2B5EF4-FFF2-40B4-BE49-F238E27FC236}">
                <a16:creationId xmlns:a16="http://schemas.microsoft.com/office/drawing/2014/main" id="{04CB0ABC-0388-94B6-93CD-5C53A310C1D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820" y="3787930"/>
            <a:ext cx="2178050" cy="990600"/>
          </a:xfrm>
          <a:prstGeom prst="rect">
            <a:avLst/>
          </a:prstGeom>
          <a:ln w="76200" cap="sq" cmpd="thinThick">
            <a:solidFill>
              <a:srgbClr val="000000"/>
            </a:solidFill>
            <a:prstDash val="solid"/>
            <a:miter lim="800000"/>
          </a:ln>
          <a:effectLst>
            <a:outerShdw blurRad="50800" dist="38100" dir="2700000" algn="tl" rotWithShape="0">
              <a:srgbClr val="000000">
                <a:alpha val="43000"/>
              </a:srgbClr>
            </a:outerShdw>
          </a:effectLst>
        </p:spPr>
      </p:pic>
      <p:pic>
        <p:nvPicPr>
          <p:cNvPr id="11" name="Picture 1">
            <a:extLst>
              <a:ext uri="{FF2B5EF4-FFF2-40B4-BE49-F238E27FC236}">
                <a16:creationId xmlns:a16="http://schemas.microsoft.com/office/drawing/2014/main" id="{E33FDD20-DD95-3F6E-A19A-61C392A8B38F}"/>
              </a:ext>
            </a:extLst>
          </p:cNvPr>
          <p:cNvPicPr>
            <a:picLocks noChangeAspect="1"/>
          </p:cNvPicPr>
          <p:nvPr/>
        </p:nvPicPr>
        <p:blipFill>
          <a:blip r:embed="rId4"/>
          <a:stretch>
            <a:fillRect/>
          </a:stretch>
        </p:blipFill>
        <p:spPr>
          <a:xfrm>
            <a:off x="2853595" y="2316670"/>
            <a:ext cx="2073898" cy="3245615"/>
          </a:xfrm>
          <a:prstGeom prst="rect">
            <a:avLst/>
          </a:prstGeom>
          <a:ln w="76200" cap="sq" cmpd="thinThick">
            <a:solidFill>
              <a:srgbClr val="000000"/>
            </a:solidFill>
            <a:prstDash val="solid"/>
            <a:miter lim="800000"/>
          </a:ln>
          <a:effectLst>
            <a:outerShdw blurRad="50800" dist="38100" dir="2700000" algn="tl" rotWithShape="0">
              <a:srgbClr val="000000">
                <a:alpha val="43000"/>
              </a:srgbClr>
            </a:outerShdw>
          </a:effectLst>
        </p:spPr>
      </p:pic>
      <p:pic>
        <p:nvPicPr>
          <p:cNvPr id="13" name="Imagen 12">
            <a:extLst>
              <a:ext uri="{FF2B5EF4-FFF2-40B4-BE49-F238E27FC236}">
                <a16:creationId xmlns:a16="http://schemas.microsoft.com/office/drawing/2014/main" id="{3D0ED371-708E-4A91-B077-378A268166FA}"/>
              </a:ext>
            </a:extLst>
          </p:cNvPr>
          <p:cNvPicPr>
            <a:picLocks noChangeAspect="1"/>
          </p:cNvPicPr>
          <p:nvPr/>
        </p:nvPicPr>
        <p:blipFill>
          <a:blip r:embed="rId5"/>
          <a:stretch>
            <a:fillRect/>
          </a:stretch>
        </p:blipFill>
        <p:spPr>
          <a:xfrm>
            <a:off x="5591063" y="2924621"/>
            <a:ext cx="3400932" cy="2381898"/>
          </a:xfrm>
          <a:prstGeom prst="rect">
            <a:avLst/>
          </a:prstGeom>
          <a:ln w="63500" cap="sq" cmpd="thinThick">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15542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dirty="0"/>
              <a:t>2.1 CREACIÓN DEL PROYECTO</a:t>
            </a:r>
            <a:endParaRPr dirty="0"/>
          </a:p>
        </p:txBody>
      </p:sp>
      <p:sp>
        <p:nvSpPr>
          <p:cNvPr id="301" name="Google Shape;301;p8"/>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8</a:t>
            </a:r>
            <a:endParaRPr/>
          </a:p>
        </p:txBody>
      </p:sp>
      <p:sp>
        <p:nvSpPr>
          <p:cNvPr id="302" name="Google Shape;302;p8"/>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305" name="Google Shape;305;p8"/>
          <p:cNvSpPr txBox="1"/>
          <p:nvPr/>
        </p:nvSpPr>
        <p:spPr>
          <a:xfrm>
            <a:off x="11725825" y="6457900"/>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23</a:t>
            </a:r>
          </a:p>
        </p:txBody>
      </p:sp>
      <p:sp>
        <p:nvSpPr>
          <p:cNvPr id="2" name="Google Shape;114;p2">
            <a:extLst>
              <a:ext uri="{FF2B5EF4-FFF2-40B4-BE49-F238E27FC236}">
                <a16:creationId xmlns:a16="http://schemas.microsoft.com/office/drawing/2014/main" id="{E5D15BA0-CB36-AC9E-631B-F7C202FC0AA1}"/>
              </a:ext>
            </a:extLst>
          </p:cNvPr>
          <p:cNvSpPr txBox="1">
            <a:spLocks/>
          </p:cNvSpPr>
          <p:nvPr/>
        </p:nvSpPr>
        <p:spPr>
          <a:xfrm>
            <a:off x="9117367" y="938799"/>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chemeClr val="bg1"/>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chemeClr val="bg1"/>
                </a:solidFill>
              </a:rPr>
              <a:t>1.4 SESSIONS BEANS</a:t>
            </a:r>
          </a:p>
          <a:p>
            <a:pPr marL="1219835" lvl="2" indent="-333375">
              <a:lnSpc>
                <a:spcPct val="90000"/>
              </a:lnSpc>
              <a:spcBef>
                <a:spcPts val="840"/>
              </a:spcBef>
              <a:buClr>
                <a:srgbClr val="4590B8"/>
              </a:buClr>
              <a:buSzPts val="1104"/>
            </a:pPr>
            <a:r>
              <a:rPr lang="es-ES" sz="850" dirty="0">
                <a:solidFill>
                  <a:schemeClr val="bg1"/>
                </a:solidFill>
              </a:rPr>
              <a:t>1.4.1 STATELESS SESSION BEAN</a:t>
            </a:r>
          </a:p>
          <a:p>
            <a:pPr marL="1219835" lvl="2" indent="-333375">
              <a:lnSpc>
                <a:spcPct val="90000"/>
              </a:lnSpc>
              <a:spcBef>
                <a:spcPts val="840"/>
              </a:spcBef>
              <a:buClr>
                <a:srgbClr val="4590B8"/>
              </a:buClr>
              <a:buSzPts val="1104"/>
            </a:pPr>
            <a:r>
              <a:rPr lang="es-ES" sz="850" dirty="0">
                <a:solidFill>
                  <a:schemeClr val="bg1"/>
                </a:solidFill>
              </a:rPr>
              <a:t>1.4.2 STATEFULL SESSION BEAN</a:t>
            </a:r>
          </a:p>
          <a:p>
            <a:pPr marL="1219835" lvl="2" indent="-333375">
              <a:lnSpc>
                <a:spcPct val="90000"/>
              </a:lnSpc>
              <a:spcBef>
                <a:spcPts val="840"/>
              </a:spcBef>
              <a:buClr>
                <a:srgbClr val="4590B8"/>
              </a:buClr>
              <a:buSzPts val="1104"/>
            </a:pPr>
            <a:r>
              <a:rPr lang="es-ES" sz="850" dirty="0">
                <a:solidFill>
                  <a:schemeClr val="bg1"/>
                </a:solidFill>
              </a:rPr>
              <a:t>1.4.3 SINGLETON SESSION BEAN</a:t>
            </a:r>
          </a:p>
          <a:p>
            <a:pPr marL="762635" lvl="1" indent="-333375">
              <a:lnSpc>
                <a:spcPct val="90000"/>
              </a:lnSpc>
              <a:spcBef>
                <a:spcPts val="840"/>
              </a:spcBef>
              <a:buClr>
                <a:srgbClr val="4590B8"/>
              </a:buClr>
              <a:buSzPts val="1104"/>
            </a:pPr>
            <a:r>
              <a:rPr lang="es-ES" sz="1050" dirty="0">
                <a:solidFill>
                  <a:schemeClr val="bg1"/>
                </a:solidFill>
              </a:rPr>
              <a:t>1.5 SOFTWARE MODULAR</a:t>
            </a:r>
          </a:p>
          <a:p>
            <a:pPr marL="762635" lvl="1" indent="-333375">
              <a:lnSpc>
                <a:spcPct val="90000"/>
              </a:lnSpc>
              <a:spcBef>
                <a:spcPts val="840"/>
              </a:spcBef>
              <a:buClr>
                <a:srgbClr val="4590B8"/>
              </a:buClr>
              <a:buSzPts val="1104"/>
            </a:pPr>
            <a:r>
              <a:rPr lang="es-ES" sz="1050" dirty="0">
                <a:solidFill>
                  <a:schemeClr val="bg1"/>
                </a:solidFill>
              </a:rPr>
              <a:t>1.6 SEVIDORES</a:t>
            </a:r>
          </a:p>
          <a:p>
            <a:pPr marL="762635" lvl="1" indent="-333375">
              <a:lnSpc>
                <a:spcPct val="90000"/>
              </a:lnSpc>
              <a:spcBef>
                <a:spcPts val="840"/>
              </a:spcBef>
              <a:buClr>
                <a:srgbClr val="4590B8"/>
              </a:buClr>
              <a:buSzPts val="1104"/>
            </a:pPr>
            <a:r>
              <a:rPr lang="es-ES" sz="1050" dirty="0">
                <a:solidFill>
                  <a:schemeClr val="bg1"/>
                </a:solidFill>
              </a:rPr>
              <a:t>1.7 CLIENTE - SERVIDORES</a:t>
            </a:r>
          </a:p>
          <a:p>
            <a:pPr marL="762635" lvl="1" indent="-333375">
              <a:lnSpc>
                <a:spcPct val="90000"/>
              </a:lnSpc>
              <a:spcBef>
                <a:spcPts val="840"/>
              </a:spcBef>
              <a:buClr>
                <a:srgbClr val="4590B8"/>
              </a:buClr>
              <a:buSzPts val="1104"/>
            </a:pPr>
            <a:r>
              <a:rPr lang="es-ES" sz="1050" dirty="0">
                <a:solidFill>
                  <a:schemeClr val="bg1"/>
                </a:solidFill>
              </a:rPr>
              <a:t>1.8 .WAR</a:t>
            </a:r>
          </a:p>
          <a:p>
            <a:pPr marL="762635" lvl="1" indent="-333375">
              <a:lnSpc>
                <a:spcPct val="90000"/>
              </a:lnSpc>
              <a:spcBef>
                <a:spcPts val="840"/>
              </a:spcBef>
              <a:buClr>
                <a:srgbClr val="4590B8"/>
              </a:buClr>
              <a:buSzPts val="1104"/>
            </a:pPr>
            <a:r>
              <a:rPr lang="es-ES" sz="1050" dirty="0">
                <a:solidFill>
                  <a:schemeClr val="bg1"/>
                </a:solidFill>
              </a:rPr>
              <a:t>1.9 JAVA WEB START</a:t>
            </a:r>
          </a:p>
          <a:p>
            <a:pPr marL="762635" lvl="1" indent="-333375">
              <a:lnSpc>
                <a:spcPct val="90000"/>
              </a:lnSpc>
              <a:spcBef>
                <a:spcPts val="840"/>
              </a:spcBef>
              <a:buClr>
                <a:srgbClr val="4590B8"/>
              </a:buClr>
              <a:buSzPts val="1104"/>
            </a:pPr>
            <a:r>
              <a:rPr lang="es-ES" sz="1050" dirty="0">
                <a:solidFill>
                  <a:schemeClr val="bg1"/>
                </a:solidFill>
              </a:rPr>
              <a:t>1.10 INTERFACES LOCALES Y REMOTAS</a:t>
            </a:r>
          </a:p>
          <a:p>
            <a:pPr marL="305435" lvl="0" indent="-270510">
              <a:lnSpc>
                <a:spcPct val="90000"/>
              </a:lnSpc>
              <a:spcBef>
                <a:spcPts val="840"/>
              </a:spcBef>
              <a:buClr>
                <a:srgbClr val="4590B8"/>
              </a:buClr>
              <a:buSzPts val="1104"/>
            </a:pPr>
            <a:r>
              <a:rPr lang="es-ES" sz="1050" dirty="0">
                <a:solidFill>
                  <a:srgbClr val="FFFF00"/>
                </a:solidFill>
              </a:rPr>
              <a:t>2 PARTE PRÁCTICA</a:t>
            </a:r>
            <a:endParaRPr lang="en-US" sz="850" dirty="0">
              <a:solidFill>
                <a:srgbClr val="FFFF00"/>
              </a:solidFill>
            </a:endParaRPr>
          </a:p>
          <a:p>
            <a:pPr marL="629920" lvl="1" indent="-270510">
              <a:lnSpc>
                <a:spcPct val="90000"/>
              </a:lnSpc>
              <a:spcBef>
                <a:spcPts val="840"/>
              </a:spcBef>
              <a:buClr>
                <a:srgbClr val="4590B8"/>
              </a:buClr>
              <a:buSzPts val="1104"/>
            </a:pPr>
            <a:r>
              <a:rPr lang="es-ES" sz="1050" dirty="0">
                <a:solidFill>
                  <a:srgbClr val="FFFF00"/>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sp>
        <p:nvSpPr>
          <p:cNvPr id="6" name="Arrow: Right 5">
            <a:extLst>
              <a:ext uri="{FF2B5EF4-FFF2-40B4-BE49-F238E27FC236}">
                <a16:creationId xmlns:a16="http://schemas.microsoft.com/office/drawing/2014/main" id="{63C41EDB-D717-AFB0-F8DD-2D4B2198B9E6}"/>
              </a:ext>
            </a:extLst>
          </p:cNvPr>
          <p:cNvSpPr/>
          <p:nvPr/>
        </p:nvSpPr>
        <p:spPr>
          <a:xfrm>
            <a:off x="4294021" y="3997757"/>
            <a:ext cx="593558" cy="401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rrow: Right 5">
            <a:extLst>
              <a:ext uri="{FF2B5EF4-FFF2-40B4-BE49-F238E27FC236}">
                <a16:creationId xmlns:a16="http://schemas.microsoft.com/office/drawing/2014/main" id="{F70F7A6D-9060-071B-0AB1-5E2368CD82F7}"/>
              </a:ext>
            </a:extLst>
          </p:cNvPr>
          <p:cNvSpPr/>
          <p:nvPr/>
        </p:nvSpPr>
        <p:spPr>
          <a:xfrm rot="5400000">
            <a:off x="7069381" y="6184077"/>
            <a:ext cx="593558" cy="401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uadroTexto 7">
            <a:extLst>
              <a:ext uri="{FF2B5EF4-FFF2-40B4-BE49-F238E27FC236}">
                <a16:creationId xmlns:a16="http://schemas.microsoft.com/office/drawing/2014/main" id="{F7167C7E-1A4D-AEEA-A6A3-9454F05B6CA9}"/>
              </a:ext>
            </a:extLst>
          </p:cNvPr>
          <p:cNvSpPr txBox="1"/>
          <p:nvPr/>
        </p:nvSpPr>
        <p:spPr>
          <a:xfrm>
            <a:off x="204993" y="2247963"/>
            <a:ext cx="3074700" cy="307777"/>
          </a:xfrm>
          <a:prstGeom prst="rect">
            <a:avLst/>
          </a:prstGeom>
          <a:noFill/>
        </p:spPr>
        <p:txBody>
          <a:bodyPr wrap="square">
            <a:spAutoFit/>
          </a:bodyPr>
          <a:lstStyle/>
          <a:p>
            <a:r>
              <a:rPr lang="es-ES" sz="1400" dirty="0">
                <a:effectLst/>
                <a:latin typeface="Calibri" panose="020F0502020204030204" pitchFamily="34" charset="0"/>
                <a:ea typeface="Calibri" panose="020F0502020204030204" pitchFamily="34" charset="0"/>
                <a:cs typeface="Times New Roman" panose="02020603050405020304" pitchFamily="18" charset="0"/>
              </a:rPr>
              <a:t>Nombramiento del Proyecto</a:t>
            </a:r>
            <a:endParaRPr lang="es-EC" dirty="0"/>
          </a:p>
        </p:txBody>
      </p:sp>
      <p:sp>
        <p:nvSpPr>
          <p:cNvPr id="10" name="CuadroTexto 9">
            <a:extLst>
              <a:ext uri="{FF2B5EF4-FFF2-40B4-BE49-F238E27FC236}">
                <a16:creationId xmlns:a16="http://schemas.microsoft.com/office/drawing/2014/main" id="{203791C6-8C5A-77D4-8256-5F4B3624B5F6}"/>
              </a:ext>
            </a:extLst>
          </p:cNvPr>
          <p:cNvSpPr txBox="1"/>
          <p:nvPr/>
        </p:nvSpPr>
        <p:spPr>
          <a:xfrm>
            <a:off x="4887579" y="1929002"/>
            <a:ext cx="4042504" cy="1169551"/>
          </a:xfrm>
          <a:prstGeom prst="rect">
            <a:avLst/>
          </a:prstGeom>
          <a:noFill/>
        </p:spPr>
        <p:txBody>
          <a:bodyPr wrap="square">
            <a:spAutoFit/>
          </a:bodyPr>
          <a:lstStyle/>
          <a:p>
            <a:r>
              <a:rPr lang="es-MX" sz="1400" dirty="0">
                <a:effectLst/>
                <a:latin typeface="Calibri" panose="020F0502020204030204" pitchFamily="34" charset="0"/>
                <a:ea typeface="Calibri" panose="020F0502020204030204" pitchFamily="34" charset="0"/>
                <a:cs typeface="Times New Roman" panose="02020603050405020304" pitchFamily="18" charset="0"/>
              </a:rPr>
              <a:t>Se procede a seleccionar el servidor que es Payara y la versión del JAVA EE que será la 6 , además el </a:t>
            </a:r>
            <a:r>
              <a:rPr lang="es-MX" sz="1400" dirty="0" err="1">
                <a:effectLst/>
                <a:latin typeface="Calibri" panose="020F0502020204030204" pitchFamily="34" charset="0"/>
                <a:ea typeface="Calibri" panose="020F0502020204030204" pitchFamily="34" charset="0"/>
                <a:cs typeface="Times New Roman" panose="02020603050405020304" pitchFamily="18" charset="0"/>
              </a:rPr>
              <a:t>Create</a:t>
            </a:r>
            <a:r>
              <a:rPr lang="es-MX" sz="1400" dirty="0">
                <a:effectLst/>
                <a:latin typeface="Calibri" panose="020F0502020204030204" pitchFamily="34" charset="0"/>
                <a:ea typeface="Calibri" panose="020F0502020204030204" pitchFamily="34" charset="0"/>
                <a:cs typeface="Times New Roman" panose="02020603050405020304" pitchFamily="18" charset="0"/>
              </a:rPr>
              <a:t> EJB Module debe estar marcado con un visto y en el </a:t>
            </a:r>
            <a:r>
              <a:rPr lang="es-MX" sz="1400" dirty="0" err="1">
                <a:effectLst/>
                <a:latin typeface="Calibri" panose="020F0502020204030204" pitchFamily="34" charset="0"/>
                <a:ea typeface="Calibri" panose="020F0502020204030204" pitchFamily="34" charset="0"/>
                <a:cs typeface="Times New Roman" panose="02020603050405020304" pitchFamily="18" charset="0"/>
              </a:rPr>
              <a:t>Create</a:t>
            </a:r>
            <a:r>
              <a:rPr lang="es-MX" sz="1400" dirty="0">
                <a:effectLst/>
                <a:latin typeface="Calibri" panose="020F0502020204030204" pitchFamily="34" charset="0"/>
                <a:ea typeface="Calibri" panose="020F0502020204030204" pitchFamily="34" charset="0"/>
                <a:cs typeface="Times New Roman" panose="02020603050405020304" pitchFamily="18" charset="0"/>
              </a:rPr>
              <a:t> Web </a:t>
            </a:r>
            <a:r>
              <a:rPr lang="es-MX" sz="1400" dirty="0" err="1">
                <a:effectLst/>
                <a:latin typeface="Calibri" panose="020F0502020204030204" pitchFamily="34" charset="0"/>
                <a:ea typeface="Calibri" panose="020F0502020204030204" pitchFamily="34" charset="0"/>
                <a:cs typeface="Times New Roman" panose="02020603050405020304" pitchFamily="18" charset="0"/>
              </a:rPr>
              <a:t>Application</a:t>
            </a:r>
            <a:r>
              <a:rPr lang="es-MX" sz="1400" dirty="0">
                <a:effectLst/>
                <a:latin typeface="Calibri" panose="020F0502020204030204" pitchFamily="34" charset="0"/>
                <a:ea typeface="Calibri" panose="020F0502020204030204" pitchFamily="34" charset="0"/>
                <a:cs typeface="Times New Roman" panose="02020603050405020304" pitchFamily="18" charset="0"/>
              </a:rPr>
              <a:t> debemos quitarle el visto y ahora si se hace clic en </a:t>
            </a:r>
            <a:r>
              <a:rPr lang="es-MX" sz="1400" dirty="0" err="1">
                <a:effectLst/>
                <a:latin typeface="Calibri" panose="020F0502020204030204" pitchFamily="34" charset="0"/>
                <a:ea typeface="Calibri" panose="020F0502020204030204" pitchFamily="34" charset="0"/>
                <a:cs typeface="Times New Roman" panose="02020603050405020304" pitchFamily="18" charset="0"/>
              </a:rPr>
              <a:t>Finish</a:t>
            </a:r>
            <a:r>
              <a:rPr lang="es-MX" sz="1400" dirty="0">
                <a:effectLst/>
                <a:latin typeface="Calibri" panose="020F0502020204030204" pitchFamily="34" charset="0"/>
                <a:ea typeface="Calibri" panose="020F0502020204030204" pitchFamily="34" charset="0"/>
                <a:cs typeface="Times New Roman" panose="02020603050405020304" pitchFamily="18" charset="0"/>
              </a:rPr>
              <a:t>.</a:t>
            </a:r>
            <a:endParaRPr lang="es-EC" dirty="0"/>
          </a:p>
        </p:txBody>
      </p:sp>
      <p:pic>
        <p:nvPicPr>
          <p:cNvPr id="3" name="Imagen 2" descr="Interfaz de usuario gráfica, Texto, Aplicación, Correo electrónico&#10;&#10;Descripción generada automáticamente">
            <a:extLst>
              <a:ext uri="{FF2B5EF4-FFF2-40B4-BE49-F238E27FC236}">
                <a16:creationId xmlns:a16="http://schemas.microsoft.com/office/drawing/2014/main" id="{3A1BC7FD-6288-F064-AA27-982A9365842A}"/>
              </a:ext>
            </a:extLst>
          </p:cNvPr>
          <p:cNvPicPr>
            <a:picLocks noChangeAspect="1"/>
          </p:cNvPicPr>
          <p:nvPr/>
        </p:nvPicPr>
        <p:blipFill>
          <a:blip r:embed="rId3"/>
          <a:stretch>
            <a:fillRect/>
          </a:stretch>
        </p:blipFill>
        <p:spPr>
          <a:xfrm>
            <a:off x="363581" y="3311600"/>
            <a:ext cx="4012470" cy="2709107"/>
          </a:xfrm>
          <a:prstGeom prst="rect">
            <a:avLst/>
          </a:prstGeom>
          <a:ln w="63500" cap="sq" cmpd="thinThick">
            <a:solidFill>
              <a:schemeClr val="tx1"/>
            </a:solidFill>
            <a:miter lim="800000"/>
          </a:ln>
          <a:effectLst>
            <a:outerShdw blurRad="50800" dist="38100" dir="2700000" algn="ctr" rotWithShape="0">
              <a:srgbClr val="000000">
                <a:alpha val="43137"/>
              </a:srgbClr>
            </a:outerShdw>
          </a:effectLst>
        </p:spPr>
      </p:pic>
      <p:pic>
        <p:nvPicPr>
          <p:cNvPr id="4" name="Imagen 3">
            <a:extLst>
              <a:ext uri="{FF2B5EF4-FFF2-40B4-BE49-F238E27FC236}">
                <a16:creationId xmlns:a16="http://schemas.microsoft.com/office/drawing/2014/main" id="{0EEBEBB3-F6AA-500A-900C-332C1C32161D}"/>
              </a:ext>
            </a:extLst>
          </p:cNvPr>
          <p:cNvPicPr>
            <a:picLocks noChangeAspect="1"/>
          </p:cNvPicPr>
          <p:nvPr/>
        </p:nvPicPr>
        <p:blipFill>
          <a:blip r:embed="rId4"/>
          <a:stretch>
            <a:fillRect/>
          </a:stretch>
        </p:blipFill>
        <p:spPr>
          <a:xfrm>
            <a:off x="4887579" y="3378717"/>
            <a:ext cx="4011919" cy="2709107"/>
          </a:xfrm>
          <a:prstGeom prst="rect">
            <a:avLst/>
          </a:prstGeom>
          <a:ln w="76200" cap="sq" cmpd="thinThick">
            <a:solidFill>
              <a:schemeClr val="tx1"/>
            </a:solidFill>
            <a:miter lim="800000"/>
          </a:ln>
        </p:spPr>
      </p:pic>
    </p:spTree>
    <p:extLst>
      <p:ext uri="{BB962C8B-B14F-4D97-AF65-F5344CB8AC3E}">
        <p14:creationId xmlns:p14="http://schemas.microsoft.com/office/powerpoint/2010/main" val="1401944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dirty="0"/>
              <a:t>2.1 CREACIÓN DEL PROYECTO</a:t>
            </a:r>
            <a:endParaRPr dirty="0"/>
          </a:p>
        </p:txBody>
      </p:sp>
      <p:sp>
        <p:nvSpPr>
          <p:cNvPr id="301" name="Google Shape;301;p8"/>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8</a:t>
            </a:r>
            <a:endParaRPr/>
          </a:p>
        </p:txBody>
      </p:sp>
      <p:sp>
        <p:nvSpPr>
          <p:cNvPr id="302" name="Google Shape;302;p8"/>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305" name="Google Shape;305;p8"/>
          <p:cNvSpPr txBox="1"/>
          <p:nvPr/>
        </p:nvSpPr>
        <p:spPr>
          <a:xfrm>
            <a:off x="11725825" y="6457900"/>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24</a:t>
            </a:r>
          </a:p>
        </p:txBody>
      </p:sp>
      <p:sp>
        <p:nvSpPr>
          <p:cNvPr id="2" name="Google Shape;114;p2">
            <a:extLst>
              <a:ext uri="{FF2B5EF4-FFF2-40B4-BE49-F238E27FC236}">
                <a16:creationId xmlns:a16="http://schemas.microsoft.com/office/drawing/2014/main" id="{E5D15BA0-CB36-AC9E-631B-F7C202FC0AA1}"/>
              </a:ext>
            </a:extLst>
          </p:cNvPr>
          <p:cNvSpPr txBox="1">
            <a:spLocks/>
          </p:cNvSpPr>
          <p:nvPr/>
        </p:nvSpPr>
        <p:spPr>
          <a:xfrm>
            <a:off x="9117367" y="938799"/>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chemeClr val="bg1"/>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chemeClr val="bg1"/>
                </a:solidFill>
              </a:rPr>
              <a:t>1.4 SESSIONS BEANS</a:t>
            </a:r>
          </a:p>
          <a:p>
            <a:pPr marL="1219835" lvl="2" indent="-333375">
              <a:lnSpc>
                <a:spcPct val="90000"/>
              </a:lnSpc>
              <a:spcBef>
                <a:spcPts val="840"/>
              </a:spcBef>
              <a:buClr>
                <a:srgbClr val="4590B8"/>
              </a:buClr>
              <a:buSzPts val="1104"/>
            </a:pPr>
            <a:r>
              <a:rPr lang="es-ES" sz="850" dirty="0">
                <a:solidFill>
                  <a:schemeClr val="bg1"/>
                </a:solidFill>
              </a:rPr>
              <a:t>1.4.1 STATELESS SESSION BEAN</a:t>
            </a:r>
          </a:p>
          <a:p>
            <a:pPr marL="1219835" lvl="2" indent="-333375">
              <a:lnSpc>
                <a:spcPct val="90000"/>
              </a:lnSpc>
              <a:spcBef>
                <a:spcPts val="840"/>
              </a:spcBef>
              <a:buClr>
                <a:srgbClr val="4590B8"/>
              </a:buClr>
              <a:buSzPts val="1104"/>
            </a:pPr>
            <a:r>
              <a:rPr lang="es-ES" sz="850" dirty="0">
                <a:solidFill>
                  <a:schemeClr val="bg1"/>
                </a:solidFill>
              </a:rPr>
              <a:t>1.4.2 STATEFULL SESSION BEAN</a:t>
            </a:r>
          </a:p>
          <a:p>
            <a:pPr marL="1219835" lvl="2" indent="-333375">
              <a:lnSpc>
                <a:spcPct val="90000"/>
              </a:lnSpc>
              <a:spcBef>
                <a:spcPts val="840"/>
              </a:spcBef>
              <a:buClr>
                <a:srgbClr val="4590B8"/>
              </a:buClr>
              <a:buSzPts val="1104"/>
            </a:pPr>
            <a:r>
              <a:rPr lang="es-ES" sz="850" dirty="0">
                <a:solidFill>
                  <a:schemeClr val="bg1"/>
                </a:solidFill>
              </a:rPr>
              <a:t>1.4.3 SINGLETON SESSION BEAN</a:t>
            </a:r>
          </a:p>
          <a:p>
            <a:pPr marL="762635" lvl="1" indent="-333375">
              <a:lnSpc>
                <a:spcPct val="90000"/>
              </a:lnSpc>
              <a:spcBef>
                <a:spcPts val="840"/>
              </a:spcBef>
              <a:buClr>
                <a:srgbClr val="4590B8"/>
              </a:buClr>
              <a:buSzPts val="1104"/>
            </a:pPr>
            <a:r>
              <a:rPr lang="es-ES" sz="1050" dirty="0">
                <a:solidFill>
                  <a:schemeClr val="bg1"/>
                </a:solidFill>
              </a:rPr>
              <a:t>1.5 SOFTWARE MODULAR</a:t>
            </a:r>
          </a:p>
          <a:p>
            <a:pPr marL="762635" lvl="1" indent="-333375">
              <a:lnSpc>
                <a:spcPct val="90000"/>
              </a:lnSpc>
              <a:spcBef>
                <a:spcPts val="840"/>
              </a:spcBef>
              <a:buClr>
                <a:srgbClr val="4590B8"/>
              </a:buClr>
              <a:buSzPts val="1104"/>
            </a:pPr>
            <a:r>
              <a:rPr lang="es-ES" sz="1050" dirty="0">
                <a:solidFill>
                  <a:schemeClr val="bg1"/>
                </a:solidFill>
              </a:rPr>
              <a:t>1.6 SEVIDORES</a:t>
            </a:r>
          </a:p>
          <a:p>
            <a:pPr marL="762635" lvl="1" indent="-333375">
              <a:lnSpc>
                <a:spcPct val="90000"/>
              </a:lnSpc>
              <a:spcBef>
                <a:spcPts val="840"/>
              </a:spcBef>
              <a:buClr>
                <a:srgbClr val="4590B8"/>
              </a:buClr>
              <a:buSzPts val="1104"/>
            </a:pPr>
            <a:r>
              <a:rPr lang="es-ES" sz="1050" dirty="0">
                <a:solidFill>
                  <a:schemeClr val="bg1"/>
                </a:solidFill>
              </a:rPr>
              <a:t>1.7 CLIENTE - SERVIDORES</a:t>
            </a:r>
          </a:p>
          <a:p>
            <a:pPr marL="762635" lvl="1" indent="-333375">
              <a:lnSpc>
                <a:spcPct val="90000"/>
              </a:lnSpc>
              <a:spcBef>
                <a:spcPts val="840"/>
              </a:spcBef>
              <a:buClr>
                <a:srgbClr val="4590B8"/>
              </a:buClr>
              <a:buSzPts val="1104"/>
            </a:pPr>
            <a:r>
              <a:rPr lang="es-ES" sz="1050" dirty="0">
                <a:solidFill>
                  <a:schemeClr val="bg1"/>
                </a:solidFill>
              </a:rPr>
              <a:t>1.8 .WAR</a:t>
            </a:r>
          </a:p>
          <a:p>
            <a:pPr marL="762635" lvl="1" indent="-333375">
              <a:lnSpc>
                <a:spcPct val="90000"/>
              </a:lnSpc>
              <a:spcBef>
                <a:spcPts val="840"/>
              </a:spcBef>
              <a:buClr>
                <a:srgbClr val="4590B8"/>
              </a:buClr>
              <a:buSzPts val="1104"/>
            </a:pPr>
            <a:r>
              <a:rPr lang="es-ES" sz="1050" dirty="0">
                <a:solidFill>
                  <a:schemeClr val="bg1"/>
                </a:solidFill>
              </a:rPr>
              <a:t>1.9 JAVA WEB START</a:t>
            </a:r>
          </a:p>
          <a:p>
            <a:pPr marL="762635" lvl="1" indent="-333375">
              <a:lnSpc>
                <a:spcPct val="90000"/>
              </a:lnSpc>
              <a:spcBef>
                <a:spcPts val="840"/>
              </a:spcBef>
              <a:buClr>
                <a:srgbClr val="4590B8"/>
              </a:buClr>
              <a:buSzPts val="1104"/>
            </a:pPr>
            <a:r>
              <a:rPr lang="es-ES" sz="1050" dirty="0">
                <a:solidFill>
                  <a:schemeClr val="bg1"/>
                </a:solidFill>
              </a:rPr>
              <a:t>1.10 INTERFACES LOCALES Y REMOTAS</a:t>
            </a:r>
          </a:p>
          <a:p>
            <a:pPr marL="305435" lvl="0" indent="-270510">
              <a:lnSpc>
                <a:spcPct val="90000"/>
              </a:lnSpc>
              <a:spcBef>
                <a:spcPts val="840"/>
              </a:spcBef>
              <a:buClr>
                <a:srgbClr val="4590B8"/>
              </a:buClr>
              <a:buSzPts val="1104"/>
            </a:pPr>
            <a:r>
              <a:rPr lang="es-ES" sz="1050" dirty="0">
                <a:solidFill>
                  <a:srgbClr val="FFFF00"/>
                </a:solidFill>
              </a:rPr>
              <a:t>2 PARTE PRÁCTICA</a:t>
            </a:r>
            <a:endParaRPr lang="en-US" sz="850" dirty="0">
              <a:solidFill>
                <a:srgbClr val="FFFF00"/>
              </a:solidFill>
            </a:endParaRPr>
          </a:p>
          <a:p>
            <a:pPr marL="629920" lvl="1" indent="-270510">
              <a:lnSpc>
                <a:spcPct val="90000"/>
              </a:lnSpc>
              <a:spcBef>
                <a:spcPts val="840"/>
              </a:spcBef>
              <a:buClr>
                <a:srgbClr val="4590B8"/>
              </a:buClr>
              <a:buSzPts val="1104"/>
            </a:pPr>
            <a:r>
              <a:rPr lang="es-ES" sz="1050" dirty="0">
                <a:solidFill>
                  <a:srgbClr val="FFFF00"/>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sp>
        <p:nvSpPr>
          <p:cNvPr id="8" name="CuadroTexto 7">
            <a:extLst>
              <a:ext uri="{FF2B5EF4-FFF2-40B4-BE49-F238E27FC236}">
                <a16:creationId xmlns:a16="http://schemas.microsoft.com/office/drawing/2014/main" id="{F7167C7E-1A4D-AEEA-A6A3-9454F05B6CA9}"/>
              </a:ext>
            </a:extLst>
          </p:cNvPr>
          <p:cNvSpPr txBox="1"/>
          <p:nvPr/>
        </p:nvSpPr>
        <p:spPr>
          <a:xfrm>
            <a:off x="402897" y="1917337"/>
            <a:ext cx="3074700" cy="738664"/>
          </a:xfrm>
          <a:prstGeom prst="rect">
            <a:avLst/>
          </a:prstGeom>
          <a:noFill/>
        </p:spPr>
        <p:txBody>
          <a:bodyPr wrap="square">
            <a:spAutoFit/>
          </a:bodyPr>
          <a:lstStyle/>
          <a:p>
            <a:r>
              <a:rPr lang="es-MX" sz="1400" dirty="0">
                <a:effectLst/>
                <a:latin typeface="Calibri" panose="020F0502020204030204" pitchFamily="34" charset="0"/>
                <a:ea typeface="Calibri" panose="020F0502020204030204" pitchFamily="34" charset="0"/>
                <a:cs typeface="Times New Roman" panose="02020603050405020304" pitchFamily="18" charset="0"/>
              </a:rPr>
              <a:t>Una vez dado clic en </a:t>
            </a:r>
            <a:r>
              <a:rPr lang="es-MX" sz="1400" dirty="0" err="1">
                <a:effectLst/>
                <a:latin typeface="Calibri" panose="020F0502020204030204" pitchFamily="34" charset="0"/>
                <a:ea typeface="Calibri" panose="020F0502020204030204" pitchFamily="34" charset="0"/>
                <a:cs typeface="Times New Roman" panose="02020603050405020304" pitchFamily="18" charset="0"/>
              </a:rPr>
              <a:t>finish</a:t>
            </a:r>
            <a:r>
              <a:rPr lang="es-MX" sz="1400" dirty="0">
                <a:effectLst/>
                <a:latin typeface="Calibri" panose="020F0502020204030204" pitchFamily="34" charset="0"/>
                <a:ea typeface="Calibri" panose="020F0502020204030204" pitchFamily="34" charset="0"/>
                <a:cs typeface="Times New Roman" panose="02020603050405020304" pitchFamily="18" charset="0"/>
              </a:rPr>
              <a:t> se crea dos de nuestro proyectos en la ventana de proyectos de la figura N.</a:t>
            </a:r>
            <a:endParaRPr lang="es-EC" dirty="0"/>
          </a:p>
        </p:txBody>
      </p:sp>
      <p:sp>
        <p:nvSpPr>
          <p:cNvPr id="13" name="CuadroTexto 12">
            <a:extLst>
              <a:ext uri="{FF2B5EF4-FFF2-40B4-BE49-F238E27FC236}">
                <a16:creationId xmlns:a16="http://schemas.microsoft.com/office/drawing/2014/main" id="{28767E70-119F-E9BE-2582-13E8C32F5EA8}"/>
              </a:ext>
            </a:extLst>
          </p:cNvPr>
          <p:cNvSpPr txBox="1"/>
          <p:nvPr/>
        </p:nvSpPr>
        <p:spPr>
          <a:xfrm>
            <a:off x="402897" y="2857382"/>
            <a:ext cx="8714212" cy="523220"/>
          </a:xfrm>
          <a:prstGeom prst="rect">
            <a:avLst/>
          </a:prstGeom>
          <a:noFill/>
        </p:spPr>
        <p:txBody>
          <a:bodyPr wrap="square">
            <a:spAutoFit/>
          </a:bodyPr>
          <a:lstStyle/>
          <a:p>
            <a:r>
              <a:rPr lang="es-MX" dirty="0">
                <a:latin typeface="Calibri" panose="020F0502020204030204" pitchFamily="34" charset="0"/>
                <a:ea typeface="Calibri" panose="020F0502020204030204" pitchFamily="34" charset="0"/>
                <a:cs typeface="Times New Roman" panose="02020603050405020304" pitchFamily="18" charset="0"/>
              </a:rPr>
              <a:t>Ahora como necesitamos un cliente, ahora crearemos un nuevo proyecto para nuestro cliente. Para realizarlo se hace clic de nuevo en New Project (Nuevo Proyecto)</a:t>
            </a:r>
            <a:endParaRPr lang="es-EC" dirty="0">
              <a:latin typeface="Calibri" panose="020F0502020204030204" pitchFamily="34" charset="0"/>
              <a:ea typeface="Calibri" panose="020F0502020204030204" pitchFamily="34" charset="0"/>
              <a:cs typeface="Times New Roman" panose="02020603050405020304" pitchFamily="18" charset="0"/>
            </a:endParaRPr>
          </a:p>
        </p:txBody>
      </p:sp>
      <p:sp>
        <p:nvSpPr>
          <p:cNvPr id="16" name="Arrow: Right 5">
            <a:extLst>
              <a:ext uri="{FF2B5EF4-FFF2-40B4-BE49-F238E27FC236}">
                <a16:creationId xmlns:a16="http://schemas.microsoft.com/office/drawing/2014/main" id="{2C3ABFFA-FE15-6A19-F6C1-A1DC644E2193}"/>
              </a:ext>
            </a:extLst>
          </p:cNvPr>
          <p:cNvSpPr/>
          <p:nvPr/>
        </p:nvSpPr>
        <p:spPr>
          <a:xfrm>
            <a:off x="2756661" y="4841598"/>
            <a:ext cx="593558" cy="401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Arrow: Right 5">
            <a:extLst>
              <a:ext uri="{FF2B5EF4-FFF2-40B4-BE49-F238E27FC236}">
                <a16:creationId xmlns:a16="http://schemas.microsoft.com/office/drawing/2014/main" id="{C00CEBD5-9C2F-46EC-F28A-B7583C458D2D}"/>
              </a:ext>
            </a:extLst>
          </p:cNvPr>
          <p:cNvSpPr/>
          <p:nvPr/>
        </p:nvSpPr>
        <p:spPr>
          <a:xfrm rot="5400000">
            <a:off x="7516359" y="6205366"/>
            <a:ext cx="593558" cy="401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Imagen 3" descr="Interfaz de usuario gráfica, Texto, Aplicación&#10;&#10;Descripción generada automáticamente">
            <a:extLst>
              <a:ext uri="{FF2B5EF4-FFF2-40B4-BE49-F238E27FC236}">
                <a16:creationId xmlns:a16="http://schemas.microsoft.com/office/drawing/2014/main" id="{CE656E16-9CE0-F64A-80D9-D7EEB6ADFCDA}"/>
              </a:ext>
            </a:extLst>
          </p:cNvPr>
          <p:cNvPicPr>
            <a:picLocks noChangeAspect="1"/>
          </p:cNvPicPr>
          <p:nvPr/>
        </p:nvPicPr>
        <p:blipFill>
          <a:blip r:embed="rId3"/>
          <a:stretch>
            <a:fillRect/>
          </a:stretch>
        </p:blipFill>
        <p:spPr>
          <a:xfrm>
            <a:off x="3730092" y="1970201"/>
            <a:ext cx="2238375" cy="685800"/>
          </a:xfrm>
          <a:prstGeom prst="rect">
            <a:avLst/>
          </a:prstGeom>
          <a:ln w="76200" cmpd="thinThick">
            <a:solidFill>
              <a:schemeClr val="tx1"/>
            </a:solidFill>
            <a:miter lim="800000"/>
          </a:ln>
        </p:spPr>
      </p:pic>
      <p:pic>
        <p:nvPicPr>
          <p:cNvPr id="5" name="Picture 1">
            <a:extLst>
              <a:ext uri="{FF2B5EF4-FFF2-40B4-BE49-F238E27FC236}">
                <a16:creationId xmlns:a16="http://schemas.microsoft.com/office/drawing/2014/main" id="{A84EDB82-D744-1ECF-A855-8A47D8116C78}"/>
              </a:ext>
            </a:extLst>
          </p:cNvPr>
          <p:cNvPicPr>
            <a:picLocks noChangeAspect="1"/>
          </p:cNvPicPr>
          <p:nvPr/>
        </p:nvPicPr>
        <p:blipFill>
          <a:blip r:embed="rId4"/>
          <a:stretch>
            <a:fillRect/>
          </a:stretch>
        </p:blipFill>
        <p:spPr>
          <a:xfrm>
            <a:off x="643517" y="3582927"/>
            <a:ext cx="1964690" cy="3075007"/>
          </a:xfrm>
          <a:prstGeom prst="rect">
            <a:avLst/>
          </a:prstGeom>
          <a:ln w="76200" cap="sq" cmpd="thinThick">
            <a:solidFill>
              <a:srgbClr val="000000"/>
            </a:solidFill>
            <a:prstDash val="solid"/>
            <a:miter lim="800000"/>
          </a:ln>
          <a:effectLst>
            <a:outerShdw blurRad="50800" dist="38100" dir="2700000" algn="tl" rotWithShape="0">
              <a:srgbClr val="000000">
                <a:alpha val="43000"/>
              </a:srgbClr>
            </a:outerShdw>
          </a:effectLst>
        </p:spPr>
      </p:pic>
      <p:pic>
        <p:nvPicPr>
          <p:cNvPr id="6" name="Imagen 5">
            <a:extLst>
              <a:ext uri="{FF2B5EF4-FFF2-40B4-BE49-F238E27FC236}">
                <a16:creationId xmlns:a16="http://schemas.microsoft.com/office/drawing/2014/main" id="{658A4718-7BAF-6579-5966-17CAB0B3E8F0}"/>
              </a:ext>
            </a:extLst>
          </p:cNvPr>
          <p:cNvPicPr>
            <a:picLocks noChangeAspect="1"/>
          </p:cNvPicPr>
          <p:nvPr/>
        </p:nvPicPr>
        <p:blipFill>
          <a:blip r:embed="rId5"/>
          <a:stretch>
            <a:fillRect/>
          </a:stretch>
        </p:blipFill>
        <p:spPr>
          <a:xfrm>
            <a:off x="3564569" y="3513229"/>
            <a:ext cx="3854424" cy="2656738"/>
          </a:xfrm>
          <a:prstGeom prst="rect">
            <a:avLst/>
          </a:prstGeom>
          <a:ln w="76200" cap="sq" cmpd="thinThick">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82333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dirty="0"/>
              <a:t>2.1 CREACIÓN DEL PROYECTO</a:t>
            </a:r>
            <a:endParaRPr dirty="0"/>
          </a:p>
        </p:txBody>
      </p:sp>
      <p:sp>
        <p:nvSpPr>
          <p:cNvPr id="301" name="Google Shape;301;p8"/>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8</a:t>
            </a:r>
            <a:endParaRPr/>
          </a:p>
        </p:txBody>
      </p:sp>
      <p:sp>
        <p:nvSpPr>
          <p:cNvPr id="302" name="Google Shape;302;p8"/>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305" name="Google Shape;305;p8"/>
          <p:cNvSpPr txBox="1"/>
          <p:nvPr/>
        </p:nvSpPr>
        <p:spPr>
          <a:xfrm>
            <a:off x="11725825" y="6457900"/>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25</a:t>
            </a:r>
          </a:p>
        </p:txBody>
      </p:sp>
      <p:sp>
        <p:nvSpPr>
          <p:cNvPr id="2" name="Google Shape;114;p2">
            <a:extLst>
              <a:ext uri="{FF2B5EF4-FFF2-40B4-BE49-F238E27FC236}">
                <a16:creationId xmlns:a16="http://schemas.microsoft.com/office/drawing/2014/main" id="{E5D15BA0-CB36-AC9E-631B-F7C202FC0AA1}"/>
              </a:ext>
            </a:extLst>
          </p:cNvPr>
          <p:cNvSpPr txBox="1">
            <a:spLocks/>
          </p:cNvSpPr>
          <p:nvPr/>
        </p:nvSpPr>
        <p:spPr>
          <a:xfrm>
            <a:off x="9117367" y="938799"/>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chemeClr val="bg1"/>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chemeClr val="bg1"/>
                </a:solidFill>
              </a:rPr>
              <a:t>1.4 SESSIONS BEANS</a:t>
            </a:r>
          </a:p>
          <a:p>
            <a:pPr marL="1219835" lvl="2" indent="-333375">
              <a:lnSpc>
                <a:spcPct val="90000"/>
              </a:lnSpc>
              <a:spcBef>
                <a:spcPts val="840"/>
              </a:spcBef>
              <a:buClr>
                <a:srgbClr val="4590B8"/>
              </a:buClr>
              <a:buSzPts val="1104"/>
            </a:pPr>
            <a:r>
              <a:rPr lang="es-ES" sz="850" dirty="0">
                <a:solidFill>
                  <a:schemeClr val="bg1"/>
                </a:solidFill>
              </a:rPr>
              <a:t>1.4.1 STATELESS SESSION BEAN</a:t>
            </a:r>
          </a:p>
          <a:p>
            <a:pPr marL="1219835" lvl="2" indent="-333375">
              <a:lnSpc>
                <a:spcPct val="90000"/>
              </a:lnSpc>
              <a:spcBef>
                <a:spcPts val="840"/>
              </a:spcBef>
              <a:buClr>
                <a:srgbClr val="4590B8"/>
              </a:buClr>
              <a:buSzPts val="1104"/>
            </a:pPr>
            <a:r>
              <a:rPr lang="es-ES" sz="850" dirty="0">
                <a:solidFill>
                  <a:schemeClr val="bg1"/>
                </a:solidFill>
              </a:rPr>
              <a:t>1.4.2 STATEFULL SESSION BEAN</a:t>
            </a:r>
          </a:p>
          <a:p>
            <a:pPr marL="1219835" lvl="2" indent="-333375">
              <a:lnSpc>
                <a:spcPct val="90000"/>
              </a:lnSpc>
              <a:spcBef>
                <a:spcPts val="840"/>
              </a:spcBef>
              <a:buClr>
                <a:srgbClr val="4590B8"/>
              </a:buClr>
              <a:buSzPts val="1104"/>
            </a:pPr>
            <a:r>
              <a:rPr lang="es-ES" sz="850" dirty="0">
                <a:solidFill>
                  <a:schemeClr val="bg1"/>
                </a:solidFill>
              </a:rPr>
              <a:t>1.4.3 SINGLETON SESSION BEAN</a:t>
            </a:r>
          </a:p>
          <a:p>
            <a:pPr marL="762635" lvl="1" indent="-333375">
              <a:lnSpc>
                <a:spcPct val="90000"/>
              </a:lnSpc>
              <a:spcBef>
                <a:spcPts val="840"/>
              </a:spcBef>
              <a:buClr>
                <a:srgbClr val="4590B8"/>
              </a:buClr>
              <a:buSzPts val="1104"/>
            </a:pPr>
            <a:r>
              <a:rPr lang="es-ES" sz="1050" dirty="0">
                <a:solidFill>
                  <a:schemeClr val="bg1"/>
                </a:solidFill>
              </a:rPr>
              <a:t>1.5 SOFTWARE MODULAR</a:t>
            </a:r>
          </a:p>
          <a:p>
            <a:pPr marL="762635" lvl="1" indent="-333375">
              <a:lnSpc>
                <a:spcPct val="90000"/>
              </a:lnSpc>
              <a:spcBef>
                <a:spcPts val="840"/>
              </a:spcBef>
              <a:buClr>
                <a:srgbClr val="4590B8"/>
              </a:buClr>
              <a:buSzPts val="1104"/>
            </a:pPr>
            <a:r>
              <a:rPr lang="es-ES" sz="1050" dirty="0">
                <a:solidFill>
                  <a:schemeClr val="bg1"/>
                </a:solidFill>
              </a:rPr>
              <a:t>1.6 SEVIDORES</a:t>
            </a:r>
          </a:p>
          <a:p>
            <a:pPr marL="762635" lvl="1" indent="-333375">
              <a:lnSpc>
                <a:spcPct val="90000"/>
              </a:lnSpc>
              <a:spcBef>
                <a:spcPts val="840"/>
              </a:spcBef>
              <a:buClr>
                <a:srgbClr val="4590B8"/>
              </a:buClr>
              <a:buSzPts val="1104"/>
            </a:pPr>
            <a:r>
              <a:rPr lang="es-ES" sz="1050" dirty="0">
                <a:solidFill>
                  <a:schemeClr val="bg1"/>
                </a:solidFill>
              </a:rPr>
              <a:t>1.7 CLIENTE - SERVIDORES</a:t>
            </a:r>
          </a:p>
          <a:p>
            <a:pPr marL="762635" lvl="1" indent="-333375">
              <a:lnSpc>
                <a:spcPct val="90000"/>
              </a:lnSpc>
              <a:spcBef>
                <a:spcPts val="840"/>
              </a:spcBef>
              <a:buClr>
                <a:srgbClr val="4590B8"/>
              </a:buClr>
              <a:buSzPts val="1104"/>
            </a:pPr>
            <a:r>
              <a:rPr lang="es-ES" sz="1050" dirty="0">
                <a:solidFill>
                  <a:schemeClr val="bg1"/>
                </a:solidFill>
              </a:rPr>
              <a:t>1.8 .WAR</a:t>
            </a:r>
          </a:p>
          <a:p>
            <a:pPr marL="762635" lvl="1" indent="-333375">
              <a:lnSpc>
                <a:spcPct val="90000"/>
              </a:lnSpc>
              <a:spcBef>
                <a:spcPts val="840"/>
              </a:spcBef>
              <a:buClr>
                <a:srgbClr val="4590B8"/>
              </a:buClr>
              <a:buSzPts val="1104"/>
            </a:pPr>
            <a:r>
              <a:rPr lang="es-ES" sz="1050" dirty="0">
                <a:solidFill>
                  <a:schemeClr val="bg1"/>
                </a:solidFill>
              </a:rPr>
              <a:t>1.9 JAVA WEB START</a:t>
            </a:r>
          </a:p>
          <a:p>
            <a:pPr marL="762635" lvl="1" indent="-333375">
              <a:lnSpc>
                <a:spcPct val="90000"/>
              </a:lnSpc>
              <a:spcBef>
                <a:spcPts val="840"/>
              </a:spcBef>
              <a:buClr>
                <a:srgbClr val="4590B8"/>
              </a:buClr>
              <a:buSzPts val="1104"/>
            </a:pPr>
            <a:r>
              <a:rPr lang="es-ES" sz="1050" dirty="0">
                <a:solidFill>
                  <a:schemeClr val="bg1"/>
                </a:solidFill>
              </a:rPr>
              <a:t>1.10 INTERFACES LOCALES Y REMOTAS</a:t>
            </a:r>
          </a:p>
          <a:p>
            <a:pPr marL="305435" lvl="0" indent="-270510">
              <a:lnSpc>
                <a:spcPct val="90000"/>
              </a:lnSpc>
              <a:spcBef>
                <a:spcPts val="840"/>
              </a:spcBef>
              <a:buClr>
                <a:srgbClr val="4590B8"/>
              </a:buClr>
              <a:buSzPts val="1104"/>
            </a:pPr>
            <a:r>
              <a:rPr lang="es-ES" sz="1050" dirty="0">
                <a:solidFill>
                  <a:srgbClr val="FFFF00"/>
                </a:solidFill>
              </a:rPr>
              <a:t>2 PARTE PRÁCTICA</a:t>
            </a:r>
            <a:endParaRPr lang="en-US" sz="850" dirty="0">
              <a:solidFill>
                <a:srgbClr val="FFFF00"/>
              </a:solidFill>
            </a:endParaRPr>
          </a:p>
          <a:p>
            <a:pPr marL="629920" lvl="1" indent="-270510">
              <a:lnSpc>
                <a:spcPct val="90000"/>
              </a:lnSpc>
              <a:spcBef>
                <a:spcPts val="840"/>
              </a:spcBef>
              <a:buClr>
                <a:srgbClr val="4590B8"/>
              </a:buClr>
              <a:buSzPts val="1104"/>
            </a:pPr>
            <a:r>
              <a:rPr lang="es-ES" sz="1050" dirty="0">
                <a:solidFill>
                  <a:srgbClr val="FFFF00"/>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sp>
        <p:nvSpPr>
          <p:cNvPr id="16" name="Arrow: Right 5">
            <a:extLst>
              <a:ext uri="{FF2B5EF4-FFF2-40B4-BE49-F238E27FC236}">
                <a16:creationId xmlns:a16="http://schemas.microsoft.com/office/drawing/2014/main" id="{2C3ABFFA-FE15-6A19-F6C1-A1DC644E2193}"/>
              </a:ext>
            </a:extLst>
          </p:cNvPr>
          <p:cNvSpPr/>
          <p:nvPr/>
        </p:nvSpPr>
        <p:spPr>
          <a:xfrm>
            <a:off x="4255722" y="4645217"/>
            <a:ext cx="593558" cy="401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uadroTexto 4">
            <a:extLst>
              <a:ext uri="{FF2B5EF4-FFF2-40B4-BE49-F238E27FC236}">
                <a16:creationId xmlns:a16="http://schemas.microsoft.com/office/drawing/2014/main" id="{65C611A1-46CF-ADC6-42FD-C62F10A0079D}"/>
              </a:ext>
            </a:extLst>
          </p:cNvPr>
          <p:cNvSpPr txBox="1"/>
          <p:nvPr/>
        </p:nvSpPr>
        <p:spPr>
          <a:xfrm>
            <a:off x="581192" y="2359527"/>
            <a:ext cx="3074700" cy="821059"/>
          </a:xfrm>
          <a:prstGeom prst="rect">
            <a:avLst/>
          </a:prstGeom>
          <a:noFill/>
        </p:spPr>
        <p:txBody>
          <a:bodyPr wrap="square">
            <a:spAutoFit/>
          </a:bodyPr>
          <a:lstStyle/>
          <a:p>
            <a:pPr algn="just">
              <a:lnSpc>
                <a:spcPct val="115000"/>
              </a:lnSpc>
              <a:spcAft>
                <a:spcPts val="1000"/>
              </a:spcAft>
            </a:pPr>
            <a:r>
              <a:rPr lang="es-ES" dirty="0">
                <a:latin typeface="Calibri" panose="020F0502020204030204" pitchFamily="34" charset="0"/>
                <a:ea typeface="Calibri" panose="020F0502020204030204" pitchFamily="34" charset="0"/>
                <a:cs typeface="Times New Roman" panose="02020603050405020304" pitchFamily="18" charset="0"/>
              </a:rPr>
              <a:t>Se procede a nombrar el proyecto y a elegir la ruta en donde deseamos guardar nuestro proyecto y damos </a:t>
            </a:r>
            <a:r>
              <a:rPr lang="es-ES" dirty="0" err="1">
                <a:latin typeface="Calibri" panose="020F0502020204030204" pitchFamily="34" charset="0"/>
                <a:ea typeface="Calibri" panose="020F0502020204030204" pitchFamily="34" charset="0"/>
                <a:cs typeface="Times New Roman" panose="02020603050405020304" pitchFamily="18" charset="0"/>
              </a:rPr>
              <a:t>next</a:t>
            </a:r>
            <a:endParaRPr lang="es-EC" dirty="0">
              <a:latin typeface="Calibri" panose="020F0502020204030204" pitchFamily="34" charset="0"/>
              <a:ea typeface="Calibri" panose="020F0502020204030204" pitchFamily="34" charset="0"/>
              <a:cs typeface="Times New Roman" panose="02020603050405020304" pitchFamily="18" charset="0"/>
            </a:endParaRPr>
          </a:p>
        </p:txBody>
      </p:sp>
      <p:sp>
        <p:nvSpPr>
          <p:cNvPr id="12" name="CuadroTexto 11">
            <a:extLst>
              <a:ext uri="{FF2B5EF4-FFF2-40B4-BE49-F238E27FC236}">
                <a16:creationId xmlns:a16="http://schemas.microsoft.com/office/drawing/2014/main" id="{FA54E23E-607B-B201-77EA-5EDEDC82CFD3}"/>
              </a:ext>
            </a:extLst>
          </p:cNvPr>
          <p:cNvSpPr txBox="1"/>
          <p:nvPr/>
        </p:nvSpPr>
        <p:spPr>
          <a:xfrm>
            <a:off x="4923849" y="2047188"/>
            <a:ext cx="4193260" cy="1169551"/>
          </a:xfrm>
          <a:prstGeom prst="rect">
            <a:avLst/>
          </a:prstGeom>
          <a:noFill/>
        </p:spPr>
        <p:txBody>
          <a:bodyPr wrap="square">
            <a:spAutoFit/>
          </a:bodyPr>
          <a:lstStyle/>
          <a:p>
            <a:pPr algn="just"/>
            <a:r>
              <a:rPr lang="es-MX" dirty="0">
                <a:latin typeface="Calibri" panose="020F0502020204030204" pitchFamily="34" charset="0"/>
                <a:ea typeface="Calibri" panose="020F0502020204030204" pitchFamily="34" charset="0"/>
                <a:cs typeface="Times New Roman" panose="02020603050405020304" pitchFamily="18" charset="0"/>
              </a:rPr>
              <a:t>Ahora se procede a añadir la aplicación Enterprise a la que creamos anteriormente llamada EterpriseJavaBean_Grupo1 en nuestro caso, se selecciona el servidor de payara y la versión del Java EE que se va a trabajar con la versión 6.</a:t>
            </a:r>
            <a:endParaRPr lang="es-EC"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A8090783-C80E-CDC5-5915-CCD41BB64EAC}"/>
              </a:ext>
            </a:extLst>
          </p:cNvPr>
          <p:cNvPicPr>
            <a:picLocks noChangeAspect="1"/>
          </p:cNvPicPr>
          <p:nvPr/>
        </p:nvPicPr>
        <p:blipFill>
          <a:blip r:embed="rId3"/>
          <a:stretch>
            <a:fillRect/>
          </a:stretch>
        </p:blipFill>
        <p:spPr>
          <a:xfrm>
            <a:off x="208050" y="3337168"/>
            <a:ext cx="3953386" cy="2668918"/>
          </a:xfrm>
          <a:prstGeom prst="rect">
            <a:avLst/>
          </a:prstGeom>
          <a:ln w="76200" cap="sq" cmpd="thinThick">
            <a:solidFill>
              <a:schemeClr val="tx1"/>
            </a:solidFill>
            <a:miter lim="800000"/>
          </a:ln>
        </p:spPr>
      </p:pic>
      <p:pic>
        <p:nvPicPr>
          <p:cNvPr id="4" name="Imagen 3">
            <a:extLst>
              <a:ext uri="{FF2B5EF4-FFF2-40B4-BE49-F238E27FC236}">
                <a16:creationId xmlns:a16="http://schemas.microsoft.com/office/drawing/2014/main" id="{4FBEFFC2-B334-1952-C855-B2BD58629CDE}"/>
              </a:ext>
            </a:extLst>
          </p:cNvPr>
          <p:cNvPicPr>
            <a:picLocks noChangeAspect="1"/>
          </p:cNvPicPr>
          <p:nvPr/>
        </p:nvPicPr>
        <p:blipFill>
          <a:blip r:embed="rId4"/>
          <a:stretch>
            <a:fillRect/>
          </a:stretch>
        </p:blipFill>
        <p:spPr>
          <a:xfrm>
            <a:off x="4943566" y="3337168"/>
            <a:ext cx="3952846" cy="2668918"/>
          </a:xfrm>
          <a:prstGeom prst="rect">
            <a:avLst/>
          </a:prstGeom>
          <a:ln w="76200" cmpd="thinThick">
            <a:solidFill>
              <a:schemeClr val="tx1"/>
            </a:solidFill>
            <a:miter lim="800000"/>
          </a:ln>
        </p:spPr>
      </p:pic>
    </p:spTree>
    <p:extLst>
      <p:ext uri="{BB962C8B-B14F-4D97-AF65-F5344CB8AC3E}">
        <p14:creationId xmlns:p14="http://schemas.microsoft.com/office/powerpoint/2010/main" val="3394291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dirty="0"/>
              <a:t>2.1 CREACIÓN DEL PROYECTO</a:t>
            </a:r>
            <a:endParaRPr dirty="0"/>
          </a:p>
        </p:txBody>
      </p:sp>
      <p:sp>
        <p:nvSpPr>
          <p:cNvPr id="301" name="Google Shape;301;p8"/>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8</a:t>
            </a:r>
            <a:endParaRPr/>
          </a:p>
        </p:txBody>
      </p:sp>
      <p:sp>
        <p:nvSpPr>
          <p:cNvPr id="302" name="Google Shape;302;p8"/>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305" name="Google Shape;305;p8"/>
          <p:cNvSpPr txBox="1"/>
          <p:nvPr/>
        </p:nvSpPr>
        <p:spPr>
          <a:xfrm>
            <a:off x="11725825" y="6457900"/>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26</a:t>
            </a:r>
          </a:p>
        </p:txBody>
      </p:sp>
      <p:sp>
        <p:nvSpPr>
          <p:cNvPr id="2" name="Google Shape;114;p2">
            <a:extLst>
              <a:ext uri="{FF2B5EF4-FFF2-40B4-BE49-F238E27FC236}">
                <a16:creationId xmlns:a16="http://schemas.microsoft.com/office/drawing/2014/main" id="{E5D15BA0-CB36-AC9E-631B-F7C202FC0AA1}"/>
              </a:ext>
            </a:extLst>
          </p:cNvPr>
          <p:cNvSpPr txBox="1">
            <a:spLocks/>
          </p:cNvSpPr>
          <p:nvPr/>
        </p:nvSpPr>
        <p:spPr>
          <a:xfrm>
            <a:off x="9117367" y="938799"/>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chemeClr val="bg1"/>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chemeClr val="bg1"/>
                </a:solidFill>
              </a:rPr>
              <a:t>1.4 SESSIONS BEANS</a:t>
            </a:r>
          </a:p>
          <a:p>
            <a:pPr marL="1219835" lvl="2" indent="-333375">
              <a:lnSpc>
                <a:spcPct val="90000"/>
              </a:lnSpc>
              <a:spcBef>
                <a:spcPts val="840"/>
              </a:spcBef>
              <a:buClr>
                <a:srgbClr val="4590B8"/>
              </a:buClr>
              <a:buSzPts val="1104"/>
            </a:pPr>
            <a:r>
              <a:rPr lang="es-ES" sz="850" dirty="0">
                <a:solidFill>
                  <a:schemeClr val="bg1"/>
                </a:solidFill>
              </a:rPr>
              <a:t>1.4.1 STATELESS SESSION BEAN</a:t>
            </a:r>
          </a:p>
          <a:p>
            <a:pPr marL="1219835" lvl="2" indent="-333375">
              <a:lnSpc>
                <a:spcPct val="90000"/>
              </a:lnSpc>
              <a:spcBef>
                <a:spcPts val="840"/>
              </a:spcBef>
              <a:buClr>
                <a:srgbClr val="4590B8"/>
              </a:buClr>
              <a:buSzPts val="1104"/>
            </a:pPr>
            <a:r>
              <a:rPr lang="es-ES" sz="850" dirty="0">
                <a:solidFill>
                  <a:schemeClr val="bg1"/>
                </a:solidFill>
              </a:rPr>
              <a:t>1.4.2 STATEFULL SESSION BEAN</a:t>
            </a:r>
          </a:p>
          <a:p>
            <a:pPr marL="1219835" lvl="2" indent="-333375">
              <a:lnSpc>
                <a:spcPct val="90000"/>
              </a:lnSpc>
              <a:spcBef>
                <a:spcPts val="840"/>
              </a:spcBef>
              <a:buClr>
                <a:srgbClr val="4590B8"/>
              </a:buClr>
              <a:buSzPts val="1104"/>
            </a:pPr>
            <a:r>
              <a:rPr lang="es-ES" sz="850" dirty="0">
                <a:solidFill>
                  <a:schemeClr val="bg1"/>
                </a:solidFill>
              </a:rPr>
              <a:t>1.4.3 SINGLETON SESSION BEAN</a:t>
            </a:r>
          </a:p>
          <a:p>
            <a:pPr marL="762635" lvl="1" indent="-333375">
              <a:lnSpc>
                <a:spcPct val="90000"/>
              </a:lnSpc>
              <a:spcBef>
                <a:spcPts val="840"/>
              </a:spcBef>
              <a:buClr>
                <a:srgbClr val="4590B8"/>
              </a:buClr>
              <a:buSzPts val="1104"/>
            </a:pPr>
            <a:r>
              <a:rPr lang="es-ES" sz="1050" dirty="0">
                <a:solidFill>
                  <a:schemeClr val="bg1"/>
                </a:solidFill>
              </a:rPr>
              <a:t>1.5 SOFTWARE MODULAR</a:t>
            </a:r>
          </a:p>
          <a:p>
            <a:pPr marL="762635" lvl="1" indent="-333375">
              <a:lnSpc>
                <a:spcPct val="90000"/>
              </a:lnSpc>
              <a:spcBef>
                <a:spcPts val="840"/>
              </a:spcBef>
              <a:buClr>
                <a:srgbClr val="4590B8"/>
              </a:buClr>
              <a:buSzPts val="1104"/>
            </a:pPr>
            <a:r>
              <a:rPr lang="es-ES" sz="1050" dirty="0">
                <a:solidFill>
                  <a:schemeClr val="bg1"/>
                </a:solidFill>
              </a:rPr>
              <a:t>1.6 SEVIDORES</a:t>
            </a:r>
          </a:p>
          <a:p>
            <a:pPr marL="762635" lvl="1" indent="-333375">
              <a:lnSpc>
                <a:spcPct val="90000"/>
              </a:lnSpc>
              <a:spcBef>
                <a:spcPts val="840"/>
              </a:spcBef>
              <a:buClr>
                <a:srgbClr val="4590B8"/>
              </a:buClr>
              <a:buSzPts val="1104"/>
            </a:pPr>
            <a:r>
              <a:rPr lang="es-ES" sz="1050" dirty="0">
                <a:solidFill>
                  <a:schemeClr val="bg1"/>
                </a:solidFill>
              </a:rPr>
              <a:t>1.7 CLIENTE - SERVIDORES</a:t>
            </a:r>
          </a:p>
          <a:p>
            <a:pPr marL="762635" lvl="1" indent="-333375">
              <a:lnSpc>
                <a:spcPct val="90000"/>
              </a:lnSpc>
              <a:spcBef>
                <a:spcPts val="840"/>
              </a:spcBef>
              <a:buClr>
                <a:srgbClr val="4590B8"/>
              </a:buClr>
              <a:buSzPts val="1104"/>
            </a:pPr>
            <a:r>
              <a:rPr lang="es-ES" sz="1050" dirty="0">
                <a:solidFill>
                  <a:schemeClr val="bg1"/>
                </a:solidFill>
              </a:rPr>
              <a:t>1.8 .WAR</a:t>
            </a:r>
          </a:p>
          <a:p>
            <a:pPr marL="762635" lvl="1" indent="-333375">
              <a:lnSpc>
                <a:spcPct val="90000"/>
              </a:lnSpc>
              <a:spcBef>
                <a:spcPts val="840"/>
              </a:spcBef>
              <a:buClr>
                <a:srgbClr val="4590B8"/>
              </a:buClr>
              <a:buSzPts val="1104"/>
            </a:pPr>
            <a:r>
              <a:rPr lang="es-ES" sz="1050" dirty="0">
                <a:solidFill>
                  <a:schemeClr val="bg1"/>
                </a:solidFill>
              </a:rPr>
              <a:t>1.9 JAVA WEB START</a:t>
            </a:r>
          </a:p>
          <a:p>
            <a:pPr marL="762635" lvl="1" indent="-333375">
              <a:lnSpc>
                <a:spcPct val="90000"/>
              </a:lnSpc>
              <a:spcBef>
                <a:spcPts val="840"/>
              </a:spcBef>
              <a:buClr>
                <a:srgbClr val="4590B8"/>
              </a:buClr>
              <a:buSzPts val="1104"/>
            </a:pPr>
            <a:r>
              <a:rPr lang="es-ES" sz="1050" dirty="0">
                <a:solidFill>
                  <a:schemeClr val="bg1"/>
                </a:solidFill>
              </a:rPr>
              <a:t>1.10 INTERFACES LOCALES Y REMOTAS</a:t>
            </a:r>
          </a:p>
          <a:p>
            <a:pPr marL="305435" lvl="0" indent="-270510">
              <a:lnSpc>
                <a:spcPct val="90000"/>
              </a:lnSpc>
              <a:spcBef>
                <a:spcPts val="840"/>
              </a:spcBef>
              <a:buClr>
                <a:srgbClr val="4590B8"/>
              </a:buClr>
              <a:buSzPts val="1104"/>
            </a:pPr>
            <a:r>
              <a:rPr lang="es-ES" sz="1050" dirty="0">
                <a:solidFill>
                  <a:srgbClr val="FFFF00"/>
                </a:solidFill>
              </a:rPr>
              <a:t>2 PARTE PRÁCTICA</a:t>
            </a:r>
            <a:endParaRPr lang="en-US" sz="850" dirty="0">
              <a:solidFill>
                <a:srgbClr val="FFFF00"/>
              </a:solidFill>
            </a:endParaRPr>
          </a:p>
          <a:p>
            <a:pPr marL="629920" lvl="1" indent="-270510">
              <a:lnSpc>
                <a:spcPct val="90000"/>
              </a:lnSpc>
              <a:spcBef>
                <a:spcPts val="840"/>
              </a:spcBef>
              <a:buClr>
                <a:srgbClr val="4590B8"/>
              </a:buClr>
              <a:buSzPts val="1104"/>
            </a:pPr>
            <a:r>
              <a:rPr lang="es-ES" sz="1050" dirty="0">
                <a:solidFill>
                  <a:srgbClr val="FFFF00"/>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sp>
        <p:nvSpPr>
          <p:cNvPr id="16" name="Arrow: Right 5">
            <a:extLst>
              <a:ext uri="{FF2B5EF4-FFF2-40B4-BE49-F238E27FC236}">
                <a16:creationId xmlns:a16="http://schemas.microsoft.com/office/drawing/2014/main" id="{2C3ABFFA-FE15-6A19-F6C1-A1DC644E2193}"/>
              </a:ext>
            </a:extLst>
          </p:cNvPr>
          <p:cNvSpPr/>
          <p:nvPr/>
        </p:nvSpPr>
        <p:spPr>
          <a:xfrm>
            <a:off x="2659669" y="4673379"/>
            <a:ext cx="593558" cy="401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uadroTexto 11">
            <a:extLst>
              <a:ext uri="{FF2B5EF4-FFF2-40B4-BE49-F238E27FC236}">
                <a16:creationId xmlns:a16="http://schemas.microsoft.com/office/drawing/2014/main" id="{FA54E23E-607B-B201-77EA-5EDEDC82CFD3}"/>
              </a:ext>
            </a:extLst>
          </p:cNvPr>
          <p:cNvSpPr txBox="1"/>
          <p:nvPr/>
        </p:nvSpPr>
        <p:spPr>
          <a:xfrm>
            <a:off x="359241" y="2855817"/>
            <a:ext cx="8757868" cy="523220"/>
          </a:xfrm>
          <a:prstGeom prst="rect">
            <a:avLst/>
          </a:prstGeom>
          <a:noFill/>
        </p:spPr>
        <p:txBody>
          <a:bodyPr wrap="square">
            <a:spAutoFit/>
          </a:bodyPr>
          <a:lstStyle/>
          <a:p>
            <a:pPr algn="just"/>
            <a:r>
              <a:rPr lang="es-MX" dirty="0">
                <a:latin typeface="Calibri" panose="020F0502020204030204" pitchFamily="34" charset="0"/>
                <a:ea typeface="Calibri" panose="020F0502020204030204" pitchFamily="34" charset="0"/>
                <a:cs typeface="Times New Roman" panose="02020603050405020304" pitchFamily="18" charset="0"/>
              </a:rPr>
              <a:t>Ahora se necesita un proyecto que se va a necesitar mas adelante un proyecto de librerías de clases. Para crearlo se hace clic nuevamente en nuevo proyecto&gt;Java&gt;Java </a:t>
            </a:r>
            <a:r>
              <a:rPr lang="es-MX" dirty="0" err="1">
                <a:latin typeface="Calibri" panose="020F0502020204030204" pitchFamily="34" charset="0"/>
                <a:ea typeface="Calibri" panose="020F0502020204030204" pitchFamily="34" charset="0"/>
                <a:cs typeface="Times New Roman" panose="02020603050405020304" pitchFamily="18" charset="0"/>
              </a:rPr>
              <a:t>Class</a:t>
            </a:r>
            <a:r>
              <a:rPr lang="es-MX" dirty="0">
                <a:latin typeface="Calibri" panose="020F0502020204030204" pitchFamily="34" charset="0"/>
                <a:ea typeface="Calibri" panose="020F0502020204030204" pitchFamily="34" charset="0"/>
                <a:cs typeface="Times New Roman" panose="02020603050405020304" pitchFamily="18" charset="0"/>
              </a:rPr>
              <a:t> Library</a:t>
            </a:r>
            <a:endParaRPr lang="es-EC"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CuadroTexto 3">
            <a:extLst>
              <a:ext uri="{FF2B5EF4-FFF2-40B4-BE49-F238E27FC236}">
                <a16:creationId xmlns:a16="http://schemas.microsoft.com/office/drawing/2014/main" id="{AE4F5872-4D6E-7ACE-0C06-EA008EF1181C}"/>
              </a:ext>
            </a:extLst>
          </p:cNvPr>
          <p:cNvSpPr txBox="1"/>
          <p:nvPr/>
        </p:nvSpPr>
        <p:spPr>
          <a:xfrm>
            <a:off x="422909" y="1933858"/>
            <a:ext cx="5067079" cy="307777"/>
          </a:xfrm>
          <a:prstGeom prst="rect">
            <a:avLst/>
          </a:prstGeom>
          <a:noFill/>
        </p:spPr>
        <p:txBody>
          <a:bodyPr wrap="square">
            <a:spAutoFit/>
          </a:bodyPr>
          <a:lstStyle/>
          <a:p>
            <a:pPr algn="just"/>
            <a:r>
              <a:rPr lang="es-MX" sz="1400" dirty="0">
                <a:effectLst/>
                <a:latin typeface="Cambria" panose="02040503050406030204" pitchFamily="18" charset="0"/>
                <a:ea typeface="Calibri" panose="020F0502020204030204" pitchFamily="34" charset="0"/>
                <a:cs typeface="Times New Roman" panose="02020603050405020304" pitchFamily="18" charset="0"/>
              </a:rPr>
              <a:t>Ahora ya se tiene 3 proyectos creados como se ve en la figura </a:t>
            </a:r>
            <a:endParaRPr lang="es-EC" dirty="0"/>
          </a:p>
        </p:txBody>
      </p:sp>
      <p:sp>
        <p:nvSpPr>
          <p:cNvPr id="11" name="Arrow: Right 5">
            <a:extLst>
              <a:ext uri="{FF2B5EF4-FFF2-40B4-BE49-F238E27FC236}">
                <a16:creationId xmlns:a16="http://schemas.microsoft.com/office/drawing/2014/main" id="{DC9DCE59-2A6C-4B98-AB2E-295A51F86129}"/>
              </a:ext>
            </a:extLst>
          </p:cNvPr>
          <p:cNvSpPr/>
          <p:nvPr/>
        </p:nvSpPr>
        <p:spPr>
          <a:xfrm rot="5400000">
            <a:off x="7794035" y="6200433"/>
            <a:ext cx="593558" cy="4010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Imagen 2" descr="Interfaz de usuario gráfica, Texto, Aplicación&#10;&#10;Descripción generada automáticamente">
            <a:extLst>
              <a:ext uri="{FF2B5EF4-FFF2-40B4-BE49-F238E27FC236}">
                <a16:creationId xmlns:a16="http://schemas.microsoft.com/office/drawing/2014/main" id="{8D99C6DF-AB03-8C83-14A7-F3C8C4230ACE}"/>
              </a:ext>
            </a:extLst>
          </p:cNvPr>
          <p:cNvPicPr>
            <a:picLocks noChangeAspect="1"/>
          </p:cNvPicPr>
          <p:nvPr/>
        </p:nvPicPr>
        <p:blipFill>
          <a:blip r:embed="rId3"/>
          <a:stretch>
            <a:fillRect/>
          </a:stretch>
        </p:blipFill>
        <p:spPr>
          <a:xfrm>
            <a:off x="5274573" y="1911038"/>
            <a:ext cx="2257425" cy="838200"/>
          </a:xfrm>
          <a:prstGeom prst="rect">
            <a:avLst/>
          </a:prstGeom>
          <a:ln w="76200" cmpd="thinThick">
            <a:solidFill>
              <a:schemeClr val="tx1"/>
            </a:solidFill>
            <a:miter lim="800000"/>
          </a:ln>
        </p:spPr>
      </p:pic>
      <p:pic>
        <p:nvPicPr>
          <p:cNvPr id="5" name="Picture 1">
            <a:extLst>
              <a:ext uri="{FF2B5EF4-FFF2-40B4-BE49-F238E27FC236}">
                <a16:creationId xmlns:a16="http://schemas.microsoft.com/office/drawing/2014/main" id="{E50DC296-FAA0-92B1-EFAE-D2AF4A1222AC}"/>
              </a:ext>
            </a:extLst>
          </p:cNvPr>
          <p:cNvPicPr>
            <a:picLocks noChangeAspect="1"/>
          </p:cNvPicPr>
          <p:nvPr/>
        </p:nvPicPr>
        <p:blipFill>
          <a:blip r:embed="rId4"/>
          <a:stretch>
            <a:fillRect/>
          </a:stretch>
        </p:blipFill>
        <p:spPr>
          <a:xfrm>
            <a:off x="455407" y="3428999"/>
            <a:ext cx="2039784" cy="3192227"/>
          </a:xfrm>
          <a:prstGeom prst="rect">
            <a:avLst/>
          </a:prstGeom>
          <a:ln w="76200" cap="sq" cmpd="thinThick">
            <a:solidFill>
              <a:srgbClr val="000000"/>
            </a:solidFill>
            <a:prstDash val="solid"/>
            <a:miter lim="800000"/>
          </a:ln>
          <a:effectLst>
            <a:outerShdw blurRad="50800" dist="38100" dir="2700000" algn="tl" rotWithShape="0">
              <a:srgbClr val="000000">
                <a:alpha val="43000"/>
              </a:srgbClr>
            </a:outerShdw>
          </a:effectLst>
        </p:spPr>
      </p:pic>
      <p:pic>
        <p:nvPicPr>
          <p:cNvPr id="6" name="Imagen 5">
            <a:extLst>
              <a:ext uri="{FF2B5EF4-FFF2-40B4-BE49-F238E27FC236}">
                <a16:creationId xmlns:a16="http://schemas.microsoft.com/office/drawing/2014/main" id="{9DD8BBA6-2422-2909-E44C-054F18CCDE9D}"/>
              </a:ext>
            </a:extLst>
          </p:cNvPr>
          <p:cNvPicPr>
            <a:picLocks noChangeAspect="1"/>
          </p:cNvPicPr>
          <p:nvPr/>
        </p:nvPicPr>
        <p:blipFill>
          <a:blip r:embed="rId5"/>
          <a:stretch>
            <a:fillRect/>
          </a:stretch>
        </p:blipFill>
        <p:spPr>
          <a:xfrm>
            <a:off x="3491440" y="3526228"/>
            <a:ext cx="3931560" cy="2695354"/>
          </a:xfrm>
          <a:prstGeom prst="rect">
            <a:avLst/>
          </a:prstGeom>
          <a:ln w="76200" cap="sq" cmpd="thinThick">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15944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dirty="0"/>
              <a:t>2.1 CREACIÓN DEL PROYECTO</a:t>
            </a:r>
            <a:endParaRPr dirty="0"/>
          </a:p>
        </p:txBody>
      </p:sp>
      <p:sp>
        <p:nvSpPr>
          <p:cNvPr id="301" name="Google Shape;301;p8"/>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8</a:t>
            </a:r>
            <a:endParaRPr/>
          </a:p>
        </p:txBody>
      </p:sp>
      <p:sp>
        <p:nvSpPr>
          <p:cNvPr id="302" name="Google Shape;302;p8"/>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305" name="Google Shape;305;p8"/>
          <p:cNvSpPr txBox="1"/>
          <p:nvPr/>
        </p:nvSpPr>
        <p:spPr>
          <a:xfrm>
            <a:off x="11725825" y="6457900"/>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27</a:t>
            </a:r>
          </a:p>
        </p:txBody>
      </p:sp>
      <p:sp>
        <p:nvSpPr>
          <p:cNvPr id="2" name="Google Shape;114;p2">
            <a:extLst>
              <a:ext uri="{FF2B5EF4-FFF2-40B4-BE49-F238E27FC236}">
                <a16:creationId xmlns:a16="http://schemas.microsoft.com/office/drawing/2014/main" id="{E5D15BA0-CB36-AC9E-631B-F7C202FC0AA1}"/>
              </a:ext>
            </a:extLst>
          </p:cNvPr>
          <p:cNvSpPr txBox="1">
            <a:spLocks/>
          </p:cNvSpPr>
          <p:nvPr/>
        </p:nvSpPr>
        <p:spPr>
          <a:xfrm>
            <a:off x="9117367" y="938799"/>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chemeClr val="bg1"/>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chemeClr val="bg1"/>
                </a:solidFill>
              </a:rPr>
              <a:t>1.4 SESSIONS BEANS</a:t>
            </a:r>
          </a:p>
          <a:p>
            <a:pPr marL="1219835" lvl="2" indent="-333375">
              <a:lnSpc>
                <a:spcPct val="90000"/>
              </a:lnSpc>
              <a:spcBef>
                <a:spcPts val="840"/>
              </a:spcBef>
              <a:buClr>
                <a:srgbClr val="4590B8"/>
              </a:buClr>
              <a:buSzPts val="1104"/>
            </a:pPr>
            <a:r>
              <a:rPr lang="es-ES" sz="850" dirty="0">
                <a:solidFill>
                  <a:schemeClr val="bg1"/>
                </a:solidFill>
              </a:rPr>
              <a:t>1.4.1 STATELESS SESSION BEAN</a:t>
            </a:r>
          </a:p>
          <a:p>
            <a:pPr marL="1219835" lvl="2" indent="-333375">
              <a:lnSpc>
                <a:spcPct val="90000"/>
              </a:lnSpc>
              <a:spcBef>
                <a:spcPts val="840"/>
              </a:spcBef>
              <a:buClr>
                <a:srgbClr val="4590B8"/>
              </a:buClr>
              <a:buSzPts val="1104"/>
            </a:pPr>
            <a:r>
              <a:rPr lang="es-ES" sz="850" dirty="0">
                <a:solidFill>
                  <a:schemeClr val="bg1"/>
                </a:solidFill>
              </a:rPr>
              <a:t>1.4.2 STATEFULL SESSION BEAN</a:t>
            </a:r>
          </a:p>
          <a:p>
            <a:pPr marL="1219835" lvl="2" indent="-333375">
              <a:lnSpc>
                <a:spcPct val="90000"/>
              </a:lnSpc>
              <a:spcBef>
                <a:spcPts val="840"/>
              </a:spcBef>
              <a:buClr>
                <a:srgbClr val="4590B8"/>
              </a:buClr>
              <a:buSzPts val="1104"/>
            </a:pPr>
            <a:r>
              <a:rPr lang="es-ES" sz="850" dirty="0">
                <a:solidFill>
                  <a:schemeClr val="bg1"/>
                </a:solidFill>
              </a:rPr>
              <a:t>1.4.3 SINGLETON SESSION BEAN</a:t>
            </a:r>
          </a:p>
          <a:p>
            <a:pPr marL="762635" lvl="1" indent="-333375">
              <a:lnSpc>
                <a:spcPct val="90000"/>
              </a:lnSpc>
              <a:spcBef>
                <a:spcPts val="840"/>
              </a:spcBef>
              <a:buClr>
                <a:srgbClr val="4590B8"/>
              </a:buClr>
              <a:buSzPts val="1104"/>
            </a:pPr>
            <a:r>
              <a:rPr lang="es-ES" sz="1050" dirty="0">
                <a:solidFill>
                  <a:schemeClr val="bg1"/>
                </a:solidFill>
              </a:rPr>
              <a:t>1.5 SOFTWARE MODULAR</a:t>
            </a:r>
          </a:p>
          <a:p>
            <a:pPr marL="762635" lvl="1" indent="-333375">
              <a:lnSpc>
                <a:spcPct val="90000"/>
              </a:lnSpc>
              <a:spcBef>
                <a:spcPts val="840"/>
              </a:spcBef>
              <a:buClr>
                <a:srgbClr val="4590B8"/>
              </a:buClr>
              <a:buSzPts val="1104"/>
            </a:pPr>
            <a:r>
              <a:rPr lang="es-ES" sz="1050" dirty="0">
                <a:solidFill>
                  <a:schemeClr val="bg1"/>
                </a:solidFill>
              </a:rPr>
              <a:t>1.6 SEVIDORES</a:t>
            </a:r>
          </a:p>
          <a:p>
            <a:pPr marL="762635" lvl="1" indent="-333375">
              <a:lnSpc>
                <a:spcPct val="90000"/>
              </a:lnSpc>
              <a:spcBef>
                <a:spcPts val="840"/>
              </a:spcBef>
              <a:buClr>
                <a:srgbClr val="4590B8"/>
              </a:buClr>
              <a:buSzPts val="1104"/>
            </a:pPr>
            <a:r>
              <a:rPr lang="es-ES" sz="1050" dirty="0">
                <a:solidFill>
                  <a:schemeClr val="bg1"/>
                </a:solidFill>
              </a:rPr>
              <a:t>1.7 CLIENTE - SERVIDORES</a:t>
            </a:r>
          </a:p>
          <a:p>
            <a:pPr marL="762635" lvl="1" indent="-333375">
              <a:lnSpc>
                <a:spcPct val="90000"/>
              </a:lnSpc>
              <a:spcBef>
                <a:spcPts val="840"/>
              </a:spcBef>
              <a:buClr>
                <a:srgbClr val="4590B8"/>
              </a:buClr>
              <a:buSzPts val="1104"/>
            </a:pPr>
            <a:r>
              <a:rPr lang="es-ES" sz="1050" dirty="0">
                <a:solidFill>
                  <a:schemeClr val="bg1"/>
                </a:solidFill>
              </a:rPr>
              <a:t>1.8 .WAR</a:t>
            </a:r>
          </a:p>
          <a:p>
            <a:pPr marL="762635" lvl="1" indent="-333375">
              <a:lnSpc>
                <a:spcPct val="90000"/>
              </a:lnSpc>
              <a:spcBef>
                <a:spcPts val="840"/>
              </a:spcBef>
              <a:buClr>
                <a:srgbClr val="4590B8"/>
              </a:buClr>
              <a:buSzPts val="1104"/>
            </a:pPr>
            <a:r>
              <a:rPr lang="es-ES" sz="1050" dirty="0">
                <a:solidFill>
                  <a:schemeClr val="bg1"/>
                </a:solidFill>
              </a:rPr>
              <a:t>1.9 JAVA WEB START</a:t>
            </a:r>
          </a:p>
          <a:p>
            <a:pPr marL="762635" lvl="1" indent="-333375">
              <a:lnSpc>
                <a:spcPct val="90000"/>
              </a:lnSpc>
              <a:spcBef>
                <a:spcPts val="840"/>
              </a:spcBef>
              <a:buClr>
                <a:srgbClr val="4590B8"/>
              </a:buClr>
              <a:buSzPts val="1104"/>
            </a:pPr>
            <a:r>
              <a:rPr lang="es-ES" sz="1050" dirty="0">
                <a:solidFill>
                  <a:schemeClr val="bg1"/>
                </a:solidFill>
              </a:rPr>
              <a:t>1.10 INTERFACES LOCALES Y REMOTAS</a:t>
            </a:r>
          </a:p>
          <a:p>
            <a:pPr marL="305435" lvl="0" indent="-270510">
              <a:lnSpc>
                <a:spcPct val="90000"/>
              </a:lnSpc>
              <a:spcBef>
                <a:spcPts val="840"/>
              </a:spcBef>
              <a:buClr>
                <a:srgbClr val="4590B8"/>
              </a:buClr>
              <a:buSzPts val="1104"/>
            </a:pPr>
            <a:r>
              <a:rPr lang="es-ES" sz="1050" dirty="0">
                <a:solidFill>
                  <a:srgbClr val="FFFF00"/>
                </a:solidFill>
              </a:rPr>
              <a:t>2 PARTE PRÁCTICA</a:t>
            </a:r>
            <a:endParaRPr lang="en-US" sz="850" dirty="0">
              <a:solidFill>
                <a:srgbClr val="FFFF00"/>
              </a:solidFill>
            </a:endParaRPr>
          </a:p>
          <a:p>
            <a:pPr marL="629920" lvl="1" indent="-270510">
              <a:lnSpc>
                <a:spcPct val="90000"/>
              </a:lnSpc>
              <a:spcBef>
                <a:spcPts val="840"/>
              </a:spcBef>
              <a:buClr>
                <a:srgbClr val="4590B8"/>
              </a:buClr>
              <a:buSzPts val="1104"/>
            </a:pPr>
            <a:r>
              <a:rPr lang="es-ES" sz="1050" dirty="0">
                <a:solidFill>
                  <a:srgbClr val="FFFF00"/>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sp>
        <p:nvSpPr>
          <p:cNvPr id="14" name="CuadroTexto 13">
            <a:extLst>
              <a:ext uri="{FF2B5EF4-FFF2-40B4-BE49-F238E27FC236}">
                <a16:creationId xmlns:a16="http://schemas.microsoft.com/office/drawing/2014/main" id="{99D3CD89-7FCA-2768-2923-3A961C361402}"/>
              </a:ext>
            </a:extLst>
          </p:cNvPr>
          <p:cNvSpPr txBox="1"/>
          <p:nvPr/>
        </p:nvSpPr>
        <p:spPr>
          <a:xfrm>
            <a:off x="240030" y="2286534"/>
            <a:ext cx="3991490" cy="819648"/>
          </a:xfrm>
          <a:prstGeom prst="rect">
            <a:avLst/>
          </a:prstGeom>
          <a:noFill/>
        </p:spPr>
        <p:txBody>
          <a:bodyPr wrap="square">
            <a:spAutoFit/>
          </a:bodyPr>
          <a:lstStyle/>
          <a:p>
            <a:pPr algn="just">
              <a:lnSpc>
                <a:spcPct val="115000"/>
              </a:lnSpc>
              <a:spcAft>
                <a:spcPts val="1000"/>
              </a:spcAft>
            </a:pPr>
            <a:r>
              <a:rPr lang="es-MX" sz="1400" dirty="0">
                <a:effectLst/>
                <a:latin typeface="Cambria" panose="02040503050406030204" pitchFamily="18" charset="0"/>
                <a:ea typeface="Calibri" panose="020F0502020204030204" pitchFamily="34" charset="0"/>
                <a:cs typeface="Times New Roman" panose="02020603050405020304" pitchFamily="18" charset="0"/>
              </a:rPr>
              <a:t>Ahora ya se está preparado para crear el primer </a:t>
            </a:r>
            <a:r>
              <a:rPr lang="es-MX" sz="1400" dirty="0" err="1">
                <a:effectLst/>
                <a:latin typeface="Cambria" panose="02040503050406030204" pitchFamily="18" charset="0"/>
                <a:ea typeface="Calibri" panose="020F0502020204030204" pitchFamily="34" charset="0"/>
                <a:cs typeface="Times New Roman" panose="02020603050405020304" pitchFamily="18" charset="0"/>
              </a:rPr>
              <a:t>SessionBean</a:t>
            </a:r>
            <a:r>
              <a:rPr lang="es-MX" sz="1400" dirty="0">
                <a:effectLst/>
                <a:latin typeface="Cambria" panose="02040503050406030204" pitchFamily="18" charset="0"/>
                <a:ea typeface="Calibri" panose="020F0502020204030204" pitchFamily="34" charset="0"/>
                <a:cs typeface="Times New Roman" panose="02020603050405020304" pitchFamily="18" charset="0"/>
              </a:rPr>
              <a:t>, se hace clic en el proyecto -</a:t>
            </a:r>
            <a:r>
              <a:rPr lang="es-MX" sz="1400" dirty="0" err="1">
                <a:effectLst/>
                <a:latin typeface="Cambria" panose="02040503050406030204" pitchFamily="18" charset="0"/>
                <a:ea typeface="Calibri" panose="020F0502020204030204" pitchFamily="34" charset="0"/>
                <a:cs typeface="Times New Roman" panose="02020603050405020304" pitchFamily="18" charset="0"/>
              </a:rPr>
              <a:t>ejb</a:t>
            </a:r>
            <a:r>
              <a:rPr lang="es-MX" sz="1400" dirty="0">
                <a:effectLst/>
                <a:latin typeface="Cambria" panose="02040503050406030204" pitchFamily="18" charset="0"/>
                <a:ea typeface="Calibri" panose="020F0502020204030204" pitchFamily="34" charset="0"/>
                <a:cs typeface="Times New Roman" panose="02020603050405020304" pitchFamily="18" charset="0"/>
              </a:rPr>
              <a:t>&gt;new&gt;Enterprise JavaBeans&gt;</a:t>
            </a:r>
            <a:r>
              <a:rPr lang="es-MX" sz="1400" dirty="0" err="1">
                <a:effectLst/>
                <a:latin typeface="Cambria" panose="02040503050406030204" pitchFamily="18" charset="0"/>
                <a:ea typeface="Calibri" panose="020F0502020204030204" pitchFamily="34" charset="0"/>
                <a:cs typeface="Times New Roman" panose="02020603050405020304" pitchFamily="18" charset="0"/>
              </a:rPr>
              <a:t>Session</a:t>
            </a:r>
            <a:r>
              <a:rPr lang="es-MX" sz="1400" dirty="0">
                <a:effectLst/>
                <a:latin typeface="Cambria" panose="02040503050406030204" pitchFamily="18" charset="0"/>
                <a:ea typeface="Calibri" panose="020F0502020204030204" pitchFamily="34" charset="0"/>
                <a:cs typeface="Times New Roman" panose="02020603050405020304" pitchFamily="18" charset="0"/>
              </a:rPr>
              <a:t> </a:t>
            </a:r>
            <a:r>
              <a:rPr lang="es-MX" sz="1400" dirty="0" err="1">
                <a:effectLst/>
                <a:latin typeface="Cambria" panose="02040503050406030204" pitchFamily="18" charset="0"/>
                <a:ea typeface="Calibri" panose="020F0502020204030204" pitchFamily="34" charset="0"/>
                <a:cs typeface="Times New Roman" panose="02020603050405020304" pitchFamily="18" charset="0"/>
              </a:rPr>
              <a:t>Bean</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CuadroTexto 17">
            <a:extLst>
              <a:ext uri="{FF2B5EF4-FFF2-40B4-BE49-F238E27FC236}">
                <a16:creationId xmlns:a16="http://schemas.microsoft.com/office/drawing/2014/main" id="{257CB737-3386-4A88-AEE4-3B0E3364DB30}"/>
              </a:ext>
            </a:extLst>
          </p:cNvPr>
          <p:cNvSpPr txBox="1"/>
          <p:nvPr/>
        </p:nvSpPr>
        <p:spPr>
          <a:xfrm>
            <a:off x="4400550" y="1914894"/>
            <a:ext cx="4530090" cy="1562928"/>
          </a:xfrm>
          <a:prstGeom prst="rect">
            <a:avLst/>
          </a:prstGeom>
          <a:noFill/>
        </p:spPr>
        <p:txBody>
          <a:bodyPr wrap="square">
            <a:spAutoFit/>
          </a:bodyPr>
          <a:lstStyle/>
          <a:p>
            <a:pPr algn="just">
              <a:lnSpc>
                <a:spcPct val="115000"/>
              </a:lnSpc>
              <a:spcAft>
                <a:spcPts val="1000"/>
              </a:spcAft>
            </a:pPr>
            <a:r>
              <a:rPr lang="es-MX" sz="1400" dirty="0">
                <a:effectLst/>
                <a:latin typeface="Cambria" panose="02040503050406030204" pitchFamily="18" charset="0"/>
                <a:ea typeface="Calibri" panose="020F0502020204030204" pitchFamily="34" charset="0"/>
                <a:cs typeface="Times New Roman" panose="02020603050405020304" pitchFamily="18" charset="0"/>
              </a:rPr>
              <a:t>Una vez seleccionada la clase SessionBean.java se procede a nombrarla y a ubicarla en que paquete es que la deseamos crear, también se debe elegir cual va a ser el tipo de sesión que vamos a utilizar en este caso </a:t>
            </a:r>
            <a:r>
              <a:rPr lang="es-MX" sz="1400" dirty="0" err="1">
                <a:effectLst/>
                <a:latin typeface="Cambria" panose="02040503050406030204" pitchFamily="18" charset="0"/>
                <a:ea typeface="Calibri" panose="020F0502020204030204" pitchFamily="34" charset="0"/>
                <a:cs typeface="Times New Roman" panose="02020603050405020304" pitchFamily="18" charset="0"/>
              </a:rPr>
              <a:t>Stateless</a:t>
            </a:r>
            <a:r>
              <a:rPr lang="es-MX" sz="1400" dirty="0">
                <a:effectLst/>
                <a:latin typeface="Cambria" panose="02040503050406030204" pitchFamily="18" charset="0"/>
                <a:ea typeface="Calibri" panose="020F0502020204030204" pitchFamily="34" charset="0"/>
                <a:cs typeface="Times New Roman" panose="02020603050405020304" pitchFamily="18" charset="0"/>
              </a:rPr>
              <a:t> y la interfaz va a ser remota y por defecto se selecciona nuestra proyecto librería que se creó.</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330B3C74-14B2-1264-68FD-6B34C7C730B0}"/>
              </a:ext>
            </a:extLst>
          </p:cNvPr>
          <p:cNvPicPr>
            <a:picLocks noChangeAspect="1"/>
          </p:cNvPicPr>
          <p:nvPr/>
        </p:nvPicPr>
        <p:blipFill>
          <a:blip r:embed="rId3"/>
          <a:stretch>
            <a:fillRect/>
          </a:stretch>
        </p:blipFill>
        <p:spPr>
          <a:xfrm>
            <a:off x="459870" y="3716186"/>
            <a:ext cx="3940680" cy="2741703"/>
          </a:xfrm>
          <a:prstGeom prst="rect">
            <a:avLst/>
          </a:prstGeom>
          <a:ln w="76200" cmpd="thinThick">
            <a:solidFill>
              <a:schemeClr val="tx1"/>
            </a:solidFill>
            <a:miter lim="800000"/>
          </a:ln>
        </p:spPr>
      </p:pic>
      <p:pic>
        <p:nvPicPr>
          <p:cNvPr id="4" name="Imagen 3" descr="Interfaz de usuario gráfica, Texto, Aplicación, Correo electrónico&#10;&#10;Descripción generada automáticamente">
            <a:extLst>
              <a:ext uri="{FF2B5EF4-FFF2-40B4-BE49-F238E27FC236}">
                <a16:creationId xmlns:a16="http://schemas.microsoft.com/office/drawing/2014/main" id="{37E640E8-2105-4133-AA39-F4A13877DCC5}"/>
              </a:ext>
            </a:extLst>
          </p:cNvPr>
          <p:cNvPicPr>
            <a:picLocks noChangeAspect="1"/>
          </p:cNvPicPr>
          <p:nvPr/>
        </p:nvPicPr>
        <p:blipFill>
          <a:blip r:embed="rId4"/>
          <a:stretch>
            <a:fillRect/>
          </a:stretch>
        </p:blipFill>
        <p:spPr>
          <a:xfrm>
            <a:off x="4788624" y="3716187"/>
            <a:ext cx="3940669" cy="2741703"/>
          </a:xfrm>
          <a:prstGeom prst="rect">
            <a:avLst/>
          </a:prstGeom>
          <a:ln w="76200" cmpd="thinThick">
            <a:solidFill>
              <a:schemeClr val="tx1"/>
            </a:solidFill>
            <a:prstDash val="solid"/>
            <a:miter lim="800000"/>
          </a:ln>
        </p:spPr>
      </p:pic>
    </p:spTree>
    <p:extLst>
      <p:ext uri="{BB962C8B-B14F-4D97-AF65-F5344CB8AC3E}">
        <p14:creationId xmlns:p14="http://schemas.microsoft.com/office/powerpoint/2010/main" val="3635465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dirty="0"/>
              <a:t>2.1 CREACIÓN DEL PROYECTO</a:t>
            </a:r>
            <a:endParaRPr dirty="0"/>
          </a:p>
        </p:txBody>
      </p:sp>
      <p:sp>
        <p:nvSpPr>
          <p:cNvPr id="301" name="Google Shape;301;p8"/>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8</a:t>
            </a:r>
            <a:endParaRPr/>
          </a:p>
        </p:txBody>
      </p:sp>
      <p:sp>
        <p:nvSpPr>
          <p:cNvPr id="302" name="Google Shape;302;p8"/>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305" name="Google Shape;305;p8"/>
          <p:cNvSpPr txBox="1"/>
          <p:nvPr/>
        </p:nvSpPr>
        <p:spPr>
          <a:xfrm>
            <a:off x="11725825" y="6457900"/>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28</a:t>
            </a:r>
          </a:p>
        </p:txBody>
      </p:sp>
      <p:sp>
        <p:nvSpPr>
          <p:cNvPr id="2" name="Google Shape;114;p2">
            <a:extLst>
              <a:ext uri="{FF2B5EF4-FFF2-40B4-BE49-F238E27FC236}">
                <a16:creationId xmlns:a16="http://schemas.microsoft.com/office/drawing/2014/main" id="{E5D15BA0-CB36-AC9E-631B-F7C202FC0AA1}"/>
              </a:ext>
            </a:extLst>
          </p:cNvPr>
          <p:cNvSpPr txBox="1">
            <a:spLocks/>
          </p:cNvSpPr>
          <p:nvPr/>
        </p:nvSpPr>
        <p:spPr>
          <a:xfrm>
            <a:off x="9117367" y="938799"/>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chemeClr val="bg1"/>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chemeClr val="bg1"/>
                </a:solidFill>
              </a:rPr>
              <a:t>1.4 SESSIONS BEANS</a:t>
            </a:r>
          </a:p>
          <a:p>
            <a:pPr marL="1219835" lvl="2" indent="-333375">
              <a:lnSpc>
                <a:spcPct val="90000"/>
              </a:lnSpc>
              <a:spcBef>
                <a:spcPts val="840"/>
              </a:spcBef>
              <a:buClr>
                <a:srgbClr val="4590B8"/>
              </a:buClr>
              <a:buSzPts val="1104"/>
            </a:pPr>
            <a:r>
              <a:rPr lang="es-ES" sz="850" dirty="0">
                <a:solidFill>
                  <a:schemeClr val="bg1"/>
                </a:solidFill>
              </a:rPr>
              <a:t>1.4.1 STATELESS SESSION BEAN</a:t>
            </a:r>
          </a:p>
          <a:p>
            <a:pPr marL="1219835" lvl="2" indent="-333375">
              <a:lnSpc>
                <a:spcPct val="90000"/>
              </a:lnSpc>
              <a:spcBef>
                <a:spcPts val="840"/>
              </a:spcBef>
              <a:buClr>
                <a:srgbClr val="4590B8"/>
              </a:buClr>
              <a:buSzPts val="1104"/>
            </a:pPr>
            <a:r>
              <a:rPr lang="es-ES" sz="850" dirty="0">
                <a:solidFill>
                  <a:schemeClr val="bg1"/>
                </a:solidFill>
              </a:rPr>
              <a:t>1.4.2 STATEFULL SESSION BEAN</a:t>
            </a:r>
          </a:p>
          <a:p>
            <a:pPr marL="1219835" lvl="2" indent="-333375">
              <a:lnSpc>
                <a:spcPct val="90000"/>
              </a:lnSpc>
              <a:spcBef>
                <a:spcPts val="840"/>
              </a:spcBef>
              <a:buClr>
                <a:srgbClr val="4590B8"/>
              </a:buClr>
              <a:buSzPts val="1104"/>
            </a:pPr>
            <a:r>
              <a:rPr lang="es-ES" sz="850" dirty="0">
                <a:solidFill>
                  <a:schemeClr val="bg1"/>
                </a:solidFill>
              </a:rPr>
              <a:t>1.4.3 SINGLETON SESSION BEAN</a:t>
            </a:r>
          </a:p>
          <a:p>
            <a:pPr marL="762635" lvl="1" indent="-333375">
              <a:lnSpc>
                <a:spcPct val="90000"/>
              </a:lnSpc>
              <a:spcBef>
                <a:spcPts val="840"/>
              </a:spcBef>
              <a:buClr>
                <a:srgbClr val="4590B8"/>
              </a:buClr>
              <a:buSzPts val="1104"/>
            </a:pPr>
            <a:r>
              <a:rPr lang="es-ES" sz="1050" dirty="0">
                <a:solidFill>
                  <a:schemeClr val="bg1"/>
                </a:solidFill>
              </a:rPr>
              <a:t>1.5 SOFTWARE MODULAR</a:t>
            </a:r>
          </a:p>
          <a:p>
            <a:pPr marL="762635" lvl="1" indent="-333375">
              <a:lnSpc>
                <a:spcPct val="90000"/>
              </a:lnSpc>
              <a:spcBef>
                <a:spcPts val="840"/>
              </a:spcBef>
              <a:buClr>
                <a:srgbClr val="4590B8"/>
              </a:buClr>
              <a:buSzPts val="1104"/>
            </a:pPr>
            <a:r>
              <a:rPr lang="es-ES" sz="1050" dirty="0">
                <a:solidFill>
                  <a:schemeClr val="bg1"/>
                </a:solidFill>
              </a:rPr>
              <a:t>1.6 SEVIDORES</a:t>
            </a:r>
          </a:p>
          <a:p>
            <a:pPr marL="762635" lvl="1" indent="-333375">
              <a:lnSpc>
                <a:spcPct val="90000"/>
              </a:lnSpc>
              <a:spcBef>
                <a:spcPts val="840"/>
              </a:spcBef>
              <a:buClr>
                <a:srgbClr val="4590B8"/>
              </a:buClr>
              <a:buSzPts val="1104"/>
            </a:pPr>
            <a:r>
              <a:rPr lang="es-ES" sz="1050" dirty="0">
                <a:solidFill>
                  <a:schemeClr val="bg1"/>
                </a:solidFill>
              </a:rPr>
              <a:t>1.7 CLIENTE - SERVIDORES</a:t>
            </a:r>
          </a:p>
          <a:p>
            <a:pPr marL="762635" lvl="1" indent="-333375">
              <a:lnSpc>
                <a:spcPct val="90000"/>
              </a:lnSpc>
              <a:spcBef>
                <a:spcPts val="840"/>
              </a:spcBef>
              <a:buClr>
                <a:srgbClr val="4590B8"/>
              </a:buClr>
              <a:buSzPts val="1104"/>
            </a:pPr>
            <a:r>
              <a:rPr lang="es-ES" sz="1050" dirty="0">
                <a:solidFill>
                  <a:schemeClr val="bg1"/>
                </a:solidFill>
              </a:rPr>
              <a:t>1.8 .WAR</a:t>
            </a:r>
          </a:p>
          <a:p>
            <a:pPr marL="762635" lvl="1" indent="-333375">
              <a:lnSpc>
                <a:spcPct val="90000"/>
              </a:lnSpc>
              <a:spcBef>
                <a:spcPts val="840"/>
              </a:spcBef>
              <a:buClr>
                <a:srgbClr val="4590B8"/>
              </a:buClr>
              <a:buSzPts val="1104"/>
            </a:pPr>
            <a:r>
              <a:rPr lang="es-ES" sz="1050" dirty="0">
                <a:solidFill>
                  <a:schemeClr val="bg1"/>
                </a:solidFill>
              </a:rPr>
              <a:t>1.9 JAVA WEB START</a:t>
            </a:r>
          </a:p>
          <a:p>
            <a:pPr marL="762635" lvl="1" indent="-333375">
              <a:lnSpc>
                <a:spcPct val="90000"/>
              </a:lnSpc>
              <a:spcBef>
                <a:spcPts val="840"/>
              </a:spcBef>
              <a:buClr>
                <a:srgbClr val="4590B8"/>
              </a:buClr>
              <a:buSzPts val="1104"/>
            </a:pPr>
            <a:r>
              <a:rPr lang="es-ES" sz="1050" dirty="0">
                <a:solidFill>
                  <a:schemeClr val="bg1"/>
                </a:solidFill>
              </a:rPr>
              <a:t>1.10 INTERFACES LOCALES Y REMOTAS</a:t>
            </a:r>
          </a:p>
          <a:p>
            <a:pPr marL="305435" lvl="0" indent="-270510">
              <a:lnSpc>
                <a:spcPct val="90000"/>
              </a:lnSpc>
              <a:spcBef>
                <a:spcPts val="840"/>
              </a:spcBef>
              <a:buClr>
                <a:srgbClr val="4590B8"/>
              </a:buClr>
              <a:buSzPts val="1104"/>
            </a:pPr>
            <a:r>
              <a:rPr lang="es-ES" sz="1050" dirty="0">
                <a:solidFill>
                  <a:srgbClr val="FFFF00"/>
                </a:solidFill>
              </a:rPr>
              <a:t>2 PARTE PRÁCTICA</a:t>
            </a:r>
            <a:endParaRPr lang="en-US" sz="850" dirty="0">
              <a:solidFill>
                <a:srgbClr val="FFFF00"/>
              </a:solidFill>
            </a:endParaRPr>
          </a:p>
          <a:p>
            <a:pPr marL="629920" lvl="1" indent="-270510">
              <a:lnSpc>
                <a:spcPct val="90000"/>
              </a:lnSpc>
              <a:spcBef>
                <a:spcPts val="840"/>
              </a:spcBef>
              <a:buClr>
                <a:srgbClr val="4590B8"/>
              </a:buClr>
              <a:buSzPts val="1104"/>
            </a:pPr>
            <a:r>
              <a:rPr lang="es-ES" sz="1050" dirty="0">
                <a:solidFill>
                  <a:srgbClr val="FFFF00"/>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sp>
        <p:nvSpPr>
          <p:cNvPr id="14" name="CuadroTexto 13">
            <a:extLst>
              <a:ext uri="{FF2B5EF4-FFF2-40B4-BE49-F238E27FC236}">
                <a16:creationId xmlns:a16="http://schemas.microsoft.com/office/drawing/2014/main" id="{99D3CD89-7FCA-2768-2923-3A961C361402}"/>
              </a:ext>
            </a:extLst>
          </p:cNvPr>
          <p:cNvSpPr txBox="1"/>
          <p:nvPr/>
        </p:nvSpPr>
        <p:spPr>
          <a:xfrm>
            <a:off x="240030" y="2286534"/>
            <a:ext cx="2423160" cy="1067408"/>
          </a:xfrm>
          <a:prstGeom prst="rect">
            <a:avLst/>
          </a:prstGeom>
          <a:noFill/>
        </p:spPr>
        <p:txBody>
          <a:bodyPr wrap="square">
            <a:spAutoFit/>
          </a:bodyPr>
          <a:lstStyle/>
          <a:p>
            <a:pPr algn="just">
              <a:lnSpc>
                <a:spcPct val="115000"/>
              </a:lnSpc>
              <a:spcAft>
                <a:spcPts val="1000"/>
              </a:spcAft>
            </a:pPr>
            <a:r>
              <a:rPr lang="es-MX" sz="1400" dirty="0">
                <a:effectLst/>
                <a:latin typeface="Cambria" panose="02040503050406030204" pitchFamily="18" charset="0"/>
                <a:ea typeface="Calibri" panose="020F0502020204030204" pitchFamily="34" charset="0"/>
                <a:cs typeface="Times New Roman" panose="02020603050405020304" pitchFamily="18" charset="0"/>
              </a:rPr>
              <a:t>Y se observa que se nos crean los diferentes archivos en nuestro diferentes proyectos</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CuadroTexto 17">
            <a:extLst>
              <a:ext uri="{FF2B5EF4-FFF2-40B4-BE49-F238E27FC236}">
                <a16:creationId xmlns:a16="http://schemas.microsoft.com/office/drawing/2014/main" id="{257CB737-3386-4A88-AEE4-3B0E3364DB30}"/>
              </a:ext>
            </a:extLst>
          </p:cNvPr>
          <p:cNvSpPr txBox="1"/>
          <p:nvPr/>
        </p:nvSpPr>
        <p:spPr>
          <a:xfrm>
            <a:off x="3074634" y="1925554"/>
            <a:ext cx="2423160" cy="1315168"/>
          </a:xfrm>
          <a:prstGeom prst="rect">
            <a:avLst/>
          </a:prstGeom>
          <a:noFill/>
        </p:spPr>
        <p:txBody>
          <a:bodyPr wrap="square">
            <a:spAutoFit/>
          </a:bodyPr>
          <a:lstStyle/>
          <a:p>
            <a:pPr algn="just">
              <a:lnSpc>
                <a:spcPct val="115000"/>
              </a:lnSpc>
              <a:spcAft>
                <a:spcPts val="1000"/>
              </a:spcAft>
            </a:pPr>
            <a:r>
              <a:rPr lang="es-MX" sz="1400" dirty="0">
                <a:effectLst/>
                <a:latin typeface="Cambria" panose="02040503050406030204" pitchFamily="18" charset="0"/>
                <a:ea typeface="Calibri" panose="020F0502020204030204" pitchFamily="34" charset="0"/>
                <a:cs typeface="Times New Roman" panose="02020603050405020304" pitchFamily="18" charset="0"/>
              </a:rPr>
              <a:t>Ahora para generar nuestro método de negocia en nuestra clases Repetir se hace clic derecho&gt;</a:t>
            </a:r>
            <a:r>
              <a:rPr lang="es-MX" sz="1400" dirty="0" err="1">
                <a:effectLst/>
                <a:latin typeface="Cambria" panose="02040503050406030204" pitchFamily="18" charset="0"/>
                <a:ea typeface="Calibri" panose="020F0502020204030204" pitchFamily="34" charset="0"/>
                <a:cs typeface="Times New Roman" panose="02020603050405020304" pitchFamily="18" charset="0"/>
              </a:rPr>
              <a:t>Insert</a:t>
            </a:r>
            <a:r>
              <a:rPr lang="es-MX" sz="1400" dirty="0">
                <a:effectLst/>
                <a:latin typeface="Cambria" panose="02040503050406030204" pitchFamily="18" charset="0"/>
                <a:ea typeface="Calibri" panose="020F0502020204030204" pitchFamily="34" charset="0"/>
                <a:cs typeface="Times New Roman" panose="02020603050405020304" pitchFamily="18" charset="0"/>
              </a:rPr>
              <a:t> </a:t>
            </a:r>
            <a:r>
              <a:rPr lang="es-MX" sz="1400" dirty="0" err="1">
                <a:effectLst/>
                <a:latin typeface="Cambria" panose="02040503050406030204" pitchFamily="18" charset="0"/>
                <a:ea typeface="Calibri" panose="020F0502020204030204" pitchFamily="34" charset="0"/>
                <a:cs typeface="Times New Roman" panose="02020603050405020304" pitchFamily="18" charset="0"/>
              </a:rPr>
              <a:t>Code</a:t>
            </a:r>
            <a:r>
              <a:rPr lang="es-MX" sz="1400" dirty="0">
                <a:effectLst/>
                <a:latin typeface="Cambria" panose="02040503050406030204" pitchFamily="18" charset="0"/>
                <a:ea typeface="Calibri" panose="020F0502020204030204" pitchFamily="34" charset="0"/>
                <a:cs typeface="Times New Roman" panose="02020603050405020304" pitchFamily="18" charset="0"/>
              </a:rPr>
              <a:t>&gt;</a:t>
            </a:r>
            <a:r>
              <a:rPr lang="es-MX" sz="1400" dirty="0" err="1">
                <a:effectLst/>
                <a:latin typeface="Cambria" panose="02040503050406030204" pitchFamily="18" charset="0"/>
                <a:ea typeface="Calibri" panose="020F0502020204030204" pitchFamily="34" charset="0"/>
                <a:cs typeface="Times New Roman" panose="02020603050405020304" pitchFamily="18" charset="0"/>
              </a:rPr>
              <a:t>Add</a:t>
            </a:r>
            <a:r>
              <a:rPr lang="es-MX" sz="1400" dirty="0">
                <a:effectLst/>
                <a:latin typeface="Cambria" panose="02040503050406030204" pitchFamily="18" charset="0"/>
                <a:ea typeface="Calibri" panose="020F0502020204030204" pitchFamily="34" charset="0"/>
                <a:cs typeface="Times New Roman" panose="02020603050405020304" pitchFamily="18" charset="0"/>
              </a:rPr>
              <a:t> Business </a:t>
            </a:r>
            <a:r>
              <a:rPr lang="es-MX" sz="1400" dirty="0" err="1">
                <a:effectLst/>
                <a:latin typeface="Cambria" panose="02040503050406030204" pitchFamily="18" charset="0"/>
                <a:ea typeface="Calibri" panose="020F0502020204030204" pitchFamily="34" charset="0"/>
                <a:cs typeface="Times New Roman" panose="02020603050405020304" pitchFamily="18" charset="0"/>
              </a:rPr>
              <a:t>Method</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uadroTexto 5">
            <a:extLst>
              <a:ext uri="{FF2B5EF4-FFF2-40B4-BE49-F238E27FC236}">
                <a16:creationId xmlns:a16="http://schemas.microsoft.com/office/drawing/2014/main" id="{05FDBD25-4CF6-0124-DF64-DAAA89DD2CE0}"/>
              </a:ext>
            </a:extLst>
          </p:cNvPr>
          <p:cNvSpPr txBox="1"/>
          <p:nvPr/>
        </p:nvSpPr>
        <p:spPr>
          <a:xfrm>
            <a:off x="5909238" y="2143976"/>
            <a:ext cx="2853726" cy="1067408"/>
          </a:xfrm>
          <a:prstGeom prst="rect">
            <a:avLst/>
          </a:prstGeom>
          <a:noFill/>
        </p:spPr>
        <p:txBody>
          <a:bodyPr wrap="square">
            <a:spAutoFit/>
          </a:bodyPr>
          <a:lstStyle/>
          <a:p>
            <a:pPr algn="just">
              <a:lnSpc>
                <a:spcPct val="115000"/>
              </a:lnSpc>
              <a:spcAft>
                <a:spcPts val="1000"/>
              </a:spcAft>
            </a:pPr>
            <a:r>
              <a:rPr lang="es-MX" sz="1400" dirty="0">
                <a:effectLst/>
                <a:latin typeface="Cambria" panose="02040503050406030204" pitchFamily="18" charset="0"/>
                <a:ea typeface="Calibri" panose="020F0502020204030204" pitchFamily="34" charset="0"/>
                <a:cs typeface="Times New Roman" panose="02020603050405020304" pitchFamily="18" charset="0"/>
              </a:rPr>
              <a:t>Y para crear nuestro método repetir vamos a llenar la pantalla que nos abre de la siguiente manera</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n 4" descr="Interfaz de usuario gráfica, Texto, Aplicación, Chat o mensaje de texto&#10;&#10;Descripción generada automáticamente">
            <a:extLst>
              <a:ext uri="{FF2B5EF4-FFF2-40B4-BE49-F238E27FC236}">
                <a16:creationId xmlns:a16="http://schemas.microsoft.com/office/drawing/2014/main" id="{54C5158B-0982-368C-32E9-FAFF3153557B}"/>
              </a:ext>
            </a:extLst>
          </p:cNvPr>
          <p:cNvPicPr>
            <a:picLocks noChangeAspect="1"/>
          </p:cNvPicPr>
          <p:nvPr/>
        </p:nvPicPr>
        <p:blipFill>
          <a:blip r:embed="rId3"/>
          <a:stretch>
            <a:fillRect/>
          </a:stretch>
        </p:blipFill>
        <p:spPr>
          <a:xfrm>
            <a:off x="581192" y="3621770"/>
            <a:ext cx="1931035" cy="2297430"/>
          </a:xfrm>
          <a:prstGeom prst="rect">
            <a:avLst/>
          </a:prstGeom>
          <a:ln w="76200" cmpd="thinThick">
            <a:solidFill>
              <a:schemeClr val="tx1"/>
            </a:solidFill>
            <a:miter lim="800000"/>
          </a:ln>
        </p:spPr>
      </p:pic>
      <p:pic>
        <p:nvPicPr>
          <p:cNvPr id="8" name="Imagen 7">
            <a:extLst>
              <a:ext uri="{FF2B5EF4-FFF2-40B4-BE49-F238E27FC236}">
                <a16:creationId xmlns:a16="http://schemas.microsoft.com/office/drawing/2014/main" id="{035403DA-7A78-6997-009A-C8348E49FF07}"/>
              </a:ext>
            </a:extLst>
          </p:cNvPr>
          <p:cNvPicPr>
            <a:picLocks noChangeAspect="1"/>
          </p:cNvPicPr>
          <p:nvPr/>
        </p:nvPicPr>
        <p:blipFill>
          <a:blip r:embed="rId4"/>
          <a:stretch>
            <a:fillRect/>
          </a:stretch>
        </p:blipFill>
        <p:spPr>
          <a:xfrm>
            <a:off x="3305145" y="3566525"/>
            <a:ext cx="1783080" cy="2407920"/>
          </a:xfrm>
          <a:prstGeom prst="rect">
            <a:avLst/>
          </a:prstGeom>
          <a:ln w="76200" cap="sq" cmpd="thinThick">
            <a:solidFill>
              <a:srgbClr val="000000"/>
            </a:solidFill>
            <a:prstDash val="solid"/>
            <a:miter lim="800000"/>
          </a:ln>
          <a:effectLst>
            <a:outerShdw blurRad="50800" dist="38100" dir="2700000" algn="tl" rotWithShape="0">
              <a:srgbClr val="000000">
                <a:alpha val="43000"/>
              </a:srgbClr>
            </a:outerShdw>
          </a:effectLst>
        </p:spPr>
      </p:pic>
      <p:pic>
        <p:nvPicPr>
          <p:cNvPr id="9" name="Imagen 8">
            <a:extLst>
              <a:ext uri="{FF2B5EF4-FFF2-40B4-BE49-F238E27FC236}">
                <a16:creationId xmlns:a16="http://schemas.microsoft.com/office/drawing/2014/main" id="{8B95DBA0-8F8D-1403-C729-EA0EB49D60E1}"/>
              </a:ext>
            </a:extLst>
          </p:cNvPr>
          <p:cNvPicPr>
            <a:picLocks noChangeAspect="1"/>
          </p:cNvPicPr>
          <p:nvPr/>
        </p:nvPicPr>
        <p:blipFill>
          <a:blip r:embed="rId5"/>
          <a:stretch>
            <a:fillRect/>
          </a:stretch>
        </p:blipFill>
        <p:spPr>
          <a:xfrm>
            <a:off x="5683711" y="3566525"/>
            <a:ext cx="3247740" cy="2451802"/>
          </a:xfrm>
          <a:prstGeom prst="rect">
            <a:avLst/>
          </a:prstGeom>
          <a:ln w="76200" cap="sq" cmpd="thinThick">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15610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dirty="0"/>
              <a:t>2.1 CREACIÓN DEL PROYECTO</a:t>
            </a:r>
            <a:endParaRPr dirty="0"/>
          </a:p>
        </p:txBody>
      </p:sp>
      <p:sp>
        <p:nvSpPr>
          <p:cNvPr id="301" name="Google Shape;301;p8"/>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8</a:t>
            </a:r>
            <a:endParaRPr/>
          </a:p>
        </p:txBody>
      </p:sp>
      <p:sp>
        <p:nvSpPr>
          <p:cNvPr id="302" name="Google Shape;302;p8"/>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305" name="Google Shape;305;p8"/>
          <p:cNvSpPr txBox="1"/>
          <p:nvPr/>
        </p:nvSpPr>
        <p:spPr>
          <a:xfrm>
            <a:off x="11725825" y="6457900"/>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29</a:t>
            </a:r>
          </a:p>
        </p:txBody>
      </p:sp>
      <p:sp>
        <p:nvSpPr>
          <p:cNvPr id="2" name="Google Shape;114;p2">
            <a:extLst>
              <a:ext uri="{FF2B5EF4-FFF2-40B4-BE49-F238E27FC236}">
                <a16:creationId xmlns:a16="http://schemas.microsoft.com/office/drawing/2014/main" id="{E5D15BA0-CB36-AC9E-631B-F7C202FC0AA1}"/>
              </a:ext>
            </a:extLst>
          </p:cNvPr>
          <p:cNvSpPr txBox="1">
            <a:spLocks/>
          </p:cNvSpPr>
          <p:nvPr/>
        </p:nvSpPr>
        <p:spPr>
          <a:xfrm>
            <a:off x="9117367" y="938799"/>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chemeClr val="bg1"/>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chemeClr val="bg1"/>
                </a:solidFill>
              </a:rPr>
              <a:t>1.4 SESSIONS BEANS</a:t>
            </a:r>
          </a:p>
          <a:p>
            <a:pPr marL="1219835" lvl="2" indent="-333375">
              <a:lnSpc>
                <a:spcPct val="90000"/>
              </a:lnSpc>
              <a:spcBef>
                <a:spcPts val="840"/>
              </a:spcBef>
              <a:buClr>
                <a:srgbClr val="4590B8"/>
              </a:buClr>
              <a:buSzPts val="1104"/>
            </a:pPr>
            <a:r>
              <a:rPr lang="es-ES" sz="850" dirty="0">
                <a:solidFill>
                  <a:schemeClr val="bg1"/>
                </a:solidFill>
              </a:rPr>
              <a:t>1.4.1 STATELESS SESSION BEAN</a:t>
            </a:r>
          </a:p>
          <a:p>
            <a:pPr marL="1219835" lvl="2" indent="-333375">
              <a:lnSpc>
                <a:spcPct val="90000"/>
              </a:lnSpc>
              <a:spcBef>
                <a:spcPts val="840"/>
              </a:spcBef>
              <a:buClr>
                <a:srgbClr val="4590B8"/>
              </a:buClr>
              <a:buSzPts val="1104"/>
            </a:pPr>
            <a:r>
              <a:rPr lang="es-ES" sz="850" dirty="0">
                <a:solidFill>
                  <a:schemeClr val="bg1"/>
                </a:solidFill>
              </a:rPr>
              <a:t>1.4.2 STATEFULL SESSION BEAN</a:t>
            </a:r>
          </a:p>
          <a:p>
            <a:pPr marL="1219835" lvl="2" indent="-333375">
              <a:lnSpc>
                <a:spcPct val="90000"/>
              </a:lnSpc>
              <a:spcBef>
                <a:spcPts val="840"/>
              </a:spcBef>
              <a:buClr>
                <a:srgbClr val="4590B8"/>
              </a:buClr>
              <a:buSzPts val="1104"/>
            </a:pPr>
            <a:r>
              <a:rPr lang="es-ES" sz="850" dirty="0">
                <a:solidFill>
                  <a:schemeClr val="bg1"/>
                </a:solidFill>
              </a:rPr>
              <a:t>1.4.3 SINGLETON SESSION BEAN</a:t>
            </a:r>
          </a:p>
          <a:p>
            <a:pPr marL="762635" lvl="1" indent="-333375">
              <a:lnSpc>
                <a:spcPct val="90000"/>
              </a:lnSpc>
              <a:spcBef>
                <a:spcPts val="840"/>
              </a:spcBef>
              <a:buClr>
                <a:srgbClr val="4590B8"/>
              </a:buClr>
              <a:buSzPts val="1104"/>
            </a:pPr>
            <a:r>
              <a:rPr lang="es-ES" sz="1050" dirty="0">
                <a:solidFill>
                  <a:schemeClr val="bg1"/>
                </a:solidFill>
              </a:rPr>
              <a:t>1.5 SOFTWARE MODULAR</a:t>
            </a:r>
          </a:p>
          <a:p>
            <a:pPr marL="762635" lvl="1" indent="-333375">
              <a:lnSpc>
                <a:spcPct val="90000"/>
              </a:lnSpc>
              <a:spcBef>
                <a:spcPts val="840"/>
              </a:spcBef>
              <a:buClr>
                <a:srgbClr val="4590B8"/>
              </a:buClr>
              <a:buSzPts val="1104"/>
            </a:pPr>
            <a:r>
              <a:rPr lang="es-ES" sz="1050" dirty="0">
                <a:solidFill>
                  <a:schemeClr val="bg1"/>
                </a:solidFill>
              </a:rPr>
              <a:t>1.6 SEVIDORES</a:t>
            </a:r>
          </a:p>
          <a:p>
            <a:pPr marL="762635" lvl="1" indent="-333375">
              <a:lnSpc>
                <a:spcPct val="90000"/>
              </a:lnSpc>
              <a:spcBef>
                <a:spcPts val="840"/>
              </a:spcBef>
              <a:buClr>
                <a:srgbClr val="4590B8"/>
              </a:buClr>
              <a:buSzPts val="1104"/>
            </a:pPr>
            <a:r>
              <a:rPr lang="es-ES" sz="1050" dirty="0">
                <a:solidFill>
                  <a:schemeClr val="bg1"/>
                </a:solidFill>
              </a:rPr>
              <a:t>1.7 CLIENTE - SERVIDORES</a:t>
            </a:r>
          </a:p>
          <a:p>
            <a:pPr marL="762635" lvl="1" indent="-333375">
              <a:lnSpc>
                <a:spcPct val="90000"/>
              </a:lnSpc>
              <a:spcBef>
                <a:spcPts val="840"/>
              </a:spcBef>
              <a:buClr>
                <a:srgbClr val="4590B8"/>
              </a:buClr>
              <a:buSzPts val="1104"/>
            </a:pPr>
            <a:r>
              <a:rPr lang="es-ES" sz="1050" dirty="0">
                <a:solidFill>
                  <a:schemeClr val="bg1"/>
                </a:solidFill>
              </a:rPr>
              <a:t>1.8 .WAR</a:t>
            </a:r>
          </a:p>
          <a:p>
            <a:pPr marL="762635" lvl="1" indent="-333375">
              <a:lnSpc>
                <a:spcPct val="90000"/>
              </a:lnSpc>
              <a:spcBef>
                <a:spcPts val="840"/>
              </a:spcBef>
              <a:buClr>
                <a:srgbClr val="4590B8"/>
              </a:buClr>
              <a:buSzPts val="1104"/>
            </a:pPr>
            <a:r>
              <a:rPr lang="es-ES" sz="1050" dirty="0">
                <a:solidFill>
                  <a:schemeClr val="bg1"/>
                </a:solidFill>
              </a:rPr>
              <a:t>1.9 JAVA WEB START</a:t>
            </a:r>
          </a:p>
          <a:p>
            <a:pPr marL="762635" lvl="1" indent="-333375">
              <a:lnSpc>
                <a:spcPct val="90000"/>
              </a:lnSpc>
              <a:spcBef>
                <a:spcPts val="840"/>
              </a:spcBef>
              <a:buClr>
                <a:srgbClr val="4590B8"/>
              </a:buClr>
              <a:buSzPts val="1104"/>
            </a:pPr>
            <a:r>
              <a:rPr lang="es-ES" sz="1050" dirty="0">
                <a:solidFill>
                  <a:schemeClr val="bg1"/>
                </a:solidFill>
              </a:rPr>
              <a:t>1.10 INTERFACES LOCALES Y REMOTAS</a:t>
            </a:r>
          </a:p>
          <a:p>
            <a:pPr marL="305435" lvl="0" indent="-270510">
              <a:lnSpc>
                <a:spcPct val="90000"/>
              </a:lnSpc>
              <a:spcBef>
                <a:spcPts val="840"/>
              </a:spcBef>
              <a:buClr>
                <a:srgbClr val="4590B8"/>
              </a:buClr>
              <a:buSzPts val="1104"/>
            </a:pPr>
            <a:r>
              <a:rPr lang="es-ES" sz="1050" dirty="0">
                <a:solidFill>
                  <a:srgbClr val="FFFF00"/>
                </a:solidFill>
              </a:rPr>
              <a:t>2 PARTE PRÁCTICA</a:t>
            </a:r>
            <a:endParaRPr lang="en-US" sz="850" dirty="0">
              <a:solidFill>
                <a:srgbClr val="FFFF00"/>
              </a:solidFill>
            </a:endParaRPr>
          </a:p>
          <a:p>
            <a:pPr marL="629920" lvl="1" indent="-270510">
              <a:lnSpc>
                <a:spcPct val="90000"/>
              </a:lnSpc>
              <a:spcBef>
                <a:spcPts val="840"/>
              </a:spcBef>
              <a:buClr>
                <a:srgbClr val="4590B8"/>
              </a:buClr>
              <a:buSzPts val="1104"/>
            </a:pPr>
            <a:r>
              <a:rPr lang="es-ES" sz="1050" dirty="0">
                <a:solidFill>
                  <a:srgbClr val="FFFF00"/>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sp>
        <p:nvSpPr>
          <p:cNvPr id="14" name="CuadroTexto 13">
            <a:extLst>
              <a:ext uri="{FF2B5EF4-FFF2-40B4-BE49-F238E27FC236}">
                <a16:creationId xmlns:a16="http://schemas.microsoft.com/office/drawing/2014/main" id="{99D3CD89-7FCA-2768-2923-3A961C361402}"/>
              </a:ext>
            </a:extLst>
          </p:cNvPr>
          <p:cNvSpPr txBox="1"/>
          <p:nvPr/>
        </p:nvSpPr>
        <p:spPr>
          <a:xfrm>
            <a:off x="236148" y="1902348"/>
            <a:ext cx="2423160" cy="1067408"/>
          </a:xfrm>
          <a:prstGeom prst="rect">
            <a:avLst/>
          </a:prstGeom>
          <a:noFill/>
        </p:spPr>
        <p:txBody>
          <a:bodyPr wrap="square">
            <a:spAutoFit/>
          </a:bodyPr>
          <a:lstStyle/>
          <a:p>
            <a:pPr algn="just">
              <a:lnSpc>
                <a:spcPct val="115000"/>
              </a:lnSpc>
              <a:spcAft>
                <a:spcPts val="1000"/>
              </a:spcAft>
            </a:pPr>
            <a:r>
              <a:rPr lang="es-MX" sz="1400" dirty="0">
                <a:effectLst/>
                <a:latin typeface="Cambria" panose="02040503050406030204" pitchFamily="18" charset="0"/>
                <a:ea typeface="Calibri" panose="020F0502020204030204" pitchFamily="34" charset="0"/>
                <a:cs typeface="Times New Roman" panose="02020603050405020304" pitchFamily="18" charset="0"/>
              </a:rPr>
              <a:t>Ahora se va a modificar la el método la parte en que nos retorna un </a:t>
            </a:r>
            <a:r>
              <a:rPr lang="es-MX" sz="1400" dirty="0" err="1">
                <a:effectLst/>
                <a:latin typeface="Cambria" panose="02040503050406030204" pitchFamily="18" charset="0"/>
                <a:ea typeface="Calibri" panose="020F0502020204030204" pitchFamily="34" charset="0"/>
                <a:cs typeface="Times New Roman" panose="02020603050405020304" pitchFamily="18" charset="0"/>
              </a:rPr>
              <a:t>null</a:t>
            </a:r>
            <a:r>
              <a:rPr lang="es-MX" sz="1400" dirty="0">
                <a:effectLst/>
                <a:latin typeface="Cambria" panose="02040503050406030204" pitchFamily="18" charset="0"/>
                <a:ea typeface="Calibri" panose="020F0502020204030204" pitchFamily="34" charset="0"/>
                <a:cs typeface="Times New Roman" panose="02020603050405020304" pitchFamily="18" charset="0"/>
              </a:rPr>
              <a:t> y se va poner de la siguiente manera:</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CuadroTexto 17">
            <a:extLst>
              <a:ext uri="{FF2B5EF4-FFF2-40B4-BE49-F238E27FC236}">
                <a16:creationId xmlns:a16="http://schemas.microsoft.com/office/drawing/2014/main" id="{257CB737-3386-4A88-AEE4-3B0E3364DB30}"/>
              </a:ext>
            </a:extLst>
          </p:cNvPr>
          <p:cNvSpPr txBox="1"/>
          <p:nvPr/>
        </p:nvSpPr>
        <p:spPr>
          <a:xfrm>
            <a:off x="3074633" y="1925554"/>
            <a:ext cx="5912767" cy="1067408"/>
          </a:xfrm>
          <a:prstGeom prst="rect">
            <a:avLst/>
          </a:prstGeom>
          <a:noFill/>
        </p:spPr>
        <p:txBody>
          <a:bodyPr wrap="square">
            <a:spAutoFit/>
          </a:bodyPr>
          <a:lstStyle/>
          <a:p>
            <a:pPr algn="just">
              <a:lnSpc>
                <a:spcPct val="115000"/>
              </a:lnSpc>
              <a:spcAft>
                <a:spcPts val="1000"/>
              </a:spcAft>
            </a:pPr>
            <a:r>
              <a:rPr lang="es-MX" sz="1400" dirty="0">
                <a:effectLst/>
                <a:latin typeface="Cambria" panose="02040503050406030204" pitchFamily="18" charset="0"/>
                <a:ea typeface="Calibri" panose="020F0502020204030204" pitchFamily="34" charset="0"/>
                <a:cs typeface="Times New Roman" panose="02020603050405020304" pitchFamily="18" charset="0"/>
              </a:rPr>
              <a:t>Ahora lo se que va hacer es que nuestro cliente pueda usar la librearía, para realizarlo, dentro de nuestro proyecto del cliente creado anteriormente se hace clic en </a:t>
            </a:r>
            <a:r>
              <a:rPr lang="es-MX" sz="1400" dirty="0" err="1">
                <a:effectLst/>
                <a:latin typeface="Cambria" panose="02040503050406030204" pitchFamily="18" charset="0"/>
                <a:ea typeface="Calibri" panose="020F0502020204030204" pitchFamily="34" charset="0"/>
                <a:cs typeface="Times New Roman" panose="02020603050405020304" pitchFamily="18" charset="0"/>
              </a:rPr>
              <a:t>Libraries</a:t>
            </a:r>
            <a:r>
              <a:rPr lang="es-MX" sz="1400" dirty="0">
                <a:effectLst/>
                <a:latin typeface="Cambria" panose="02040503050406030204" pitchFamily="18" charset="0"/>
                <a:ea typeface="Calibri" panose="020F0502020204030204" pitchFamily="34" charset="0"/>
                <a:cs typeface="Times New Roman" panose="02020603050405020304" pitchFamily="18" charset="0"/>
              </a:rPr>
              <a:t>&gt;</a:t>
            </a:r>
            <a:r>
              <a:rPr lang="es-MX" sz="1400" dirty="0" err="1">
                <a:effectLst/>
                <a:latin typeface="Cambria" panose="02040503050406030204" pitchFamily="18" charset="0"/>
                <a:ea typeface="Calibri" panose="020F0502020204030204" pitchFamily="34" charset="0"/>
                <a:cs typeface="Times New Roman" panose="02020603050405020304" pitchFamily="18" charset="0"/>
              </a:rPr>
              <a:t>Add</a:t>
            </a:r>
            <a:r>
              <a:rPr lang="es-MX" sz="1400" dirty="0">
                <a:effectLst/>
                <a:latin typeface="Cambria" panose="02040503050406030204" pitchFamily="18" charset="0"/>
                <a:ea typeface="Calibri" panose="020F0502020204030204" pitchFamily="34" charset="0"/>
                <a:cs typeface="Times New Roman" panose="02020603050405020304" pitchFamily="18" charset="0"/>
              </a:rPr>
              <a:t> Project &gt; y seleccionamos el proyecto Librería que se había creado.</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454506ED-B20C-289E-01D6-086FC89B6CB9}"/>
              </a:ext>
            </a:extLst>
          </p:cNvPr>
          <p:cNvPicPr>
            <a:picLocks noChangeAspect="1"/>
          </p:cNvPicPr>
          <p:nvPr/>
        </p:nvPicPr>
        <p:blipFill>
          <a:blip r:embed="rId3"/>
          <a:stretch>
            <a:fillRect/>
          </a:stretch>
        </p:blipFill>
        <p:spPr>
          <a:xfrm>
            <a:off x="270932" y="3236409"/>
            <a:ext cx="2417538" cy="1303672"/>
          </a:xfrm>
          <a:prstGeom prst="rect">
            <a:avLst/>
          </a:prstGeom>
          <a:ln w="76200" cap="sq" cmpd="thinThick">
            <a:solidFill>
              <a:srgbClr val="000000"/>
            </a:solidFill>
            <a:prstDash val="solid"/>
            <a:miter lim="800000"/>
          </a:ln>
          <a:effectLst>
            <a:outerShdw blurRad="50800" dist="38100" dir="2700000" algn="tl" rotWithShape="0">
              <a:srgbClr val="000000">
                <a:alpha val="43000"/>
              </a:srgbClr>
            </a:outerShdw>
          </a:effectLst>
        </p:spPr>
      </p:pic>
      <p:pic>
        <p:nvPicPr>
          <p:cNvPr id="4" name="Imagen 3" descr="Interfaz de usuario gráfica, Aplicación&#10;&#10;Descripción generada automáticamente">
            <a:extLst>
              <a:ext uri="{FF2B5EF4-FFF2-40B4-BE49-F238E27FC236}">
                <a16:creationId xmlns:a16="http://schemas.microsoft.com/office/drawing/2014/main" id="{70A4C443-4969-C0D9-4FFA-247DEC3119F3}"/>
              </a:ext>
            </a:extLst>
          </p:cNvPr>
          <p:cNvPicPr>
            <a:picLocks noChangeAspect="1"/>
          </p:cNvPicPr>
          <p:nvPr/>
        </p:nvPicPr>
        <p:blipFill>
          <a:blip r:embed="rId4"/>
          <a:stretch>
            <a:fillRect/>
          </a:stretch>
        </p:blipFill>
        <p:spPr>
          <a:xfrm>
            <a:off x="3353220" y="3428999"/>
            <a:ext cx="1496060" cy="1013460"/>
          </a:xfrm>
          <a:prstGeom prst="rect">
            <a:avLst/>
          </a:prstGeom>
          <a:ln w="76200" cmpd="thinThick">
            <a:solidFill>
              <a:schemeClr val="tx1"/>
            </a:solidFill>
            <a:miter lim="800000"/>
          </a:ln>
        </p:spPr>
      </p:pic>
      <p:pic>
        <p:nvPicPr>
          <p:cNvPr id="6" name="Imagen 5" descr="Interfaz de usuario gráfica, Texto, Aplicación&#10;&#10;Descripción generada automáticamente">
            <a:extLst>
              <a:ext uri="{FF2B5EF4-FFF2-40B4-BE49-F238E27FC236}">
                <a16:creationId xmlns:a16="http://schemas.microsoft.com/office/drawing/2014/main" id="{67B4B58D-C4AD-EC21-5947-2050FF433C87}"/>
              </a:ext>
            </a:extLst>
          </p:cNvPr>
          <p:cNvPicPr>
            <a:picLocks noChangeAspect="1"/>
          </p:cNvPicPr>
          <p:nvPr/>
        </p:nvPicPr>
        <p:blipFill>
          <a:blip r:embed="rId5"/>
          <a:stretch>
            <a:fillRect/>
          </a:stretch>
        </p:blipFill>
        <p:spPr>
          <a:xfrm>
            <a:off x="5359888" y="2884788"/>
            <a:ext cx="2962209" cy="1867094"/>
          </a:xfrm>
          <a:prstGeom prst="rect">
            <a:avLst/>
          </a:prstGeom>
          <a:ln w="76200" cmpd="thinThick">
            <a:solidFill>
              <a:schemeClr val="tx1"/>
            </a:solidFill>
            <a:miter lim="800000"/>
          </a:ln>
        </p:spPr>
      </p:pic>
      <p:pic>
        <p:nvPicPr>
          <p:cNvPr id="7" name="Imagen 6" descr="Interfaz de usuario gráfica, Texto, Aplicación&#10;&#10;Descripción generada automáticamente">
            <a:extLst>
              <a:ext uri="{FF2B5EF4-FFF2-40B4-BE49-F238E27FC236}">
                <a16:creationId xmlns:a16="http://schemas.microsoft.com/office/drawing/2014/main" id="{2B3149DE-63A4-B541-717C-E7A31D3885CD}"/>
              </a:ext>
            </a:extLst>
          </p:cNvPr>
          <p:cNvPicPr>
            <a:picLocks noChangeAspect="1"/>
          </p:cNvPicPr>
          <p:nvPr/>
        </p:nvPicPr>
        <p:blipFill>
          <a:blip r:embed="rId6"/>
          <a:stretch>
            <a:fillRect/>
          </a:stretch>
        </p:blipFill>
        <p:spPr>
          <a:xfrm>
            <a:off x="4845937" y="5015629"/>
            <a:ext cx="3819992" cy="1642305"/>
          </a:xfrm>
          <a:prstGeom prst="rect">
            <a:avLst/>
          </a:prstGeom>
          <a:ln w="76200" cmpd="thinThick">
            <a:solidFill>
              <a:schemeClr val="tx1"/>
            </a:solidFill>
            <a:miter lim="800000"/>
          </a:ln>
        </p:spPr>
      </p:pic>
    </p:spTree>
    <p:extLst>
      <p:ext uri="{BB962C8B-B14F-4D97-AF65-F5344CB8AC3E}">
        <p14:creationId xmlns:p14="http://schemas.microsoft.com/office/powerpoint/2010/main" val="1589446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a:t>1   MARCO TEÓRICO</a:t>
            </a:r>
            <a:endParaRPr/>
          </a:p>
        </p:txBody>
      </p:sp>
      <p:sp>
        <p:nvSpPr>
          <p:cNvPr id="138" name="Google Shape;138;p4"/>
          <p:cNvSpPr txBox="1">
            <a:spLocks noGrp="1"/>
          </p:cNvSpPr>
          <p:nvPr>
            <p:ph type="body" idx="1"/>
          </p:nvPr>
        </p:nvSpPr>
        <p:spPr>
          <a:xfrm>
            <a:off x="0" y="1883293"/>
            <a:ext cx="9117300" cy="4974705"/>
          </a:xfrm>
          <a:prstGeom prst="rect">
            <a:avLst/>
          </a:prstGeom>
          <a:noFill/>
          <a:ln>
            <a:noFill/>
          </a:ln>
        </p:spPr>
        <p:txBody>
          <a:bodyPr spcFirstLastPara="1" wrap="square" lIns="91425" tIns="45700" rIns="91425" bIns="45700" anchor="ctr" anchorCtr="0">
            <a:normAutofit fontScale="85000" lnSpcReduction="10000"/>
          </a:bodyPr>
          <a:lstStyle/>
          <a:p>
            <a:pPr marL="305435" lvl="0" indent="-305435" algn="just" rtl="0">
              <a:spcBef>
                <a:spcPts val="0"/>
              </a:spcBef>
              <a:spcAft>
                <a:spcPts val="0"/>
              </a:spcAft>
              <a:buSzPts val="1656"/>
              <a:buChar char="◼"/>
            </a:pPr>
            <a:r>
              <a:rPr lang="es-ES" b="1" dirty="0">
                <a:solidFill>
                  <a:schemeClr val="dk1"/>
                </a:solidFill>
              </a:rPr>
              <a:t>1.1	INTRODUCCIÓN</a:t>
            </a:r>
            <a:endParaRPr lang="es-ES" dirty="0">
              <a:solidFill>
                <a:schemeClr val="dk1"/>
              </a:solidFill>
            </a:endParaRPr>
          </a:p>
          <a:p>
            <a:pPr marL="123444" indent="0" algn="just">
              <a:lnSpc>
                <a:spcPct val="115000"/>
              </a:lnSpc>
              <a:spcAft>
                <a:spcPts val="1000"/>
              </a:spcAft>
              <a:buNone/>
            </a:pPr>
            <a:r>
              <a:rPr lang="es-MX" sz="1800" dirty="0">
                <a:effectLst/>
                <a:latin typeface="Gill Sans" panose="020B0604020202020204" charset="0"/>
                <a:ea typeface="Calibri" panose="020F0502020204030204" pitchFamily="34" charset="0"/>
                <a:cs typeface="Calibri" panose="020F0502020204030204" pitchFamily="34" charset="0"/>
              </a:rPr>
              <a:t>En el presente informe se abordarán temas referentes a JAVA siendo más específicos sobre Enterprise JavaBeans (</a:t>
            </a:r>
            <a:r>
              <a:rPr lang="es-MX" sz="1800" dirty="0" err="1">
                <a:effectLst/>
                <a:latin typeface="Gill Sans" panose="020B0604020202020204" charset="0"/>
                <a:ea typeface="Calibri" panose="020F0502020204030204" pitchFamily="34" charset="0"/>
                <a:cs typeface="Calibri" panose="020F0502020204030204" pitchFamily="34" charset="0"/>
              </a:rPr>
              <a:t>EJBs</a:t>
            </a:r>
            <a:r>
              <a:rPr lang="es-MX" sz="1800" dirty="0">
                <a:effectLst/>
                <a:latin typeface="Gill Sans" panose="020B0604020202020204" charset="0"/>
                <a:ea typeface="Calibri" panose="020F0502020204030204" pitchFamily="34" charset="0"/>
                <a:cs typeface="Calibri" panose="020F0502020204030204" pitchFamily="34" charset="0"/>
              </a:rPr>
              <a:t>) en donde se puede observar la importancia de estas para entender como una aplicación empresarial negocia con el servidor, y observando la principal ventaja que tiene Java Enterprise </a:t>
            </a:r>
            <a:r>
              <a:rPr lang="es-MX" sz="1800" dirty="0" err="1">
                <a:effectLst/>
                <a:latin typeface="Gill Sans" panose="020B0604020202020204" charset="0"/>
                <a:ea typeface="Calibri" panose="020F0502020204030204" pitchFamily="34" charset="0"/>
                <a:cs typeface="Calibri" panose="020F0502020204030204" pitchFamily="34" charset="0"/>
              </a:rPr>
              <a:t>Edition</a:t>
            </a:r>
            <a:r>
              <a:rPr lang="es-MX" sz="1800" dirty="0">
                <a:effectLst/>
                <a:latin typeface="Gill Sans" panose="020B0604020202020204" charset="0"/>
                <a:ea typeface="Calibri" panose="020F0502020204030204" pitchFamily="34" charset="0"/>
                <a:cs typeface="Calibri" panose="020F0502020204030204" pitchFamily="34" charset="0"/>
              </a:rPr>
              <a:t> que es la construcción sobre componente de software modulares, y tomando en cuenta que el manejo del proyecto es bajo una arquitectura MVC (modelo, vista, controlador).</a:t>
            </a:r>
          </a:p>
          <a:p>
            <a:pPr marL="123444" indent="0" algn="just">
              <a:lnSpc>
                <a:spcPct val="115000"/>
              </a:lnSpc>
              <a:spcAft>
                <a:spcPts val="1000"/>
              </a:spcAft>
              <a:buNone/>
            </a:pPr>
            <a:r>
              <a:rPr lang="es-MX" sz="1800" dirty="0">
                <a:effectLst/>
                <a:latin typeface="Gill Sans" panose="020B0604020202020204" charset="0"/>
                <a:ea typeface="Calibri" panose="020F0502020204030204" pitchFamily="34" charset="0"/>
                <a:cs typeface="Calibri" panose="020F0502020204030204" pitchFamily="34" charset="0"/>
              </a:rPr>
              <a:t>En este contexto, [12] puntualiza que una de las capas más trascendentales dentro del desarrollo de aplicaciones es la capa de lógica de negocios que es en donde estará el comportamiento o funcionalidad en sí de la aplicación, a su vez uno de los principales componentes con el que cuenta JEE enfocado a este ámbito, es la tecnología de Enterprise JavaBeans, que proporciona un estándar para el desarrollo de las clases que encapsulan la funcionalidad y reglas del negocio. </a:t>
            </a:r>
          </a:p>
          <a:p>
            <a:pPr marL="123444" indent="0" algn="just">
              <a:lnSpc>
                <a:spcPct val="115000"/>
              </a:lnSpc>
              <a:spcAft>
                <a:spcPts val="1000"/>
              </a:spcAft>
              <a:buNone/>
            </a:pPr>
            <a:r>
              <a:rPr lang="es-MX" sz="1800" dirty="0">
                <a:effectLst/>
                <a:latin typeface="Gill Sans" panose="020B0604020202020204" charset="0"/>
                <a:ea typeface="Calibri" panose="020F0502020204030204" pitchFamily="34" charset="0"/>
                <a:cs typeface="Calibri" panose="020F0502020204030204" pitchFamily="34" charset="0"/>
              </a:rPr>
              <a:t>Finalmente, en el trabajo de [12] se especifica que los EJB nacen para encapsular la lógica de negocio de una forma integrada, no quedando dispersos su representación en un grupo de sistemas empresariales, los EJB están especialmente pensados para integrar la lógica de la empresa que se encuentra en sistemas distribuidos, de tal forma que el desarrollador ya no se tendrá que preocupar por la programación a nivel del sistema (control de transacciones, seguridad, </a:t>
            </a:r>
            <a:r>
              <a:rPr lang="es-MX" sz="1800" dirty="0" err="1">
                <a:effectLst/>
                <a:latin typeface="Gill Sans" panose="020B0604020202020204" charset="0"/>
                <a:ea typeface="Calibri" panose="020F0502020204030204" pitchFamily="34" charset="0"/>
                <a:cs typeface="Calibri" panose="020F0502020204030204" pitchFamily="34" charset="0"/>
              </a:rPr>
              <a:t>etc</a:t>
            </a:r>
            <a:r>
              <a:rPr lang="es-MX" sz="1800" dirty="0">
                <a:effectLst/>
                <a:latin typeface="Gill Sans" panose="020B0604020202020204" charset="0"/>
                <a:ea typeface="Calibri" panose="020F0502020204030204" pitchFamily="34" charset="0"/>
                <a:cs typeface="Calibri" panose="020F0502020204030204" pitchFamily="34" charset="0"/>
              </a:rPr>
              <a:t>). Por lo contrario, este deberá centrarse en la representación de entidades y reglas de negocio.</a:t>
            </a:r>
          </a:p>
        </p:txBody>
      </p:sp>
      <p:sp>
        <p:nvSpPr>
          <p:cNvPr id="139" name="Google Shape;139;p4"/>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4</a:t>
            </a:r>
            <a:endParaRPr/>
          </a:p>
        </p:txBody>
      </p:sp>
      <p:sp>
        <p:nvSpPr>
          <p:cNvPr id="140" name="Google Shape;140;p4"/>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43" name="Google Shape;143;p4"/>
          <p:cNvSpPr txBox="1"/>
          <p:nvPr/>
        </p:nvSpPr>
        <p:spPr>
          <a:xfrm>
            <a:off x="11817675" y="6457890"/>
            <a:ext cx="3744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3</a:t>
            </a:r>
            <a:endParaRPr lang="es-ES" sz="2000">
              <a:solidFill>
                <a:schemeClr val="lt1"/>
              </a:solidFill>
              <a:latin typeface="Gill Sans"/>
              <a:ea typeface="Gill Sans"/>
              <a:cs typeface="Gill Sans"/>
            </a:endParaRPr>
          </a:p>
        </p:txBody>
      </p:sp>
      <p:sp>
        <p:nvSpPr>
          <p:cNvPr id="2" name="Google Shape;114;p2">
            <a:extLst>
              <a:ext uri="{FF2B5EF4-FFF2-40B4-BE49-F238E27FC236}">
                <a16:creationId xmlns:a16="http://schemas.microsoft.com/office/drawing/2014/main" id="{54B59C6F-75C4-B222-310A-EB823704601B}"/>
              </a:ext>
            </a:extLst>
          </p:cNvPr>
          <p:cNvSpPr txBox="1">
            <a:spLocks/>
          </p:cNvSpPr>
          <p:nvPr/>
        </p:nvSpPr>
        <p:spPr>
          <a:xfrm>
            <a:off x="9117367" y="938799"/>
            <a:ext cx="3074633" cy="540104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rgbClr val="FFFF00"/>
                </a:solidFill>
              </a:rPr>
              <a:t>1 MARCO TEÓRICO</a:t>
            </a:r>
          </a:p>
          <a:p>
            <a:pPr marL="762635" lvl="1" indent="-333375">
              <a:lnSpc>
                <a:spcPct val="90000"/>
              </a:lnSpc>
              <a:spcBef>
                <a:spcPts val="840"/>
              </a:spcBef>
              <a:buClr>
                <a:srgbClr val="4590B8"/>
              </a:buClr>
              <a:buSzPts val="1104"/>
            </a:pPr>
            <a:r>
              <a:rPr lang="es-ES" sz="1050" dirty="0">
                <a:solidFill>
                  <a:srgbClr val="FFFF00"/>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lt1"/>
                </a:solidFill>
              </a:rPr>
              <a:t>1.3 ENTERPRISE JAVABEANS</a:t>
            </a:r>
          </a:p>
          <a:p>
            <a:pPr marL="762635" lvl="1" indent="-333375">
              <a:lnSpc>
                <a:spcPct val="90000"/>
              </a:lnSpc>
              <a:spcBef>
                <a:spcPts val="840"/>
              </a:spcBef>
              <a:buClr>
                <a:srgbClr val="4590B8"/>
              </a:buClr>
              <a:buSzPts val="1104"/>
            </a:pPr>
            <a:r>
              <a:rPr lang="es-ES" sz="1050" dirty="0">
                <a:solidFill>
                  <a:schemeClr val="lt1"/>
                </a:solidFill>
              </a:rPr>
              <a:t>1.4 SESSIONS BEANS</a:t>
            </a:r>
          </a:p>
          <a:p>
            <a:pPr marL="1219835" lvl="2" indent="-333375">
              <a:lnSpc>
                <a:spcPct val="90000"/>
              </a:lnSpc>
              <a:spcBef>
                <a:spcPts val="840"/>
              </a:spcBef>
              <a:buClr>
                <a:srgbClr val="4590B8"/>
              </a:buClr>
              <a:buSzPts val="1104"/>
            </a:pPr>
            <a:r>
              <a:rPr lang="es-ES" sz="850" dirty="0">
                <a:solidFill>
                  <a:schemeClr val="lt1"/>
                </a:solidFill>
              </a:rPr>
              <a:t>1.4.1 STATELESS SESSION BEAN</a:t>
            </a:r>
          </a:p>
          <a:p>
            <a:pPr marL="1219835" lvl="2" indent="-333375">
              <a:lnSpc>
                <a:spcPct val="90000"/>
              </a:lnSpc>
              <a:spcBef>
                <a:spcPts val="840"/>
              </a:spcBef>
              <a:buClr>
                <a:srgbClr val="4590B8"/>
              </a:buClr>
              <a:buSzPts val="1104"/>
            </a:pPr>
            <a:r>
              <a:rPr lang="es-ES" sz="850" dirty="0">
                <a:solidFill>
                  <a:schemeClr val="lt1"/>
                </a:solidFill>
              </a:rPr>
              <a:t>1.4.2 STATEFULL SESSION BEAN</a:t>
            </a:r>
          </a:p>
          <a:p>
            <a:pPr marL="1219835" lvl="2" indent="-333375">
              <a:lnSpc>
                <a:spcPct val="90000"/>
              </a:lnSpc>
              <a:spcBef>
                <a:spcPts val="840"/>
              </a:spcBef>
              <a:buClr>
                <a:srgbClr val="4590B8"/>
              </a:buClr>
              <a:buSzPts val="1104"/>
            </a:pPr>
            <a:r>
              <a:rPr lang="es-ES" sz="850" dirty="0">
                <a:solidFill>
                  <a:schemeClr val="lt1"/>
                </a:solidFill>
              </a:rPr>
              <a:t>1.4.3 SINGLETON SESSION BEAN</a:t>
            </a:r>
          </a:p>
          <a:p>
            <a:pPr marL="762635" lvl="1" indent="-333375">
              <a:lnSpc>
                <a:spcPct val="90000"/>
              </a:lnSpc>
              <a:spcBef>
                <a:spcPts val="840"/>
              </a:spcBef>
              <a:buClr>
                <a:srgbClr val="4590B8"/>
              </a:buClr>
              <a:buSzPts val="1104"/>
            </a:pPr>
            <a:r>
              <a:rPr lang="es-ES" sz="1050" dirty="0">
                <a:solidFill>
                  <a:schemeClr val="lt1"/>
                </a:solidFill>
              </a:rPr>
              <a:t>1.5 SOFTWARE MODULAR</a:t>
            </a:r>
          </a:p>
          <a:p>
            <a:pPr marL="762635" lvl="1" indent="-333375">
              <a:lnSpc>
                <a:spcPct val="90000"/>
              </a:lnSpc>
              <a:spcBef>
                <a:spcPts val="840"/>
              </a:spcBef>
              <a:buClr>
                <a:srgbClr val="4590B8"/>
              </a:buClr>
              <a:buSzPts val="1104"/>
            </a:pPr>
            <a:r>
              <a:rPr lang="es-ES" sz="1050" dirty="0">
                <a:solidFill>
                  <a:schemeClr val="lt1"/>
                </a:solidFill>
              </a:rPr>
              <a:t>1.6 SEVIDORES</a:t>
            </a:r>
          </a:p>
          <a:p>
            <a:pPr marL="762635" lvl="1" indent="-333375">
              <a:lnSpc>
                <a:spcPct val="90000"/>
              </a:lnSpc>
              <a:spcBef>
                <a:spcPts val="840"/>
              </a:spcBef>
              <a:buClr>
                <a:srgbClr val="4590B8"/>
              </a:buClr>
              <a:buSzPts val="1104"/>
            </a:pPr>
            <a:r>
              <a:rPr lang="es-ES" sz="1050" dirty="0">
                <a:solidFill>
                  <a:schemeClr val="lt1"/>
                </a:solidFill>
              </a:rPr>
              <a:t>1.7 CLIENTE - SERVIDORES</a:t>
            </a:r>
          </a:p>
          <a:p>
            <a:pPr marL="762635" lvl="1" indent="-333375">
              <a:lnSpc>
                <a:spcPct val="90000"/>
              </a:lnSpc>
              <a:spcBef>
                <a:spcPts val="840"/>
              </a:spcBef>
              <a:buClr>
                <a:srgbClr val="4590B8"/>
              </a:buClr>
              <a:buSzPts val="1104"/>
            </a:pPr>
            <a:r>
              <a:rPr lang="es-ES" sz="1050" dirty="0">
                <a:solidFill>
                  <a:schemeClr val="lt1"/>
                </a:solidFill>
              </a:rPr>
              <a:t>1.8 .WAR</a:t>
            </a:r>
          </a:p>
          <a:p>
            <a:pPr marL="762635" lvl="1" indent="-333375">
              <a:lnSpc>
                <a:spcPct val="90000"/>
              </a:lnSpc>
              <a:spcBef>
                <a:spcPts val="840"/>
              </a:spcBef>
              <a:buClr>
                <a:srgbClr val="4590B8"/>
              </a:buClr>
              <a:buSzPts val="1104"/>
            </a:pPr>
            <a:r>
              <a:rPr lang="es-ES" sz="1050" dirty="0">
                <a:solidFill>
                  <a:schemeClr val="lt1"/>
                </a:solidFill>
              </a:rPr>
              <a:t>1.9 JAVA WEB START</a:t>
            </a:r>
          </a:p>
          <a:p>
            <a:pPr marL="762635" lvl="1" indent="-333375">
              <a:lnSpc>
                <a:spcPct val="90000"/>
              </a:lnSpc>
              <a:spcBef>
                <a:spcPts val="840"/>
              </a:spcBef>
              <a:buClr>
                <a:srgbClr val="4590B8"/>
              </a:buClr>
              <a:buSzPts val="1104"/>
            </a:pPr>
            <a:r>
              <a:rPr lang="es-ES" sz="1050" dirty="0">
                <a:solidFill>
                  <a:schemeClr val="lt1"/>
                </a:solidFill>
              </a:rPr>
              <a:t>1.10 INTERFACES LOCALES Y REMOTAS</a:t>
            </a:r>
          </a:p>
          <a:p>
            <a:pPr marL="305435" lvl="0" indent="-270510">
              <a:lnSpc>
                <a:spcPct val="90000"/>
              </a:lnSpc>
              <a:spcBef>
                <a:spcPts val="840"/>
              </a:spcBef>
              <a:buClr>
                <a:srgbClr val="4590B8"/>
              </a:buClr>
              <a:buSzPts val="1104"/>
            </a:pPr>
            <a:r>
              <a:rPr lang="es-ES" sz="1050" dirty="0">
                <a:solidFill>
                  <a:schemeClr val="lt1"/>
                </a:solidFill>
              </a:rPr>
              <a:t>2 PARTE PRÁCTICA</a:t>
            </a:r>
            <a:endParaRPr lang="en-US" sz="850" dirty="0">
              <a:solidFill>
                <a:schemeClr val="lt1"/>
              </a:solidFill>
            </a:endParaRPr>
          </a:p>
          <a:p>
            <a:pPr marL="629920" lvl="1" indent="-270510">
              <a:lnSpc>
                <a:spcPct val="90000"/>
              </a:lnSpc>
              <a:spcBef>
                <a:spcPts val="840"/>
              </a:spcBef>
              <a:buClr>
                <a:srgbClr val="4590B8"/>
              </a:buClr>
              <a:buSzPts val="1104"/>
            </a:pPr>
            <a:r>
              <a:rPr lang="es-ES" sz="1050" dirty="0">
                <a:solidFill>
                  <a:schemeClr val="lt1"/>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2.4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spTree>
    <p:extLst>
      <p:ext uri="{BB962C8B-B14F-4D97-AF65-F5344CB8AC3E}">
        <p14:creationId xmlns:p14="http://schemas.microsoft.com/office/powerpoint/2010/main" val="2294764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dirty="0"/>
              <a:t>2.1 CREACIÓN DEL PROYECTO</a:t>
            </a:r>
            <a:endParaRPr dirty="0"/>
          </a:p>
        </p:txBody>
      </p:sp>
      <p:sp>
        <p:nvSpPr>
          <p:cNvPr id="301" name="Google Shape;301;p8"/>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8</a:t>
            </a:r>
            <a:endParaRPr/>
          </a:p>
        </p:txBody>
      </p:sp>
      <p:sp>
        <p:nvSpPr>
          <p:cNvPr id="302" name="Google Shape;302;p8"/>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305" name="Google Shape;305;p8"/>
          <p:cNvSpPr txBox="1"/>
          <p:nvPr/>
        </p:nvSpPr>
        <p:spPr>
          <a:xfrm>
            <a:off x="11725825" y="6457900"/>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30</a:t>
            </a:r>
          </a:p>
        </p:txBody>
      </p:sp>
      <p:sp>
        <p:nvSpPr>
          <p:cNvPr id="2" name="Google Shape;114;p2">
            <a:extLst>
              <a:ext uri="{FF2B5EF4-FFF2-40B4-BE49-F238E27FC236}">
                <a16:creationId xmlns:a16="http://schemas.microsoft.com/office/drawing/2014/main" id="{E5D15BA0-CB36-AC9E-631B-F7C202FC0AA1}"/>
              </a:ext>
            </a:extLst>
          </p:cNvPr>
          <p:cNvSpPr txBox="1">
            <a:spLocks/>
          </p:cNvSpPr>
          <p:nvPr/>
        </p:nvSpPr>
        <p:spPr>
          <a:xfrm>
            <a:off x="9117367" y="938799"/>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chemeClr val="bg1"/>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chemeClr val="bg1"/>
                </a:solidFill>
              </a:rPr>
              <a:t>1.4 SESSIONS BEANS</a:t>
            </a:r>
          </a:p>
          <a:p>
            <a:pPr marL="1219835" lvl="2" indent="-333375">
              <a:lnSpc>
                <a:spcPct val="90000"/>
              </a:lnSpc>
              <a:spcBef>
                <a:spcPts val="840"/>
              </a:spcBef>
              <a:buClr>
                <a:srgbClr val="4590B8"/>
              </a:buClr>
              <a:buSzPts val="1104"/>
            </a:pPr>
            <a:r>
              <a:rPr lang="es-ES" sz="850" dirty="0">
                <a:solidFill>
                  <a:schemeClr val="bg1"/>
                </a:solidFill>
              </a:rPr>
              <a:t>1.4.1 STATELESS SESSION BEAN</a:t>
            </a:r>
          </a:p>
          <a:p>
            <a:pPr marL="1219835" lvl="2" indent="-333375">
              <a:lnSpc>
                <a:spcPct val="90000"/>
              </a:lnSpc>
              <a:spcBef>
                <a:spcPts val="840"/>
              </a:spcBef>
              <a:buClr>
                <a:srgbClr val="4590B8"/>
              </a:buClr>
              <a:buSzPts val="1104"/>
            </a:pPr>
            <a:r>
              <a:rPr lang="es-ES" sz="850" dirty="0">
                <a:solidFill>
                  <a:schemeClr val="bg1"/>
                </a:solidFill>
              </a:rPr>
              <a:t>1.4.2 STATEFULL SESSION BEAN</a:t>
            </a:r>
          </a:p>
          <a:p>
            <a:pPr marL="1219835" lvl="2" indent="-333375">
              <a:lnSpc>
                <a:spcPct val="90000"/>
              </a:lnSpc>
              <a:spcBef>
                <a:spcPts val="840"/>
              </a:spcBef>
              <a:buClr>
                <a:srgbClr val="4590B8"/>
              </a:buClr>
              <a:buSzPts val="1104"/>
            </a:pPr>
            <a:r>
              <a:rPr lang="es-ES" sz="850" dirty="0">
                <a:solidFill>
                  <a:schemeClr val="bg1"/>
                </a:solidFill>
              </a:rPr>
              <a:t>1.4.3 SINGLETON SESSION BEAN</a:t>
            </a:r>
          </a:p>
          <a:p>
            <a:pPr marL="762635" lvl="1" indent="-333375">
              <a:lnSpc>
                <a:spcPct val="90000"/>
              </a:lnSpc>
              <a:spcBef>
                <a:spcPts val="840"/>
              </a:spcBef>
              <a:buClr>
                <a:srgbClr val="4590B8"/>
              </a:buClr>
              <a:buSzPts val="1104"/>
            </a:pPr>
            <a:r>
              <a:rPr lang="es-ES" sz="1050" dirty="0">
                <a:solidFill>
                  <a:schemeClr val="bg1"/>
                </a:solidFill>
              </a:rPr>
              <a:t>1.5 SOFTWARE MODULAR</a:t>
            </a:r>
          </a:p>
          <a:p>
            <a:pPr marL="762635" lvl="1" indent="-333375">
              <a:lnSpc>
                <a:spcPct val="90000"/>
              </a:lnSpc>
              <a:spcBef>
                <a:spcPts val="840"/>
              </a:spcBef>
              <a:buClr>
                <a:srgbClr val="4590B8"/>
              </a:buClr>
              <a:buSzPts val="1104"/>
            </a:pPr>
            <a:r>
              <a:rPr lang="es-ES" sz="1050" dirty="0">
                <a:solidFill>
                  <a:schemeClr val="bg1"/>
                </a:solidFill>
              </a:rPr>
              <a:t>1.6 SEVIDORES</a:t>
            </a:r>
          </a:p>
          <a:p>
            <a:pPr marL="762635" lvl="1" indent="-333375">
              <a:lnSpc>
                <a:spcPct val="90000"/>
              </a:lnSpc>
              <a:spcBef>
                <a:spcPts val="840"/>
              </a:spcBef>
              <a:buClr>
                <a:srgbClr val="4590B8"/>
              </a:buClr>
              <a:buSzPts val="1104"/>
            </a:pPr>
            <a:r>
              <a:rPr lang="es-ES" sz="1050" dirty="0">
                <a:solidFill>
                  <a:schemeClr val="bg1"/>
                </a:solidFill>
              </a:rPr>
              <a:t>1.7 CLIENTE - SERVIDORES</a:t>
            </a:r>
          </a:p>
          <a:p>
            <a:pPr marL="762635" lvl="1" indent="-333375">
              <a:lnSpc>
                <a:spcPct val="90000"/>
              </a:lnSpc>
              <a:spcBef>
                <a:spcPts val="840"/>
              </a:spcBef>
              <a:buClr>
                <a:srgbClr val="4590B8"/>
              </a:buClr>
              <a:buSzPts val="1104"/>
            </a:pPr>
            <a:r>
              <a:rPr lang="es-ES" sz="1050" dirty="0">
                <a:solidFill>
                  <a:schemeClr val="bg1"/>
                </a:solidFill>
              </a:rPr>
              <a:t>1.8 .WAR</a:t>
            </a:r>
          </a:p>
          <a:p>
            <a:pPr marL="762635" lvl="1" indent="-333375">
              <a:lnSpc>
                <a:spcPct val="90000"/>
              </a:lnSpc>
              <a:spcBef>
                <a:spcPts val="840"/>
              </a:spcBef>
              <a:buClr>
                <a:srgbClr val="4590B8"/>
              </a:buClr>
              <a:buSzPts val="1104"/>
            </a:pPr>
            <a:r>
              <a:rPr lang="es-ES" sz="1050" dirty="0">
                <a:solidFill>
                  <a:schemeClr val="bg1"/>
                </a:solidFill>
              </a:rPr>
              <a:t>1.9 JAVA WEB START</a:t>
            </a:r>
          </a:p>
          <a:p>
            <a:pPr marL="762635" lvl="1" indent="-333375">
              <a:lnSpc>
                <a:spcPct val="90000"/>
              </a:lnSpc>
              <a:spcBef>
                <a:spcPts val="840"/>
              </a:spcBef>
              <a:buClr>
                <a:srgbClr val="4590B8"/>
              </a:buClr>
              <a:buSzPts val="1104"/>
            </a:pPr>
            <a:r>
              <a:rPr lang="es-ES" sz="1050" dirty="0">
                <a:solidFill>
                  <a:schemeClr val="bg1"/>
                </a:solidFill>
              </a:rPr>
              <a:t>1.10 INTERFACES LOCALES Y REMOTAS</a:t>
            </a:r>
          </a:p>
          <a:p>
            <a:pPr marL="305435" lvl="0" indent="-270510">
              <a:lnSpc>
                <a:spcPct val="90000"/>
              </a:lnSpc>
              <a:spcBef>
                <a:spcPts val="840"/>
              </a:spcBef>
              <a:buClr>
                <a:srgbClr val="4590B8"/>
              </a:buClr>
              <a:buSzPts val="1104"/>
            </a:pPr>
            <a:r>
              <a:rPr lang="es-ES" sz="1050" dirty="0">
                <a:solidFill>
                  <a:srgbClr val="FFFF00"/>
                </a:solidFill>
              </a:rPr>
              <a:t>2 PARTE PRÁCTICA</a:t>
            </a:r>
            <a:endParaRPr lang="en-US" sz="850" dirty="0">
              <a:solidFill>
                <a:srgbClr val="FFFF00"/>
              </a:solidFill>
            </a:endParaRPr>
          </a:p>
          <a:p>
            <a:pPr marL="629920" lvl="1" indent="-270510">
              <a:lnSpc>
                <a:spcPct val="90000"/>
              </a:lnSpc>
              <a:spcBef>
                <a:spcPts val="840"/>
              </a:spcBef>
              <a:buClr>
                <a:srgbClr val="4590B8"/>
              </a:buClr>
              <a:buSzPts val="1104"/>
            </a:pPr>
            <a:r>
              <a:rPr lang="es-ES" sz="1050" dirty="0">
                <a:solidFill>
                  <a:srgbClr val="FFFF00"/>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sp>
        <p:nvSpPr>
          <p:cNvPr id="18" name="CuadroTexto 17">
            <a:extLst>
              <a:ext uri="{FF2B5EF4-FFF2-40B4-BE49-F238E27FC236}">
                <a16:creationId xmlns:a16="http://schemas.microsoft.com/office/drawing/2014/main" id="{257CB737-3386-4A88-AEE4-3B0E3364DB30}"/>
              </a:ext>
            </a:extLst>
          </p:cNvPr>
          <p:cNvSpPr txBox="1"/>
          <p:nvPr/>
        </p:nvSpPr>
        <p:spPr>
          <a:xfrm>
            <a:off x="381001" y="1925554"/>
            <a:ext cx="8606400" cy="814518"/>
          </a:xfrm>
          <a:prstGeom prst="rect">
            <a:avLst/>
          </a:prstGeom>
          <a:noFill/>
        </p:spPr>
        <p:txBody>
          <a:bodyPr wrap="square">
            <a:spAutoFit/>
          </a:bodyPr>
          <a:lstStyle/>
          <a:p>
            <a:pPr algn="just">
              <a:lnSpc>
                <a:spcPct val="115000"/>
              </a:lnSpc>
              <a:spcAft>
                <a:spcPts val="1000"/>
              </a:spcAft>
            </a:pPr>
            <a:r>
              <a:rPr lang="es-MX" sz="1400" dirty="0">
                <a:effectLst/>
                <a:latin typeface="Cambria" panose="02040503050406030204" pitchFamily="18" charset="0"/>
                <a:ea typeface="Calibri" panose="020F0502020204030204" pitchFamily="34" charset="0"/>
                <a:cs typeface="Times New Roman" panose="02020603050405020304" pitchFamily="18" charset="0"/>
              </a:rPr>
              <a:t>Ahora se va a invocar desde el cliente nuestro método repetir que tenemos en </a:t>
            </a:r>
            <a:r>
              <a:rPr lang="es-MX" sz="1400" dirty="0" err="1">
                <a:effectLst/>
                <a:latin typeface="Cambria" panose="02040503050406030204" pitchFamily="18" charset="0"/>
                <a:ea typeface="Calibri" panose="020F0502020204030204" pitchFamily="34" charset="0"/>
                <a:cs typeface="Times New Roman" panose="02020603050405020304" pitchFamily="18" charset="0"/>
              </a:rPr>
              <a:t>SessionBean</a:t>
            </a:r>
            <a:r>
              <a:rPr lang="es-MX" sz="1400" dirty="0">
                <a:effectLst/>
                <a:latin typeface="Cambria" panose="02040503050406030204" pitchFamily="18" charset="0"/>
                <a:ea typeface="Calibri" panose="020F0502020204030204" pitchFamily="34" charset="0"/>
                <a:cs typeface="Times New Roman" panose="02020603050405020304" pitchFamily="18" charset="0"/>
              </a:rPr>
              <a:t>. Para hacerlo vamos a nuestro proyecto cliente abrimos nuestro archivo Main.java y realizamos lo siguiente: Se hace clic derecho en la clase&gt;</a:t>
            </a:r>
            <a:r>
              <a:rPr lang="es-MX" sz="1400" dirty="0" err="1">
                <a:effectLst/>
                <a:latin typeface="Cambria" panose="02040503050406030204" pitchFamily="18" charset="0"/>
                <a:ea typeface="Calibri" panose="020F0502020204030204" pitchFamily="34" charset="0"/>
                <a:cs typeface="Times New Roman" panose="02020603050405020304" pitchFamily="18" charset="0"/>
              </a:rPr>
              <a:t>Insert</a:t>
            </a:r>
            <a:r>
              <a:rPr lang="es-MX" sz="1400" dirty="0">
                <a:effectLst/>
                <a:latin typeface="Cambria" panose="02040503050406030204" pitchFamily="18" charset="0"/>
                <a:ea typeface="Calibri" panose="020F0502020204030204" pitchFamily="34" charset="0"/>
                <a:cs typeface="Times New Roman" panose="02020603050405020304" pitchFamily="18" charset="0"/>
              </a:rPr>
              <a:t> </a:t>
            </a:r>
            <a:r>
              <a:rPr lang="es-MX" sz="1400" dirty="0" err="1">
                <a:effectLst/>
                <a:latin typeface="Cambria" panose="02040503050406030204" pitchFamily="18" charset="0"/>
                <a:ea typeface="Calibri" panose="020F0502020204030204" pitchFamily="34" charset="0"/>
                <a:cs typeface="Times New Roman" panose="02020603050405020304" pitchFamily="18" charset="0"/>
              </a:rPr>
              <a:t>code</a:t>
            </a:r>
            <a:r>
              <a:rPr lang="es-MX" sz="1400" dirty="0">
                <a:effectLst/>
                <a:latin typeface="Cambria" panose="02040503050406030204" pitchFamily="18" charset="0"/>
                <a:ea typeface="Calibri" panose="020F0502020204030204" pitchFamily="34" charset="0"/>
                <a:cs typeface="Times New Roman" panose="02020603050405020304" pitchFamily="18" charset="0"/>
              </a:rPr>
              <a:t>&gt; y seleccionamos </a:t>
            </a:r>
            <a:r>
              <a:rPr lang="es-MX" sz="1400" dirty="0" err="1">
                <a:effectLst/>
                <a:latin typeface="Cambria" panose="02040503050406030204" pitchFamily="18" charset="0"/>
                <a:ea typeface="Calibri" panose="020F0502020204030204" pitchFamily="34" charset="0"/>
                <a:cs typeface="Times New Roman" panose="02020603050405020304" pitchFamily="18" charset="0"/>
              </a:rPr>
              <a:t>Call</a:t>
            </a:r>
            <a:r>
              <a:rPr lang="es-MX" sz="1400" dirty="0">
                <a:effectLst/>
                <a:latin typeface="Cambria" panose="02040503050406030204" pitchFamily="18" charset="0"/>
                <a:ea typeface="Calibri" panose="020F0502020204030204" pitchFamily="34" charset="0"/>
                <a:cs typeface="Times New Roman" panose="02020603050405020304" pitchFamily="18" charset="0"/>
              </a:rPr>
              <a:t> Enterprise </a:t>
            </a:r>
            <a:r>
              <a:rPr lang="es-MX" sz="1400" dirty="0" err="1">
                <a:effectLst/>
                <a:latin typeface="Cambria" panose="02040503050406030204" pitchFamily="18" charset="0"/>
                <a:ea typeface="Calibri" panose="020F0502020204030204" pitchFamily="34" charset="0"/>
                <a:cs typeface="Times New Roman" panose="02020603050405020304" pitchFamily="18" charset="0"/>
              </a:rPr>
              <a:t>Bean</a:t>
            </a:r>
            <a:endParaRPr lang="es-MX" sz="1400" dirty="0">
              <a:effectLst/>
              <a:latin typeface="Cambria" panose="02040503050406030204" pitchFamily="18" charset="0"/>
              <a:ea typeface="Calibri" panose="020F0502020204030204" pitchFamily="34" charset="0"/>
              <a:cs typeface="Times New Roman" panose="02020603050405020304" pitchFamily="18" charset="0"/>
            </a:endParaRPr>
          </a:p>
        </p:txBody>
      </p:sp>
      <p:pic>
        <p:nvPicPr>
          <p:cNvPr id="5" name="Imagen 4">
            <a:extLst>
              <a:ext uri="{FF2B5EF4-FFF2-40B4-BE49-F238E27FC236}">
                <a16:creationId xmlns:a16="http://schemas.microsoft.com/office/drawing/2014/main" id="{9CB63CA5-BBA0-BB60-4E4C-7E28D466CC19}"/>
              </a:ext>
            </a:extLst>
          </p:cNvPr>
          <p:cNvPicPr>
            <a:picLocks noChangeAspect="1"/>
          </p:cNvPicPr>
          <p:nvPr/>
        </p:nvPicPr>
        <p:blipFill rotWithShape="1">
          <a:blip r:embed="rId3"/>
          <a:srcRect t="41810"/>
          <a:stretch/>
        </p:blipFill>
        <p:spPr bwMode="auto">
          <a:xfrm>
            <a:off x="822131" y="3834601"/>
            <a:ext cx="3862070" cy="1823085"/>
          </a:xfrm>
          <a:prstGeom prst="rect">
            <a:avLst/>
          </a:prstGeom>
          <a:ln w="76200" cap="sq" cmpd="thinThick" algn="ctr">
            <a:solidFill>
              <a:srgbClr val="000000"/>
            </a:solidFill>
            <a:prstDash val="solid"/>
            <a:miter lim="800000"/>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6" name="Imagen 5">
            <a:extLst>
              <a:ext uri="{FF2B5EF4-FFF2-40B4-BE49-F238E27FC236}">
                <a16:creationId xmlns:a16="http://schemas.microsoft.com/office/drawing/2014/main" id="{E6F73456-AA7E-B3F4-F08F-E8206E62937D}"/>
              </a:ext>
            </a:extLst>
          </p:cNvPr>
          <p:cNvPicPr>
            <a:picLocks noChangeAspect="1"/>
          </p:cNvPicPr>
          <p:nvPr/>
        </p:nvPicPr>
        <p:blipFill>
          <a:blip r:embed="rId4"/>
          <a:stretch>
            <a:fillRect/>
          </a:stretch>
        </p:blipFill>
        <p:spPr>
          <a:xfrm>
            <a:off x="5572380" y="3587480"/>
            <a:ext cx="2426335" cy="2331720"/>
          </a:xfrm>
          <a:prstGeom prst="rect">
            <a:avLst/>
          </a:prstGeom>
          <a:ln w="76200" cap="sq" cmpd="thinThick">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75808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dirty="0"/>
              <a:t>2.1 CREACIÓN DEL PROYECTO</a:t>
            </a:r>
            <a:endParaRPr dirty="0"/>
          </a:p>
        </p:txBody>
      </p:sp>
      <p:sp>
        <p:nvSpPr>
          <p:cNvPr id="301" name="Google Shape;301;p8"/>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8</a:t>
            </a:r>
            <a:endParaRPr/>
          </a:p>
        </p:txBody>
      </p:sp>
      <p:sp>
        <p:nvSpPr>
          <p:cNvPr id="302" name="Google Shape;302;p8"/>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305" name="Google Shape;305;p8"/>
          <p:cNvSpPr txBox="1"/>
          <p:nvPr/>
        </p:nvSpPr>
        <p:spPr>
          <a:xfrm>
            <a:off x="11725825" y="6457900"/>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31</a:t>
            </a:r>
          </a:p>
        </p:txBody>
      </p:sp>
      <p:sp>
        <p:nvSpPr>
          <p:cNvPr id="2" name="Google Shape;114;p2">
            <a:extLst>
              <a:ext uri="{FF2B5EF4-FFF2-40B4-BE49-F238E27FC236}">
                <a16:creationId xmlns:a16="http://schemas.microsoft.com/office/drawing/2014/main" id="{E5D15BA0-CB36-AC9E-631B-F7C202FC0AA1}"/>
              </a:ext>
            </a:extLst>
          </p:cNvPr>
          <p:cNvSpPr txBox="1">
            <a:spLocks/>
          </p:cNvSpPr>
          <p:nvPr/>
        </p:nvSpPr>
        <p:spPr>
          <a:xfrm>
            <a:off x="9117367" y="938799"/>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chemeClr val="bg1"/>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chemeClr val="bg1"/>
                </a:solidFill>
              </a:rPr>
              <a:t>1.4 SESSIONS BEANS</a:t>
            </a:r>
          </a:p>
          <a:p>
            <a:pPr marL="1219835" lvl="2" indent="-333375">
              <a:lnSpc>
                <a:spcPct val="90000"/>
              </a:lnSpc>
              <a:spcBef>
                <a:spcPts val="840"/>
              </a:spcBef>
              <a:buClr>
                <a:srgbClr val="4590B8"/>
              </a:buClr>
              <a:buSzPts val="1104"/>
            </a:pPr>
            <a:r>
              <a:rPr lang="es-ES" sz="850" dirty="0">
                <a:solidFill>
                  <a:schemeClr val="bg1"/>
                </a:solidFill>
              </a:rPr>
              <a:t>1.4.1 STATELESS SESSION BEAN</a:t>
            </a:r>
          </a:p>
          <a:p>
            <a:pPr marL="1219835" lvl="2" indent="-333375">
              <a:lnSpc>
                <a:spcPct val="90000"/>
              </a:lnSpc>
              <a:spcBef>
                <a:spcPts val="840"/>
              </a:spcBef>
              <a:buClr>
                <a:srgbClr val="4590B8"/>
              </a:buClr>
              <a:buSzPts val="1104"/>
            </a:pPr>
            <a:r>
              <a:rPr lang="es-ES" sz="850" dirty="0">
                <a:solidFill>
                  <a:schemeClr val="bg1"/>
                </a:solidFill>
              </a:rPr>
              <a:t>1.4.2 STATEFULL SESSION BEAN</a:t>
            </a:r>
          </a:p>
          <a:p>
            <a:pPr marL="1219835" lvl="2" indent="-333375">
              <a:lnSpc>
                <a:spcPct val="90000"/>
              </a:lnSpc>
              <a:spcBef>
                <a:spcPts val="840"/>
              </a:spcBef>
              <a:buClr>
                <a:srgbClr val="4590B8"/>
              </a:buClr>
              <a:buSzPts val="1104"/>
            </a:pPr>
            <a:r>
              <a:rPr lang="es-ES" sz="850" dirty="0">
                <a:solidFill>
                  <a:schemeClr val="bg1"/>
                </a:solidFill>
              </a:rPr>
              <a:t>1.4.3 SINGLETON SESSION BEAN</a:t>
            </a:r>
          </a:p>
          <a:p>
            <a:pPr marL="762635" lvl="1" indent="-333375">
              <a:lnSpc>
                <a:spcPct val="90000"/>
              </a:lnSpc>
              <a:spcBef>
                <a:spcPts val="840"/>
              </a:spcBef>
              <a:buClr>
                <a:srgbClr val="4590B8"/>
              </a:buClr>
              <a:buSzPts val="1104"/>
            </a:pPr>
            <a:r>
              <a:rPr lang="es-ES" sz="1050" dirty="0">
                <a:solidFill>
                  <a:schemeClr val="bg1"/>
                </a:solidFill>
              </a:rPr>
              <a:t>1.5 SOFTWARE MODULAR</a:t>
            </a:r>
          </a:p>
          <a:p>
            <a:pPr marL="762635" lvl="1" indent="-333375">
              <a:lnSpc>
                <a:spcPct val="90000"/>
              </a:lnSpc>
              <a:spcBef>
                <a:spcPts val="840"/>
              </a:spcBef>
              <a:buClr>
                <a:srgbClr val="4590B8"/>
              </a:buClr>
              <a:buSzPts val="1104"/>
            </a:pPr>
            <a:r>
              <a:rPr lang="es-ES" sz="1050" dirty="0">
                <a:solidFill>
                  <a:schemeClr val="bg1"/>
                </a:solidFill>
              </a:rPr>
              <a:t>1.6 SEVIDORES</a:t>
            </a:r>
          </a:p>
          <a:p>
            <a:pPr marL="762635" lvl="1" indent="-333375">
              <a:lnSpc>
                <a:spcPct val="90000"/>
              </a:lnSpc>
              <a:spcBef>
                <a:spcPts val="840"/>
              </a:spcBef>
              <a:buClr>
                <a:srgbClr val="4590B8"/>
              </a:buClr>
              <a:buSzPts val="1104"/>
            </a:pPr>
            <a:r>
              <a:rPr lang="es-ES" sz="1050" dirty="0">
                <a:solidFill>
                  <a:schemeClr val="bg1"/>
                </a:solidFill>
              </a:rPr>
              <a:t>1.7 CLIENTE - SERVIDORES</a:t>
            </a:r>
          </a:p>
          <a:p>
            <a:pPr marL="762635" lvl="1" indent="-333375">
              <a:lnSpc>
                <a:spcPct val="90000"/>
              </a:lnSpc>
              <a:spcBef>
                <a:spcPts val="840"/>
              </a:spcBef>
              <a:buClr>
                <a:srgbClr val="4590B8"/>
              </a:buClr>
              <a:buSzPts val="1104"/>
            </a:pPr>
            <a:r>
              <a:rPr lang="es-ES" sz="1050" dirty="0">
                <a:solidFill>
                  <a:schemeClr val="bg1"/>
                </a:solidFill>
              </a:rPr>
              <a:t>1.8 .WAR</a:t>
            </a:r>
          </a:p>
          <a:p>
            <a:pPr marL="762635" lvl="1" indent="-333375">
              <a:lnSpc>
                <a:spcPct val="90000"/>
              </a:lnSpc>
              <a:spcBef>
                <a:spcPts val="840"/>
              </a:spcBef>
              <a:buClr>
                <a:srgbClr val="4590B8"/>
              </a:buClr>
              <a:buSzPts val="1104"/>
            </a:pPr>
            <a:r>
              <a:rPr lang="es-ES" sz="1050" dirty="0">
                <a:solidFill>
                  <a:schemeClr val="bg1"/>
                </a:solidFill>
              </a:rPr>
              <a:t>1.9 JAVA WEB START</a:t>
            </a:r>
          </a:p>
          <a:p>
            <a:pPr marL="762635" lvl="1" indent="-333375">
              <a:lnSpc>
                <a:spcPct val="90000"/>
              </a:lnSpc>
              <a:spcBef>
                <a:spcPts val="840"/>
              </a:spcBef>
              <a:buClr>
                <a:srgbClr val="4590B8"/>
              </a:buClr>
              <a:buSzPts val="1104"/>
            </a:pPr>
            <a:r>
              <a:rPr lang="es-ES" sz="1050" dirty="0">
                <a:solidFill>
                  <a:schemeClr val="bg1"/>
                </a:solidFill>
              </a:rPr>
              <a:t>1.10 INTERFACES LOCALES Y REMOTAS</a:t>
            </a:r>
          </a:p>
          <a:p>
            <a:pPr marL="305435" lvl="0" indent="-270510">
              <a:lnSpc>
                <a:spcPct val="90000"/>
              </a:lnSpc>
              <a:spcBef>
                <a:spcPts val="840"/>
              </a:spcBef>
              <a:buClr>
                <a:srgbClr val="4590B8"/>
              </a:buClr>
              <a:buSzPts val="1104"/>
            </a:pPr>
            <a:r>
              <a:rPr lang="es-ES" sz="1050" dirty="0">
                <a:solidFill>
                  <a:srgbClr val="FFFF00"/>
                </a:solidFill>
              </a:rPr>
              <a:t>2 PARTE PRÁCTICA</a:t>
            </a:r>
            <a:endParaRPr lang="en-US" sz="850" dirty="0">
              <a:solidFill>
                <a:srgbClr val="FFFF00"/>
              </a:solidFill>
            </a:endParaRPr>
          </a:p>
          <a:p>
            <a:pPr marL="629920" lvl="1" indent="-270510">
              <a:lnSpc>
                <a:spcPct val="90000"/>
              </a:lnSpc>
              <a:spcBef>
                <a:spcPts val="840"/>
              </a:spcBef>
              <a:buClr>
                <a:srgbClr val="4590B8"/>
              </a:buClr>
              <a:buSzPts val="1104"/>
            </a:pPr>
            <a:r>
              <a:rPr lang="es-ES" sz="1050" dirty="0">
                <a:solidFill>
                  <a:srgbClr val="FFFF00"/>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sp>
        <p:nvSpPr>
          <p:cNvPr id="18" name="CuadroTexto 17">
            <a:extLst>
              <a:ext uri="{FF2B5EF4-FFF2-40B4-BE49-F238E27FC236}">
                <a16:creationId xmlns:a16="http://schemas.microsoft.com/office/drawing/2014/main" id="{257CB737-3386-4A88-AEE4-3B0E3364DB30}"/>
              </a:ext>
            </a:extLst>
          </p:cNvPr>
          <p:cNvSpPr txBox="1"/>
          <p:nvPr/>
        </p:nvSpPr>
        <p:spPr>
          <a:xfrm>
            <a:off x="381001" y="1925554"/>
            <a:ext cx="2693633" cy="318998"/>
          </a:xfrm>
          <a:prstGeom prst="rect">
            <a:avLst/>
          </a:prstGeom>
          <a:noFill/>
        </p:spPr>
        <p:txBody>
          <a:bodyPr wrap="square">
            <a:spAutoFit/>
          </a:bodyPr>
          <a:lstStyle/>
          <a:p>
            <a:pPr algn="just">
              <a:lnSpc>
                <a:spcPct val="115000"/>
              </a:lnSpc>
              <a:spcAft>
                <a:spcPts val="1000"/>
              </a:spcAft>
            </a:pPr>
            <a:r>
              <a:rPr lang="es-MX" sz="1400" dirty="0">
                <a:effectLst/>
                <a:latin typeface="Cambria" panose="02040503050406030204" pitchFamily="18" charset="0"/>
                <a:ea typeface="Calibri" panose="020F0502020204030204" pitchFamily="34" charset="0"/>
                <a:cs typeface="Times New Roman" panose="02020603050405020304" pitchFamily="18" charset="0"/>
              </a:rPr>
              <a:t>Y se selecciona el </a:t>
            </a:r>
            <a:r>
              <a:rPr lang="es-MX" sz="1400" dirty="0" err="1">
                <a:effectLst/>
                <a:latin typeface="Cambria" panose="02040503050406030204" pitchFamily="18" charset="0"/>
                <a:ea typeface="Calibri" panose="020F0502020204030204" pitchFamily="34" charset="0"/>
                <a:cs typeface="Times New Roman" panose="02020603050405020304" pitchFamily="18" charset="0"/>
              </a:rPr>
              <a:t>bean</a:t>
            </a:r>
            <a:r>
              <a:rPr lang="es-MX" sz="1400" dirty="0">
                <a:effectLst/>
                <a:latin typeface="Cambria" panose="02040503050406030204" pitchFamily="18" charset="0"/>
                <a:ea typeface="Calibri" panose="020F0502020204030204" pitchFamily="34" charset="0"/>
                <a:cs typeface="Times New Roman" panose="02020603050405020304" pitchFamily="18" charset="0"/>
              </a:rPr>
              <a:t> de repetir</a:t>
            </a:r>
          </a:p>
        </p:txBody>
      </p:sp>
      <p:sp>
        <p:nvSpPr>
          <p:cNvPr id="7" name="CuadroTexto 6">
            <a:extLst>
              <a:ext uri="{FF2B5EF4-FFF2-40B4-BE49-F238E27FC236}">
                <a16:creationId xmlns:a16="http://schemas.microsoft.com/office/drawing/2014/main" id="{BB17F347-9193-D123-1C24-FB3BBF1A96D6}"/>
              </a:ext>
            </a:extLst>
          </p:cNvPr>
          <p:cNvSpPr txBox="1"/>
          <p:nvPr/>
        </p:nvSpPr>
        <p:spPr>
          <a:xfrm>
            <a:off x="3358515" y="1925554"/>
            <a:ext cx="5474970" cy="571888"/>
          </a:xfrm>
          <a:prstGeom prst="rect">
            <a:avLst/>
          </a:prstGeom>
          <a:noFill/>
        </p:spPr>
        <p:txBody>
          <a:bodyPr wrap="square">
            <a:spAutoFit/>
          </a:bodyPr>
          <a:lstStyle/>
          <a:p>
            <a:pPr algn="just">
              <a:lnSpc>
                <a:spcPct val="115000"/>
              </a:lnSpc>
              <a:spcAft>
                <a:spcPts val="1000"/>
              </a:spcAft>
            </a:pPr>
            <a:r>
              <a:rPr lang="es-MX" sz="1400" dirty="0">
                <a:effectLst/>
                <a:latin typeface="Cambria" panose="02040503050406030204" pitchFamily="18" charset="0"/>
                <a:ea typeface="Calibri" panose="020F0502020204030204" pitchFamily="34" charset="0"/>
                <a:cs typeface="Times New Roman" panose="02020603050405020304" pitchFamily="18" charset="0"/>
              </a:rPr>
              <a:t>Ahora vamos añadir una llamada al método repetir en nuestra clase main y quedaría de la siguiente manera:</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a:extLst>
              <a:ext uri="{FF2B5EF4-FFF2-40B4-BE49-F238E27FC236}">
                <a16:creationId xmlns:a16="http://schemas.microsoft.com/office/drawing/2014/main" id="{C494A5E0-056F-2E99-74CD-5325405BDDCF}"/>
              </a:ext>
            </a:extLst>
          </p:cNvPr>
          <p:cNvPicPr>
            <a:picLocks noChangeAspect="1"/>
          </p:cNvPicPr>
          <p:nvPr/>
        </p:nvPicPr>
        <p:blipFill>
          <a:blip r:embed="rId3"/>
          <a:stretch>
            <a:fillRect/>
          </a:stretch>
        </p:blipFill>
        <p:spPr>
          <a:xfrm>
            <a:off x="733527" y="3020708"/>
            <a:ext cx="2743835" cy="2679700"/>
          </a:xfrm>
          <a:prstGeom prst="rect">
            <a:avLst/>
          </a:prstGeom>
          <a:ln w="76200" cap="sq" cmpd="thinThick">
            <a:solidFill>
              <a:schemeClr val="tx1"/>
            </a:solidFill>
            <a:miter lim="800000"/>
          </a:ln>
        </p:spPr>
      </p:pic>
      <p:pic>
        <p:nvPicPr>
          <p:cNvPr id="6" name="Imagen 5">
            <a:extLst>
              <a:ext uri="{FF2B5EF4-FFF2-40B4-BE49-F238E27FC236}">
                <a16:creationId xmlns:a16="http://schemas.microsoft.com/office/drawing/2014/main" id="{847DEE7C-3FE5-3010-47DA-5C77C0AA34F4}"/>
              </a:ext>
            </a:extLst>
          </p:cNvPr>
          <p:cNvPicPr>
            <a:picLocks noChangeAspect="1"/>
          </p:cNvPicPr>
          <p:nvPr/>
        </p:nvPicPr>
        <p:blipFill>
          <a:blip r:embed="rId4"/>
          <a:stretch>
            <a:fillRect/>
          </a:stretch>
        </p:blipFill>
        <p:spPr>
          <a:xfrm>
            <a:off x="3949065" y="3689046"/>
            <a:ext cx="4884420" cy="1343025"/>
          </a:xfrm>
          <a:prstGeom prst="rect">
            <a:avLst/>
          </a:prstGeom>
          <a:ln w="76200" cap="sq" cmpd="thinThick">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2173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dirty="0"/>
              <a:t>2.2 EJECUCIONES</a:t>
            </a:r>
            <a:endParaRPr dirty="0"/>
          </a:p>
        </p:txBody>
      </p:sp>
      <p:sp>
        <p:nvSpPr>
          <p:cNvPr id="301" name="Google Shape;301;p8"/>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8</a:t>
            </a:r>
            <a:endParaRPr/>
          </a:p>
        </p:txBody>
      </p:sp>
      <p:sp>
        <p:nvSpPr>
          <p:cNvPr id="302" name="Google Shape;302;p8"/>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305" name="Google Shape;305;p8"/>
          <p:cNvSpPr txBox="1"/>
          <p:nvPr/>
        </p:nvSpPr>
        <p:spPr>
          <a:xfrm>
            <a:off x="11725825" y="6457900"/>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32</a:t>
            </a:r>
          </a:p>
        </p:txBody>
      </p:sp>
      <p:sp>
        <p:nvSpPr>
          <p:cNvPr id="2" name="Google Shape;114;p2">
            <a:extLst>
              <a:ext uri="{FF2B5EF4-FFF2-40B4-BE49-F238E27FC236}">
                <a16:creationId xmlns:a16="http://schemas.microsoft.com/office/drawing/2014/main" id="{E5D15BA0-CB36-AC9E-631B-F7C202FC0AA1}"/>
              </a:ext>
            </a:extLst>
          </p:cNvPr>
          <p:cNvSpPr txBox="1">
            <a:spLocks/>
          </p:cNvSpPr>
          <p:nvPr/>
        </p:nvSpPr>
        <p:spPr>
          <a:xfrm>
            <a:off x="9117367" y="938799"/>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chemeClr val="bg1"/>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chemeClr val="bg1"/>
                </a:solidFill>
              </a:rPr>
              <a:t>1.4 SESSIONS BEANS</a:t>
            </a:r>
          </a:p>
          <a:p>
            <a:pPr marL="1219835" lvl="2" indent="-333375">
              <a:lnSpc>
                <a:spcPct val="90000"/>
              </a:lnSpc>
              <a:spcBef>
                <a:spcPts val="840"/>
              </a:spcBef>
              <a:buClr>
                <a:srgbClr val="4590B8"/>
              </a:buClr>
              <a:buSzPts val="1104"/>
            </a:pPr>
            <a:r>
              <a:rPr lang="es-ES" sz="850" dirty="0">
                <a:solidFill>
                  <a:schemeClr val="bg1"/>
                </a:solidFill>
              </a:rPr>
              <a:t>1.4.1 STATELESS SESSION BEAN</a:t>
            </a:r>
          </a:p>
          <a:p>
            <a:pPr marL="1219835" lvl="2" indent="-333375">
              <a:lnSpc>
                <a:spcPct val="90000"/>
              </a:lnSpc>
              <a:spcBef>
                <a:spcPts val="840"/>
              </a:spcBef>
              <a:buClr>
                <a:srgbClr val="4590B8"/>
              </a:buClr>
              <a:buSzPts val="1104"/>
            </a:pPr>
            <a:r>
              <a:rPr lang="es-ES" sz="850" dirty="0">
                <a:solidFill>
                  <a:schemeClr val="bg1"/>
                </a:solidFill>
              </a:rPr>
              <a:t>1.4.2 STATEFULL SESSION BEAN</a:t>
            </a:r>
          </a:p>
          <a:p>
            <a:pPr marL="1219835" lvl="2" indent="-333375">
              <a:lnSpc>
                <a:spcPct val="90000"/>
              </a:lnSpc>
              <a:spcBef>
                <a:spcPts val="840"/>
              </a:spcBef>
              <a:buClr>
                <a:srgbClr val="4590B8"/>
              </a:buClr>
              <a:buSzPts val="1104"/>
            </a:pPr>
            <a:r>
              <a:rPr lang="es-ES" sz="850" dirty="0">
                <a:solidFill>
                  <a:schemeClr val="bg1"/>
                </a:solidFill>
              </a:rPr>
              <a:t>1.4.3 SINGLETON SESSION BEAN</a:t>
            </a:r>
          </a:p>
          <a:p>
            <a:pPr marL="762635" lvl="1" indent="-333375">
              <a:lnSpc>
                <a:spcPct val="90000"/>
              </a:lnSpc>
              <a:spcBef>
                <a:spcPts val="840"/>
              </a:spcBef>
              <a:buClr>
                <a:srgbClr val="4590B8"/>
              </a:buClr>
              <a:buSzPts val="1104"/>
            </a:pPr>
            <a:r>
              <a:rPr lang="es-ES" sz="1050" dirty="0">
                <a:solidFill>
                  <a:schemeClr val="bg1"/>
                </a:solidFill>
              </a:rPr>
              <a:t>1.5 SOFTWARE MODULAR</a:t>
            </a:r>
          </a:p>
          <a:p>
            <a:pPr marL="762635" lvl="1" indent="-333375">
              <a:lnSpc>
                <a:spcPct val="90000"/>
              </a:lnSpc>
              <a:spcBef>
                <a:spcPts val="840"/>
              </a:spcBef>
              <a:buClr>
                <a:srgbClr val="4590B8"/>
              </a:buClr>
              <a:buSzPts val="1104"/>
            </a:pPr>
            <a:r>
              <a:rPr lang="es-ES" sz="1050" dirty="0">
                <a:solidFill>
                  <a:schemeClr val="bg1"/>
                </a:solidFill>
              </a:rPr>
              <a:t>1.6 SEVIDORES</a:t>
            </a:r>
          </a:p>
          <a:p>
            <a:pPr marL="762635" lvl="1" indent="-333375">
              <a:lnSpc>
                <a:spcPct val="90000"/>
              </a:lnSpc>
              <a:spcBef>
                <a:spcPts val="840"/>
              </a:spcBef>
              <a:buClr>
                <a:srgbClr val="4590B8"/>
              </a:buClr>
              <a:buSzPts val="1104"/>
            </a:pPr>
            <a:r>
              <a:rPr lang="es-ES" sz="1050" dirty="0">
                <a:solidFill>
                  <a:schemeClr val="bg1"/>
                </a:solidFill>
              </a:rPr>
              <a:t>1.7 CLIENTE - SERVIDORES</a:t>
            </a:r>
          </a:p>
          <a:p>
            <a:pPr marL="762635" lvl="1" indent="-333375">
              <a:lnSpc>
                <a:spcPct val="90000"/>
              </a:lnSpc>
              <a:spcBef>
                <a:spcPts val="840"/>
              </a:spcBef>
              <a:buClr>
                <a:srgbClr val="4590B8"/>
              </a:buClr>
              <a:buSzPts val="1104"/>
            </a:pPr>
            <a:r>
              <a:rPr lang="es-ES" sz="1050" dirty="0">
                <a:solidFill>
                  <a:schemeClr val="bg1"/>
                </a:solidFill>
              </a:rPr>
              <a:t>1.8 .WAR</a:t>
            </a:r>
          </a:p>
          <a:p>
            <a:pPr marL="762635" lvl="1" indent="-333375">
              <a:lnSpc>
                <a:spcPct val="90000"/>
              </a:lnSpc>
              <a:spcBef>
                <a:spcPts val="840"/>
              </a:spcBef>
              <a:buClr>
                <a:srgbClr val="4590B8"/>
              </a:buClr>
              <a:buSzPts val="1104"/>
            </a:pPr>
            <a:r>
              <a:rPr lang="es-ES" sz="1050" dirty="0">
                <a:solidFill>
                  <a:schemeClr val="bg1"/>
                </a:solidFill>
              </a:rPr>
              <a:t>1.9 JAVA WEB START</a:t>
            </a:r>
          </a:p>
          <a:p>
            <a:pPr marL="762635" lvl="1" indent="-333375">
              <a:lnSpc>
                <a:spcPct val="90000"/>
              </a:lnSpc>
              <a:spcBef>
                <a:spcPts val="840"/>
              </a:spcBef>
              <a:buClr>
                <a:srgbClr val="4590B8"/>
              </a:buClr>
              <a:buSzPts val="1104"/>
            </a:pPr>
            <a:r>
              <a:rPr lang="es-ES" sz="1050" dirty="0">
                <a:solidFill>
                  <a:schemeClr val="bg1"/>
                </a:solidFill>
              </a:rPr>
              <a:t>1.10 INTERFACES LOCALES Y REMOTAS</a:t>
            </a:r>
          </a:p>
          <a:p>
            <a:pPr marL="305435" lvl="0" indent="-270510">
              <a:lnSpc>
                <a:spcPct val="90000"/>
              </a:lnSpc>
              <a:spcBef>
                <a:spcPts val="840"/>
              </a:spcBef>
              <a:buClr>
                <a:srgbClr val="4590B8"/>
              </a:buClr>
              <a:buSzPts val="1104"/>
            </a:pPr>
            <a:r>
              <a:rPr lang="es-ES" sz="1050" dirty="0">
                <a:solidFill>
                  <a:srgbClr val="FFFF00"/>
                </a:solidFill>
              </a:rPr>
              <a:t>2 PARTE PRÁCTICA</a:t>
            </a:r>
            <a:endParaRPr lang="en-US" sz="850" dirty="0">
              <a:solidFill>
                <a:srgbClr val="FFFF00"/>
              </a:solidFill>
            </a:endParaRPr>
          </a:p>
          <a:p>
            <a:pPr marL="629920" lvl="1" indent="-270510">
              <a:lnSpc>
                <a:spcPct val="90000"/>
              </a:lnSpc>
              <a:spcBef>
                <a:spcPts val="840"/>
              </a:spcBef>
              <a:buClr>
                <a:srgbClr val="4590B8"/>
              </a:buClr>
              <a:buSzPts val="1104"/>
            </a:pPr>
            <a:r>
              <a:rPr lang="es-ES" sz="1050" dirty="0">
                <a:solidFill>
                  <a:schemeClr val="bg1"/>
                </a:solidFill>
              </a:rPr>
              <a:t>2.1 CREACIÓN DEL PROYECTO</a:t>
            </a:r>
          </a:p>
          <a:p>
            <a:pPr marL="629920" lvl="1" indent="-270510">
              <a:lnSpc>
                <a:spcPct val="90000"/>
              </a:lnSpc>
              <a:spcBef>
                <a:spcPts val="840"/>
              </a:spcBef>
              <a:buClr>
                <a:srgbClr val="4590B8"/>
              </a:buClr>
              <a:buSzPts val="1104"/>
            </a:pPr>
            <a:r>
              <a:rPr lang="es-ES" sz="1050" dirty="0">
                <a:solidFill>
                  <a:srgbClr val="FFFF00"/>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sp>
        <p:nvSpPr>
          <p:cNvPr id="9" name="CuadroTexto 8">
            <a:extLst>
              <a:ext uri="{FF2B5EF4-FFF2-40B4-BE49-F238E27FC236}">
                <a16:creationId xmlns:a16="http://schemas.microsoft.com/office/drawing/2014/main" id="{46CBA330-E747-3C55-411B-FFE08B57B1A6}"/>
              </a:ext>
            </a:extLst>
          </p:cNvPr>
          <p:cNvSpPr txBox="1"/>
          <p:nvPr/>
        </p:nvSpPr>
        <p:spPr>
          <a:xfrm>
            <a:off x="392430" y="1941058"/>
            <a:ext cx="8492490" cy="1169551"/>
          </a:xfrm>
          <a:prstGeom prst="rect">
            <a:avLst/>
          </a:prstGeom>
          <a:noFill/>
        </p:spPr>
        <p:txBody>
          <a:bodyPr wrap="square">
            <a:spAutoFit/>
          </a:bodyPr>
          <a:lstStyle/>
          <a:p>
            <a:r>
              <a:rPr lang="es-MX" dirty="0"/>
              <a:t>Y ya se ha terminado con la práctica, ahora ya podemos ejecutar el proyecto y nuestro resultado sería el siguiente.</a:t>
            </a:r>
          </a:p>
          <a:p>
            <a:endParaRPr lang="es-MX" dirty="0"/>
          </a:p>
          <a:p>
            <a:r>
              <a:rPr lang="es-MX" dirty="0"/>
              <a:t>Ejecutamos la siguiente aplicación, ya que es la aplicación </a:t>
            </a:r>
            <a:r>
              <a:rPr lang="es-MX" dirty="0" err="1"/>
              <a:t>Beans</a:t>
            </a:r>
            <a:r>
              <a:rPr lang="es-MX" dirty="0"/>
              <a:t>, para ello únicamente presionamos en y observamos el resultado </a:t>
            </a:r>
          </a:p>
        </p:txBody>
      </p:sp>
      <p:sp>
        <p:nvSpPr>
          <p:cNvPr id="17" name="CuadroTexto 16">
            <a:extLst>
              <a:ext uri="{FF2B5EF4-FFF2-40B4-BE49-F238E27FC236}">
                <a16:creationId xmlns:a16="http://schemas.microsoft.com/office/drawing/2014/main" id="{3399541D-CB61-7631-8E42-749EEB3D42F8}"/>
              </a:ext>
            </a:extLst>
          </p:cNvPr>
          <p:cNvSpPr txBox="1"/>
          <p:nvPr/>
        </p:nvSpPr>
        <p:spPr>
          <a:xfrm>
            <a:off x="2882284" y="3530929"/>
            <a:ext cx="6118860" cy="573298"/>
          </a:xfrm>
          <a:prstGeom prst="rect">
            <a:avLst/>
          </a:prstGeom>
          <a:noFill/>
        </p:spPr>
        <p:txBody>
          <a:bodyPr wrap="square">
            <a:spAutoFit/>
          </a:bodyPr>
          <a:lstStyle/>
          <a:p>
            <a:pPr>
              <a:lnSpc>
                <a:spcPct val="115000"/>
              </a:lnSpc>
              <a:spcAft>
                <a:spcPts val="1000"/>
              </a:spcAft>
            </a:pPr>
            <a:r>
              <a:rPr lang="es-ES" sz="1400" dirty="0">
                <a:effectLst/>
                <a:latin typeface="Calibri" panose="020F0502020204030204" pitchFamily="34" charset="0"/>
                <a:ea typeface="Calibri" panose="020F0502020204030204" pitchFamily="34" charset="0"/>
                <a:cs typeface="Times New Roman" panose="02020603050405020304" pitchFamily="18" charset="0"/>
              </a:rPr>
              <a:t>Como se puede apreciar se muestra el mensaje dentro de la aplicación, por lo que podemos concluir que nuestra aplicación está funcionando correctamente </a:t>
            </a:r>
            <a:endParaRPr lang="es-EC"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n 2" descr="Interfaz de usuario gráfica, Aplicación, Word&#10;&#10;Descripción generada automáticamente">
            <a:extLst>
              <a:ext uri="{FF2B5EF4-FFF2-40B4-BE49-F238E27FC236}">
                <a16:creationId xmlns:a16="http://schemas.microsoft.com/office/drawing/2014/main" id="{F2388EA7-0AB6-3FEF-CA91-26554AE31045}"/>
              </a:ext>
            </a:extLst>
          </p:cNvPr>
          <p:cNvPicPr>
            <a:picLocks noChangeAspect="1"/>
          </p:cNvPicPr>
          <p:nvPr/>
        </p:nvPicPr>
        <p:blipFill>
          <a:blip r:embed="rId3"/>
          <a:stretch>
            <a:fillRect/>
          </a:stretch>
        </p:blipFill>
        <p:spPr>
          <a:xfrm>
            <a:off x="925136" y="4400490"/>
            <a:ext cx="3057525" cy="2057400"/>
          </a:xfrm>
          <a:prstGeom prst="rect">
            <a:avLst/>
          </a:prstGeom>
          <a:ln w="76200" cmpd="thinThick">
            <a:solidFill>
              <a:schemeClr val="tx1"/>
            </a:solidFill>
            <a:miter lim="800000"/>
          </a:ln>
        </p:spPr>
      </p:pic>
      <p:pic>
        <p:nvPicPr>
          <p:cNvPr id="4" name="Imagen 3">
            <a:extLst>
              <a:ext uri="{FF2B5EF4-FFF2-40B4-BE49-F238E27FC236}">
                <a16:creationId xmlns:a16="http://schemas.microsoft.com/office/drawing/2014/main" id="{D0B7357E-FFA6-9CA1-CD39-4AEF28C5A73A}"/>
              </a:ext>
            </a:extLst>
          </p:cNvPr>
          <p:cNvPicPr>
            <a:picLocks noChangeAspect="1"/>
          </p:cNvPicPr>
          <p:nvPr/>
        </p:nvPicPr>
        <p:blipFill rotWithShape="1">
          <a:blip r:embed="rId4">
            <a:extLst>
              <a:ext uri="{28A0092B-C50C-407E-A947-70E740481C1C}">
                <a14:useLocalDpi xmlns:a14="http://schemas.microsoft.com/office/drawing/2010/main" val="0"/>
              </a:ext>
            </a:extLst>
          </a:blip>
          <a:srcRect l="9855" t="35453" r="45391" b="41360"/>
          <a:stretch/>
        </p:blipFill>
        <p:spPr bwMode="auto">
          <a:xfrm>
            <a:off x="4812019" y="4925582"/>
            <a:ext cx="3475990" cy="1280160"/>
          </a:xfrm>
          <a:prstGeom prst="rect">
            <a:avLst/>
          </a:prstGeom>
          <a:ln w="76200" cap="sq" cmpd="thinThick" algn="ctr">
            <a:solidFill>
              <a:srgbClr val="000000"/>
            </a:solidFill>
            <a:prstDash val="solid"/>
            <a:miter lim="800000"/>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551937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5"/>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dirty="0"/>
              <a:t>3 CONCLUSIONES</a:t>
            </a:r>
            <a:endParaRPr dirty="0"/>
          </a:p>
        </p:txBody>
      </p:sp>
      <p:sp>
        <p:nvSpPr>
          <p:cNvPr id="416" name="Google Shape;416;p35"/>
          <p:cNvSpPr txBox="1">
            <a:spLocks noGrp="1"/>
          </p:cNvSpPr>
          <p:nvPr>
            <p:ph type="body" idx="1"/>
          </p:nvPr>
        </p:nvSpPr>
        <p:spPr>
          <a:xfrm>
            <a:off x="581200" y="2180501"/>
            <a:ext cx="8176800" cy="4367700"/>
          </a:xfrm>
          <a:prstGeom prst="rect">
            <a:avLst/>
          </a:prstGeom>
          <a:noFill/>
          <a:ln>
            <a:noFill/>
          </a:ln>
        </p:spPr>
        <p:txBody>
          <a:bodyPr spcFirstLastPara="1" wrap="square" lIns="91425" tIns="45700" rIns="91425" bIns="45700" anchor="ctr" anchorCtr="0">
            <a:normAutofit/>
          </a:bodyPr>
          <a:lstStyle/>
          <a:p>
            <a:pPr marL="342900" lvl="0" indent="-342900" algn="just">
              <a:lnSpc>
                <a:spcPct val="107000"/>
              </a:lnSpc>
              <a:spcAft>
                <a:spcPts val="800"/>
              </a:spcAft>
              <a:buFont typeface="Wingdings" panose="05000000000000000000" pitchFamily="2" charset="2"/>
              <a:buChar char=""/>
            </a:pPr>
            <a:r>
              <a:rPr lang="es-MX" sz="1800" dirty="0">
                <a:effectLst/>
                <a:latin typeface="Gill Sans" panose="020B0604020202020204" charset="0"/>
                <a:ea typeface="Calibri" panose="020F0502020204030204" pitchFamily="34" charset="0"/>
                <a:cs typeface="Calibri" panose="020F0502020204030204" pitchFamily="34" charset="0"/>
              </a:rPr>
              <a:t>En conclusión, fue posible conocer y aprender el funcionamiento de los Interceptor, siendo posible mediante este ejecutar ciertas acciones sobre un método siendo en nuestro ejemplo identificar cuando se accede sobre un método y cuando sale del mismo</a:t>
            </a:r>
          </a:p>
          <a:p>
            <a:pPr marL="342900" lvl="0" indent="-342900" algn="just">
              <a:lnSpc>
                <a:spcPct val="107000"/>
              </a:lnSpc>
              <a:spcAft>
                <a:spcPts val="800"/>
              </a:spcAft>
              <a:buFont typeface="Wingdings" panose="05000000000000000000" pitchFamily="2" charset="2"/>
              <a:buChar char=""/>
            </a:pPr>
            <a:endParaRPr lang="es-MX" sz="1800" dirty="0">
              <a:effectLst/>
              <a:latin typeface="Gill Sans" panose="020B0604020202020204" charset="0"/>
              <a:ea typeface="Calibri" panose="020F0502020204030204" pitchFamily="34" charset="0"/>
              <a:cs typeface="Calibri" panose="020F0502020204030204" pitchFamily="34" charset="0"/>
            </a:endParaRPr>
          </a:p>
          <a:p>
            <a:pPr marL="342900" lvl="0" indent="-342900" algn="just">
              <a:lnSpc>
                <a:spcPct val="107000"/>
              </a:lnSpc>
              <a:spcAft>
                <a:spcPts val="800"/>
              </a:spcAft>
              <a:buFont typeface="Wingdings" panose="05000000000000000000" pitchFamily="2" charset="2"/>
              <a:buChar char=""/>
            </a:pPr>
            <a:r>
              <a:rPr lang="es-MX" sz="1800" dirty="0">
                <a:effectLst/>
                <a:latin typeface="Gill Sans" panose="020B0604020202020204" charset="0"/>
                <a:ea typeface="Calibri" panose="020F0502020204030204" pitchFamily="34" charset="0"/>
                <a:cs typeface="Calibri" panose="020F0502020204030204" pitchFamily="34" charset="0"/>
              </a:rPr>
              <a:t>Se obtuvo un aprendizaje a fondo respecto a la tecnología de Enterprise JavaBeans que es una propuesta del mundo Java para aplicaciones de empresas con distintas funcionalidades para distintas áreas de la empresa.</a:t>
            </a:r>
          </a:p>
        </p:txBody>
      </p:sp>
      <p:sp>
        <p:nvSpPr>
          <p:cNvPr id="417" name="Google Shape;417;p35"/>
          <p:cNvSpPr txBox="1"/>
          <p:nvPr/>
        </p:nvSpPr>
        <p:spPr>
          <a:xfrm>
            <a:off x="11704320" y="6427410"/>
            <a:ext cx="46736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35</a:t>
            </a:r>
            <a:endParaRPr/>
          </a:p>
        </p:txBody>
      </p:sp>
      <p:sp>
        <p:nvSpPr>
          <p:cNvPr id="418" name="Google Shape;418;p35"/>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420" name="Google Shape;420;p35"/>
          <p:cNvSpPr txBox="1"/>
          <p:nvPr/>
        </p:nvSpPr>
        <p:spPr>
          <a:xfrm>
            <a:off x="11725500" y="6457931"/>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33</a:t>
            </a:r>
          </a:p>
        </p:txBody>
      </p:sp>
      <p:sp>
        <p:nvSpPr>
          <p:cNvPr id="2" name="Google Shape;114;p2">
            <a:extLst>
              <a:ext uri="{FF2B5EF4-FFF2-40B4-BE49-F238E27FC236}">
                <a16:creationId xmlns:a16="http://schemas.microsoft.com/office/drawing/2014/main" id="{F7E469C1-CB6C-663D-2977-064DEF6AA13B}"/>
              </a:ext>
            </a:extLst>
          </p:cNvPr>
          <p:cNvSpPr txBox="1">
            <a:spLocks/>
          </p:cNvSpPr>
          <p:nvPr/>
        </p:nvSpPr>
        <p:spPr>
          <a:xfrm>
            <a:off x="9117367" y="938799"/>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chemeClr val="bg1"/>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chemeClr val="bg1"/>
                </a:solidFill>
              </a:rPr>
              <a:t>1.4 SESSIONS BEANS</a:t>
            </a:r>
          </a:p>
          <a:p>
            <a:pPr marL="1219835" lvl="2" indent="-333375">
              <a:lnSpc>
                <a:spcPct val="90000"/>
              </a:lnSpc>
              <a:spcBef>
                <a:spcPts val="840"/>
              </a:spcBef>
              <a:buClr>
                <a:srgbClr val="4590B8"/>
              </a:buClr>
              <a:buSzPts val="1104"/>
            </a:pPr>
            <a:r>
              <a:rPr lang="es-ES" sz="850" dirty="0">
                <a:solidFill>
                  <a:schemeClr val="bg1"/>
                </a:solidFill>
              </a:rPr>
              <a:t>1.4.1 STATELESS SESSION BEAN</a:t>
            </a:r>
          </a:p>
          <a:p>
            <a:pPr marL="1219835" lvl="2" indent="-333375">
              <a:lnSpc>
                <a:spcPct val="90000"/>
              </a:lnSpc>
              <a:spcBef>
                <a:spcPts val="840"/>
              </a:spcBef>
              <a:buClr>
                <a:srgbClr val="4590B8"/>
              </a:buClr>
              <a:buSzPts val="1104"/>
            </a:pPr>
            <a:r>
              <a:rPr lang="es-ES" sz="850" dirty="0">
                <a:solidFill>
                  <a:schemeClr val="bg1"/>
                </a:solidFill>
              </a:rPr>
              <a:t>1.4.2 STATEFULL SESSION BEAN</a:t>
            </a:r>
          </a:p>
          <a:p>
            <a:pPr marL="1219835" lvl="2" indent="-333375">
              <a:lnSpc>
                <a:spcPct val="90000"/>
              </a:lnSpc>
              <a:spcBef>
                <a:spcPts val="840"/>
              </a:spcBef>
              <a:buClr>
                <a:srgbClr val="4590B8"/>
              </a:buClr>
              <a:buSzPts val="1104"/>
            </a:pPr>
            <a:r>
              <a:rPr lang="es-ES" sz="850" dirty="0">
                <a:solidFill>
                  <a:schemeClr val="bg1"/>
                </a:solidFill>
              </a:rPr>
              <a:t>1.4.3 SINGLETON SESSION BEAN</a:t>
            </a:r>
          </a:p>
          <a:p>
            <a:pPr marL="762635" lvl="1" indent="-333375">
              <a:lnSpc>
                <a:spcPct val="90000"/>
              </a:lnSpc>
              <a:spcBef>
                <a:spcPts val="840"/>
              </a:spcBef>
              <a:buClr>
                <a:srgbClr val="4590B8"/>
              </a:buClr>
              <a:buSzPts val="1104"/>
            </a:pPr>
            <a:r>
              <a:rPr lang="es-ES" sz="1050" dirty="0">
                <a:solidFill>
                  <a:schemeClr val="bg1"/>
                </a:solidFill>
              </a:rPr>
              <a:t>1.5 SOFTWARE MODULAR</a:t>
            </a:r>
          </a:p>
          <a:p>
            <a:pPr marL="762635" lvl="1" indent="-333375">
              <a:lnSpc>
                <a:spcPct val="90000"/>
              </a:lnSpc>
              <a:spcBef>
                <a:spcPts val="840"/>
              </a:spcBef>
              <a:buClr>
                <a:srgbClr val="4590B8"/>
              </a:buClr>
              <a:buSzPts val="1104"/>
            </a:pPr>
            <a:r>
              <a:rPr lang="es-ES" sz="1050" dirty="0">
                <a:solidFill>
                  <a:schemeClr val="bg1"/>
                </a:solidFill>
              </a:rPr>
              <a:t>1.6 SEVIDORES</a:t>
            </a:r>
          </a:p>
          <a:p>
            <a:pPr marL="762635" lvl="1" indent="-333375">
              <a:lnSpc>
                <a:spcPct val="90000"/>
              </a:lnSpc>
              <a:spcBef>
                <a:spcPts val="840"/>
              </a:spcBef>
              <a:buClr>
                <a:srgbClr val="4590B8"/>
              </a:buClr>
              <a:buSzPts val="1104"/>
            </a:pPr>
            <a:r>
              <a:rPr lang="es-ES" sz="1050" dirty="0">
                <a:solidFill>
                  <a:schemeClr val="bg1"/>
                </a:solidFill>
              </a:rPr>
              <a:t>1.7 CLIENTE - SERVIDORES</a:t>
            </a:r>
          </a:p>
          <a:p>
            <a:pPr marL="762635" lvl="1" indent="-333375">
              <a:lnSpc>
                <a:spcPct val="90000"/>
              </a:lnSpc>
              <a:spcBef>
                <a:spcPts val="840"/>
              </a:spcBef>
              <a:buClr>
                <a:srgbClr val="4590B8"/>
              </a:buClr>
              <a:buSzPts val="1104"/>
            </a:pPr>
            <a:r>
              <a:rPr lang="es-ES" sz="1050" dirty="0">
                <a:solidFill>
                  <a:schemeClr val="bg1"/>
                </a:solidFill>
              </a:rPr>
              <a:t>1.8 .WAR</a:t>
            </a:r>
          </a:p>
          <a:p>
            <a:pPr marL="762635" lvl="1" indent="-333375">
              <a:lnSpc>
                <a:spcPct val="90000"/>
              </a:lnSpc>
              <a:spcBef>
                <a:spcPts val="840"/>
              </a:spcBef>
              <a:buClr>
                <a:srgbClr val="4590B8"/>
              </a:buClr>
              <a:buSzPts val="1104"/>
            </a:pPr>
            <a:r>
              <a:rPr lang="es-ES" sz="1050" dirty="0">
                <a:solidFill>
                  <a:schemeClr val="bg1"/>
                </a:solidFill>
              </a:rPr>
              <a:t>1.9 JAVA WEB START</a:t>
            </a:r>
          </a:p>
          <a:p>
            <a:pPr marL="762635" lvl="1" indent="-333375">
              <a:lnSpc>
                <a:spcPct val="90000"/>
              </a:lnSpc>
              <a:spcBef>
                <a:spcPts val="840"/>
              </a:spcBef>
              <a:buClr>
                <a:srgbClr val="4590B8"/>
              </a:buClr>
              <a:buSzPts val="1104"/>
            </a:pPr>
            <a:r>
              <a:rPr lang="es-ES" sz="1050" dirty="0">
                <a:solidFill>
                  <a:schemeClr val="bg1"/>
                </a:solidFill>
              </a:rPr>
              <a:t>1.10 INTERFACES LOCALES Y REMOTAS</a:t>
            </a:r>
          </a:p>
          <a:p>
            <a:pPr marL="305435" lvl="0" indent="-270510">
              <a:lnSpc>
                <a:spcPct val="90000"/>
              </a:lnSpc>
              <a:spcBef>
                <a:spcPts val="840"/>
              </a:spcBef>
              <a:buClr>
                <a:srgbClr val="4590B8"/>
              </a:buClr>
              <a:buSzPts val="1104"/>
            </a:pPr>
            <a:r>
              <a:rPr lang="es-ES" sz="1050" dirty="0">
                <a:solidFill>
                  <a:schemeClr val="bg1"/>
                </a:solidFill>
              </a:rPr>
              <a:t>2 PARTE PRÁCTICA</a:t>
            </a:r>
            <a:endParaRPr lang="en-US" sz="850" dirty="0">
              <a:solidFill>
                <a:schemeClr val="bg1"/>
              </a:solidFill>
            </a:endParaRPr>
          </a:p>
          <a:p>
            <a:pPr marL="629920" lvl="1" indent="-270510">
              <a:lnSpc>
                <a:spcPct val="90000"/>
              </a:lnSpc>
              <a:spcBef>
                <a:spcPts val="840"/>
              </a:spcBef>
              <a:buClr>
                <a:srgbClr val="4590B8"/>
              </a:buClr>
              <a:buSzPts val="1104"/>
            </a:pPr>
            <a:r>
              <a:rPr lang="es-ES" sz="1050" dirty="0">
                <a:solidFill>
                  <a:schemeClr val="bg1"/>
                </a:solidFill>
              </a:rPr>
              <a:t>2.1 CREACIÓN DEL PROYECTO</a:t>
            </a:r>
          </a:p>
          <a:p>
            <a:pPr marL="629920" lvl="1" indent="-270510">
              <a:lnSpc>
                <a:spcPct val="90000"/>
              </a:lnSpc>
              <a:spcBef>
                <a:spcPts val="840"/>
              </a:spcBef>
              <a:buClr>
                <a:srgbClr val="4590B8"/>
              </a:buClr>
              <a:buSzPts val="1104"/>
            </a:pPr>
            <a:r>
              <a:rPr lang="es-ES" sz="1050" dirty="0">
                <a:solidFill>
                  <a:schemeClr val="bg1"/>
                </a:solidFill>
              </a:rPr>
              <a:t>2.2 EJECUCIONES</a:t>
            </a:r>
          </a:p>
          <a:p>
            <a:pPr marL="305435" lvl="0" indent="-270510">
              <a:lnSpc>
                <a:spcPct val="90000"/>
              </a:lnSpc>
              <a:spcBef>
                <a:spcPts val="840"/>
              </a:spcBef>
              <a:buClr>
                <a:srgbClr val="4590B8"/>
              </a:buClr>
              <a:buSzPts val="1104"/>
            </a:pPr>
            <a:r>
              <a:rPr lang="es-ES" sz="1050" dirty="0">
                <a:solidFill>
                  <a:srgbClr val="FFFF00"/>
                </a:solidFill>
              </a:rPr>
              <a:t>3 CONCLUSIONES</a:t>
            </a:r>
            <a:endParaRPr lang="en-US" sz="1050" dirty="0">
              <a:solidFill>
                <a:srgbClr val="FFFF00"/>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dirty="0"/>
              <a:t>4 RECOMENDACIONES</a:t>
            </a:r>
            <a:endParaRPr dirty="0"/>
          </a:p>
        </p:txBody>
      </p:sp>
      <p:sp>
        <p:nvSpPr>
          <p:cNvPr id="426" name="Google Shape;426;p36"/>
          <p:cNvSpPr txBox="1">
            <a:spLocks noGrp="1"/>
          </p:cNvSpPr>
          <p:nvPr>
            <p:ph type="body" idx="1"/>
          </p:nvPr>
        </p:nvSpPr>
        <p:spPr>
          <a:xfrm>
            <a:off x="581192" y="2477541"/>
            <a:ext cx="8176728" cy="3678303"/>
          </a:xfrm>
          <a:prstGeom prst="rect">
            <a:avLst/>
          </a:prstGeom>
          <a:noFill/>
          <a:ln>
            <a:noFill/>
          </a:ln>
        </p:spPr>
        <p:txBody>
          <a:bodyPr spcFirstLastPara="1" wrap="square" lIns="91425" tIns="45700" rIns="91425" bIns="45700" anchor="ctr" anchorCtr="0">
            <a:normAutofit/>
          </a:bodyPr>
          <a:lstStyle/>
          <a:p>
            <a:pPr marL="342900" lvl="0" indent="-342900" algn="just">
              <a:lnSpc>
                <a:spcPct val="107000"/>
              </a:lnSpc>
              <a:spcAft>
                <a:spcPts val="800"/>
              </a:spcAft>
              <a:buFont typeface="Wingdings" panose="05000000000000000000" pitchFamily="2" charset="2"/>
              <a:buChar char=""/>
            </a:pPr>
            <a:r>
              <a:rPr lang="es-MX" sz="1800" dirty="0">
                <a:effectLst/>
                <a:latin typeface="Gill Sans" panose="020B0604020202020204" charset="0"/>
                <a:ea typeface="Calibri" panose="020F0502020204030204" pitchFamily="34" charset="0"/>
                <a:cs typeface="Calibri" panose="020F0502020204030204" pitchFamily="34" charset="0"/>
              </a:rPr>
              <a:t>Es recomendable el uso de </a:t>
            </a:r>
            <a:r>
              <a:rPr lang="es-MX" sz="1800" dirty="0" err="1">
                <a:effectLst/>
                <a:latin typeface="Gill Sans" panose="020B0604020202020204" charset="0"/>
                <a:ea typeface="Calibri" panose="020F0502020204030204" pitchFamily="34" charset="0"/>
                <a:cs typeface="Calibri" panose="020F0502020204030204" pitchFamily="34" charset="0"/>
              </a:rPr>
              <a:t>Session</a:t>
            </a:r>
            <a:r>
              <a:rPr lang="es-MX" sz="1800" dirty="0">
                <a:effectLst/>
                <a:latin typeface="Gill Sans" panose="020B0604020202020204" charset="0"/>
                <a:ea typeface="Calibri" panose="020F0502020204030204" pitchFamily="34" charset="0"/>
                <a:cs typeface="Calibri" panose="020F0502020204030204" pitchFamily="34" charset="0"/>
              </a:rPr>
              <a:t> </a:t>
            </a:r>
            <a:r>
              <a:rPr lang="es-MX" sz="1800" dirty="0" err="1">
                <a:effectLst/>
                <a:latin typeface="Gill Sans" panose="020B0604020202020204" charset="0"/>
                <a:ea typeface="Calibri" panose="020F0502020204030204" pitchFamily="34" charset="0"/>
                <a:cs typeface="Calibri" panose="020F0502020204030204" pitchFamily="34" charset="0"/>
              </a:rPr>
              <a:t>Beans</a:t>
            </a:r>
            <a:r>
              <a:rPr lang="es-MX" sz="1800" dirty="0">
                <a:effectLst/>
                <a:latin typeface="Gill Sans" panose="020B0604020202020204" charset="0"/>
                <a:ea typeface="Calibri" panose="020F0502020204030204" pitchFamily="34" charset="0"/>
                <a:cs typeface="Calibri" panose="020F0502020204030204" pitchFamily="34" charset="0"/>
              </a:rPr>
              <a:t> para ocultar y proteger la lógica empresarial, y además de garantizar una navegación fluida y continua para una buena experiencia del cliente.</a:t>
            </a:r>
          </a:p>
          <a:p>
            <a:pPr marL="342900" lvl="0" indent="-342900" algn="just">
              <a:lnSpc>
                <a:spcPct val="107000"/>
              </a:lnSpc>
              <a:spcAft>
                <a:spcPts val="800"/>
              </a:spcAft>
              <a:buFont typeface="Wingdings" panose="05000000000000000000" pitchFamily="2" charset="2"/>
              <a:buChar char=""/>
            </a:pPr>
            <a:r>
              <a:rPr lang="es-MX" sz="1800" dirty="0">
                <a:effectLst/>
                <a:latin typeface="Gill Sans" panose="020B0604020202020204" charset="0"/>
                <a:ea typeface="Calibri" panose="020F0502020204030204" pitchFamily="34" charset="0"/>
                <a:cs typeface="Calibri" panose="020F0502020204030204" pitchFamily="34" charset="0"/>
              </a:rPr>
              <a:t>Es recomendable revisar la documentación necesaria antes de comenzar a trabajar en aplicaciones utilizando los Enterprise JavaBeans.</a:t>
            </a:r>
          </a:p>
          <a:p>
            <a:pPr marL="342900" lvl="0" indent="-342900" algn="just">
              <a:lnSpc>
                <a:spcPct val="107000"/>
              </a:lnSpc>
              <a:spcAft>
                <a:spcPts val="800"/>
              </a:spcAft>
              <a:buFont typeface="Wingdings" panose="05000000000000000000" pitchFamily="2" charset="2"/>
              <a:buChar char=""/>
            </a:pPr>
            <a:r>
              <a:rPr lang="es-MX" sz="1800" dirty="0">
                <a:effectLst/>
                <a:latin typeface="Gill Sans" panose="020B0604020202020204" charset="0"/>
                <a:ea typeface="Calibri" panose="020F0502020204030204" pitchFamily="34" charset="0"/>
                <a:cs typeface="Calibri" panose="020F0502020204030204" pitchFamily="34" charset="0"/>
              </a:rPr>
              <a:t>Se recomienda que se sigan revisando más a profundidad los contenidos de la clase referentes a JAVA Enterprise </a:t>
            </a:r>
            <a:r>
              <a:rPr lang="es-MX" sz="1800" dirty="0" err="1">
                <a:effectLst/>
                <a:latin typeface="Gill Sans" panose="020B0604020202020204" charset="0"/>
                <a:ea typeface="Calibri" panose="020F0502020204030204" pitchFamily="34" charset="0"/>
                <a:cs typeface="Calibri" panose="020F0502020204030204" pitchFamily="34" charset="0"/>
              </a:rPr>
              <a:t>Edition</a:t>
            </a:r>
            <a:r>
              <a:rPr lang="es-MX" sz="1800" dirty="0">
                <a:effectLst/>
                <a:latin typeface="Gill Sans" panose="020B0604020202020204" charset="0"/>
                <a:ea typeface="Calibri" panose="020F0502020204030204" pitchFamily="34" charset="0"/>
                <a:cs typeface="Calibri" panose="020F0502020204030204" pitchFamily="34" charset="0"/>
              </a:rPr>
              <a:t>, de esta manera reforzando conceptos en los cuales hay que mejorar, ya que todos estos conceptos abordados serán de mucha utilidad para futuros proyectos.</a:t>
            </a:r>
          </a:p>
        </p:txBody>
      </p:sp>
      <p:sp>
        <p:nvSpPr>
          <p:cNvPr id="427" name="Google Shape;427;p36"/>
          <p:cNvSpPr txBox="1"/>
          <p:nvPr/>
        </p:nvSpPr>
        <p:spPr>
          <a:xfrm>
            <a:off x="11704320" y="6427410"/>
            <a:ext cx="4674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29</a:t>
            </a:r>
            <a:endParaRPr/>
          </a:p>
        </p:txBody>
      </p:sp>
      <p:sp>
        <p:nvSpPr>
          <p:cNvPr id="428" name="Google Shape;428;p36"/>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430" name="Google Shape;430;p36"/>
          <p:cNvSpPr txBox="1"/>
          <p:nvPr/>
        </p:nvSpPr>
        <p:spPr>
          <a:xfrm>
            <a:off x="11725500" y="6457931"/>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34</a:t>
            </a:r>
          </a:p>
        </p:txBody>
      </p:sp>
      <p:sp>
        <p:nvSpPr>
          <p:cNvPr id="2" name="Google Shape;114;p2">
            <a:extLst>
              <a:ext uri="{FF2B5EF4-FFF2-40B4-BE49-F238E27FC236}">
                <a16:creationId xmlns:a16="http://schemas.microsoft.com/office/drawing/2014/main" id="{1F89A1E5-64BD-69D8-9B97-7539ED28F661}"/>
              </a:ext>
            </a:extLst>
          </p:cNvPr>
          <p:cNvSpPr txBox="1">
            <a:spLocks/>
          </p:cNvSpPr>
          <p:nvPr/>
        </p:nvSpPr>
        <p:spPr>
          <a:xfrm>
            <a:off x="9117367" y="938799"/>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chemeClr val="bg1"/>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chemeClr val="bg1"/>
                </a:solidFill>
              </a:rPr>
              <a:t>1.4 SESSIONS BEANS</a:t>
            </a:r>
          </a:p>
          <a:p>
            <a:pPr marL="1219835" lvl="2" indent="-333375">
              <a:lnSpc>
                <a:spcPct val="90000"/>
              </a:lnSpc>
              <a:spcBef>
                <a:spcPts val="840"/>
              </a:spcBef>
              <a:buClr>
                <a:srgbClr val="4590B8"/>
              </a:buClr>
              <a:buSzPts val="1104"/>
            </a:pPr>
            <a:r>
              <a:rPr lang="es-ES" sz="850" dirty="0">
                <a:solidFill>
                  <a:schemeClr val="bg1"/>
                </a:solidFill>
              </a:rPr>
              <a:t>1.4.1 STATELESS SESSION BEAN</a:t>
            </a:r>
          </a:p>
          <a:p>
            <a:pPr marL="1219835" lvl="2" indent="-333375">
              <a:lnSpc>
                <a:spcPct val="90000"/>
              </a:lnSpc>
              <a:spcBef>
                <a:spcPts val="840"/>
              </a:spcBef>
              <a:buClr>
                <a:srgbClr val="4590B8"/>
              </a:buClr>
              <a:buSzPts val="1104"/>
            </a:pPr>
            <a:r>
              <a:rPr lang="es-ES" sz="850" dirty="0">
                <a:solidFill>
                  <a:schemeClr val="bg1"/>
                </a:solidFill>
              </a:rPr>
              <a:t>1.4.2 STATEFULL SESSION BEAN</a:t>
            </a:r>
          </a:p>
          <a:p>
            <a:pPr marL="1219835" lvl="2" indent="-333375">
              <a:lnSpc>
                <a:spcPct val="90000"/>
              </a:lnSpc>
              <a:spcBef>
                <a:spcPts val="840"/>
              </a:spcBef>
              <a:buClr>
                <a:srgbClr val="4590B8"/>
              </a:buClr>
              <a:buSzPts val="1104"/>
            </a:pPr>
            <a:r>
              <a:rPr lang="es-ES" sz="850" dirty="0">
                <a:solidFill>
                  <a:schemeClr val="bg1"/>
                </a:solidFill>
              </a:rPr>
              <a:t>1.4.3 SINGLETON SESSION BEAN</a:t>
            </a:r>
          </a:p>
          <a:p>
            <a:pPr marL="762635" lvl="1" indent="-333375">
              <a:lnSpc>
                <a:spcPct val="90000"/>
              </a:lnSpc>
              <a:spcBef>
                <a:spcPts val="840"/>
              </a:spcBef>
              <a:buClr>
                <a:srgbClr val="4590B8"/>
              </a:buClr>
              <a:buSzPts val="1104"/>
            </a:pPr>
            <a:r>
              <a:rPr lang="es-ES" sz="1050" dirty="0">
                <a:solidFill>
                  <a:schemeClr val="bg1"/>
                </a:solidFill>
              </a:rPr>
              <a:t>1.5 SOFTWARE MODULAR</a:t>
            </a:r>
          </a:p>
          <a:p>
            <a:pPr marL="762635" lvl="1" indent="-333375">
              <a:lnSpc>
                <a:spcPct val="90000"/>
              </a:lnSpc>
              <a:spcBef>
                <a:spcPts val="840"/>
              </a:spcBef>
              <a:buClr>
                <a:srgbClr val="4590B8"/>
              </a:buClr>
              <a:buSzPts val="1104"/>
            </a:pPr>
            <a:r>
              <a:rPr lang="es-ES" sz="1050" dirty="0">
                <a:solidFill>
                  <a:schemeClr val="bg1"/>
                </a:solidFill>
              </a:rPr>
              <a:t>1.6 SEVIDORES</a:t>
            </a:r>
          </a:p>
          <a:p>
            <a:pPr marL="762635" lvl="1" indent="-333375">
              <a:lnSpc>
                <a:spcPct val="90000"/>
              </a:lnSpc>
              <a:spcBef>
                <a:spcPts val="840"/>
              </a:spcBef>
              <a:buClr>
                <a:srgbClr val="4590B8"/>
              </a:buClr>
              <a:buSzPts val="1104"/>
            </a:pPr>
            <a:r>
              <a:rPr lang="es-ES" sz="1050" dirty="0">
                <a:solidFill>
                  <a:schemeClr val="bg1"/>
                </a:solidFill>
              </a:rPr>
              <a:t>1.7 CLIENTE - SERVIDORES</a:t>
            </a:r>
          </a:p>
          <a:p>
            <a:pPr marL="762635" lvl="1" indent="-333375">
              <a:lnSpc>
                <a:spcPct val="90000"/>
              </a:lnSpc>
              <a:spcBef>
                <a:spcPts val="840"/>
              </a:spcBef>
              <a:buClr>
                <a:srgbClr val="4590B8"/>
              </a:buClr>
              <a:buSzPts val="1104"/>
            </a:pPr>
            <a:r>
              <a:rPr lang="es-ES" sz="1050" dirty="0">
                <a:solidFill>
                  <a:schemeClr val="bg1"/>
                </a:solidFill>
              </a:rPr>
              <a:t>1.8 .WAR</a:t>
            </a:r>
          </a:p>
          <a:p>
            <a:pPr marL="762635" lvl="1" indent="-333375">
              <a:lnSpc>
                <a:spcPct val="90000"/>
              </a:lnSpc>
              <a:spcBef>
                <a:spcPts val="840"/>
              </a:spcBef>
              <a:buClr>
                <a:srgbClr val="4590B8"/>
              </a:buClr>
              <a:buSzPts val="1104"/>
            </a:pPr>
            <a:r>
              <a:rPr lang="es-ES" sz="1050" dirty="0">
                <a:solidFill>
                  <a:schemeClr val="bg1"/>
                </a:solidFill>
              </a:rPr>
              <a:t>1.9 JAVA WEB START</a:t>
            </a:r>
          </a:p>
          <a:p>
            <a:pPr marL="762635" lvl="1" indent="-333375">
              <a:lnSpc>
                <a:spcPct val="90000"/>
              </a:lnSpc>
              <a:spcBef>
                <a:spcPts val="840"/>
              </a:spcBef>
              <a:buClr>
                <a:srgbClr val="4590B8"/>
              </a:buClr>
              <a:buSzPts val="1104"/>
            </a:pPr>
            <a:r>
              <a:rPr lang="es-ES" sz="1050" dirty="0">
                <a:solidFill>
                  <a:schemeClr val="bg1"/>
                </a:solidFill>
              </a:rPr>
              <a:t>1.10 INTERFACES LOCALES Y REMOTAS</a:t>
            </a:r>
          </a:p>
          <a:p>
            <a:pPr marL="305435" lvl="0" indent="-270510">
              <a:lnSpc>
                <a:spcPct val="90000"/>
              </a:lnSpc>
              <a:spcBef>
                <a:spcPts val="840"/>
              </a:spcBef>
              <a:buClr>
                <a:srgbClr val="4590B8"/>
              </a:buClr>
              <a:buSzPts val="1104"/>
            </a:pPr>
            <a:r>
              <a:rPr lang="es-ES" sz="1050" dirty="0">
                <a:solidFill>
                  <a:schemeClr val="bg1"/>
                </a:solidFill>
              </a:rPr>
              <a:t>2 PARTE PRÁCTICA</a:t>
            </a:r>
            <a:endParaRPr lang="en-US" sz="850" dirty="0">
              <a:solidFill>
                <a:schemeClr val="bg1"/>
              </a:solidFill>
            </a:endParaRPr>
          </a:p>
          <a:p>
            <a:pPr marL="629920" lvl="1" indent="-270510">
              <a:lnSpc>
                <a:spcPct val="90000"/>
              </a:lnSpc>
              <a:spcBef>
                <a:spcPts val="840"/>
              </a:spcBef>
              <a:buClr>
                <a:srgbClr val="4590B8"/>
              </a:buClr>
              <a:buSzPts val="1104"/>
            </a:pPr>
            <a:r>
              <a:rPr lang="es-ES" sz="1050" dirty="0">
                <a:solidFill>
                  <a:schemeClr val="bg1"/>
                </a:solidFill>
              </a:rPr>
              <a:t>2.1 CREACIÓN DEL PROYECTO</a:t>
            </a:r>
          </a:p>
          <a:p>
            <a:pPr marL="629920" lvl="1" indent="-270510">
              <a:lnSpc>
                <a:spcPct val="90000"/>
              </a:lnSpc>
              <a:spcBef>
                <a:spcPts val="840"/>
              </a:spcBef>
              <a:buClr>
                <a:srgbClr val="4590B8"/>
              </a:buClr>
              <a:buSzPts val="1104"/>
            </a:pPr>
            <a:r>
              <a:rPr lang="es-ES" sz="1050" dirty="0">
                <a:solidFill>
                  <a:schemeClr val="bg1"/>
                </a:solidFill>
              </a:rPr>
              <a:t>2.2 EJECUCIONES</a:t>
            </a:r>
          </a:p>
          <a:p>
            <a:pPr marL="305435" lvl="0" indent="-270510">
              <a:lnSpc>
                <a:spcPct val="90000"/>
              </a:lnSpc>
              <a:spcBef>
                <a:spcPts val="840"/>
              </a:spcBef>
              <a:buClr>
                <a:srgbClr val="4590B8"/>
              </a:buClr>
              <a:buSzPts val="1104"/>
            </a:pPr>
            <a:r>
              <a:rPr lang="es-ES" sz="1050" dirty="0">
                <a:solidFill>
                  <a:schemeClr val="bg1"/>
                </a:solidFill>
              </a:rPr>
              <a:t>3 CONCLUSIONES</a:t>
            </a:r>
            <a:endParaRPr lang="en-US" sz="1050" dirty="0">
              <a:solidFill>
                <a:schemeClr val="bg1"/>
              </a:solidFill>
            </a:endParaRPr>
          </a:p>
          <a:p>
            <a:pPr marL="305435" lvl="0" indent="-270510">
              <a:lnSpc>
                <a:spcPct val="90000"/>
              </a:lnSpc>
              <a:spcBef>
                <a:spcPts val="840"/>
              </a:spcBef>
              <a:buClr>
                <a:srgbClr val="4590B8"/>
              </a:buClr>
              <a:buSzPts val="1104"/>
            </a:pPr>
            <a:r>
              <a:rPr lang="es-ES" sz="1050" dirty="0">
                <a:solidFill>
                  <a:srgbClr val="FFFF00"/>
                </a:solidFill>
              </a:rPr>
              <a:t>4 RECOMENDACIONES</a:t>
            </a:r>
            <a:endParaRPr lang="en-US" sz="1050" dirty="0">
              <a:solidFill>
                <a:srgbClr val="FFFF00"/>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dirty="0"/>
              <a:t>5 BIBLIOGRAFÍA</a:t>
            </a:r>
            <a:endParaRPr dirty="0"/>
          </a:p>
        </p:txBody>
      </p:sp>
      <p:sp>
        <p:nvSpPr>
          <p:cNvPr id="437" name="Google Shape;437;p37"/>
          <p:cNvSpPr txBox="1"/>
          <p:nvPr/>
        </p:nvSpPr>
        <p:spPr>
          <a:xfrm>
            <a:off x="11704320" y="6427410"/>
            <a:ext cx="46736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30</a:t>
            </a:r>
            <a:endParaRPr/>
          </a:p>
        </p:txBody>
      </p:sp>
      <p:sp>
        <p:nvSpPr>
          <p:cNvPr id="438" name="Google Shape;438;p37"/>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440" name="Google Shape;440;p37"/>
          <p:cNvSpPr txBox="1"/>
          <p:nvPr/>
        </p:nvSpPr>
        <p:spPr>
          <a:xfrm>
            <a:off x="11735657" y="6457900"/>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35</a:t>
            </a:r>
          </a:p>
        </p:txBody>
      </p:sp>
      <p:sp>
        <p:nvSpPr>
          <p:cNvPr id="2" name="Google Shape;114;p2">
            <a:extLst>
              <a:ext uri="{FF2B5EF4-FFF2-40B4-BE49-F238E27FC236}">
                <a16:creationId xmlns:a16="http://schemas.microsoft.com/office/drawing/2014/main" id="{7F824B30-EA0A-0EFE-D981-9155795427BD}"/>
              </a:ext>
            </a:extLst>
          </p:cNvPr>
          <p:cNvSpPr txBox="1">
            <a:spLocks/>
          </p:cNvSpPr>
          <p:nvPr/>
        </p:nvSpPr>
        <p:spPr>
          <a:xfrm>
            <a:off x="9117367" y="938799"/>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chemeClr val="bg1"/>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chemeClr val="bg1"/>
                </a:solidFill>
              </a:rPr>
              <a:t>1.4 SESSIONS BEANS</a:t>
            </a:r>
          </a:p>
          <a:p>
            <a:pPr marL="1219835" lvl="2" indent="-333375">
              <a:lnSpc>
                <a:spcPct val="90000"/>
              </a:lnSpc>
              <a:spcBef>
                <a:spcPts val="840"/>
              </a:spcBef>
              <a:buClr>
                <a:srgbClr val="4590B8"/>
              </a:buClr>
              <a:buSzPts val="1104"/>
            </a:pPr>
            <a:r>
              <a:rPr lang="es-ES" sz="850" dirty="0">
                <a:solidFill>
                  <a:schemeClr val="bg1"/>
                </a:solidFill>
              </a:rPr>
              <a:t>1.4.1 STATELESS SESSION BEAN</a:t>
            </a:r>
          </a:p>
          <a:p>
            <a:pPr marL="1219835" lvl="2" indent="-333375">
              <a:lnSpc>
                <a:spcPct val="90000"/>
              </a:lnSpc>
              <a:spcBef>
                <a:spcPts val="840"/>
              </a:spcBef>
              <a:buClr>
                <a:srgbClr val="4590B8"/>
              </a:buClr>
              <a:buSzPts val="1104"/>
            </a:pPr>
            <a:r>
              <a:rPr lang="es-ES" sz="850" dirty="0">
                <a:solidFill>
                  <a:schemeClr val="bg1"/>
                </a:solidFill>
              </a:rPr>
              <a:t>1.4.2 STATEFULL SESSION BEAN</a:t>
            </a:r>
          </a:p>
          <a:p>
            <a:pPr marL="1219835" lvl="2" indent="-333375">
              <a:lnSpc>
                <a:spcPct val="90000"/>
              </a:lnSpc>
              <a:spcBef>
                <a:spcPts val="840"/>
              </a:spcBef>
              <a:buClr>
                <a:srgbClr val="4590B8"/>
              </a:buClr>
              <a:buSzPts val="1104"/>
            </a:pPr>
            <a:r>
              <a:rPr lang="es-ES" sz="850" dirty="0">
                <a:solidFill>
                  <a:schemeClr val="bg1"/>
                </a:solidFill>
              </a:rPr>
              <a:t>1.4.3 SINGLETON SESSION BEAN</a:t>
            </a:r>
          </a:p>
          <a:p>
            <a:pPr marL="762635" lvl="1" indent="-333375">
              <a:lnSpc>
                <a:spcPct val="90000"/>
              </a:lnSpc>
              <a:spcBef>
                <a:spcPts val="840"/>
              </a:spcBef>
              <a:buClr>
                <a:srgbClr val="4590B8"/>
              </a:buClr>
              <a:buSzPts val="1104"/>
            </a:pPr>
            <a:r>
              <a:rPr lang="es-ES" sz="1050" dirty="0">
                <a:solidFill>
                  <a:schemeClr val="bg1"/>
                </a:solidFill>
              </a:rPr>
              <a:t>1.5 SOFTWARE MODULAR</a:t>
            </a:r>
          </a:p>
          <a:p>
            <a:pPr marL="762635" lvl="1" indent="-333375">
              <a:lnSpc>
                <a:spcPct val="90000"/>
              </a:lnSpc>
              <a:spcBef>
                <a:spcPts val="840"/>
              </a:spcBef>
              <a:buClr>
                <a:srgbClr val="4590B8"/>
              </a:buClr>
              <a:buSzPts val="1104"/>
            </a:pPr>
            <a:r>
              <a:rPr lang="es-ES" sz="1050" dirty="0">
                <a:solidFill>
                  <a:schemeClr val="bg1"/>
                </a:solidFill>
              </a:rPr>
              <a:t>1.6 SEVIDORES</a:t>
            </a:r>
          </a:p>
          <a:p>
            <a:pPr marL="762635" lvl="1" indent="-333375">
              <a:lnSpc>
                <a:spcPct val="90000"/>
              </a:lnSpc>
              <a:spcBef>
                <a:spcPts val="840"/>
              </a:spcBef>
              <a:buClr>
                <a:srgbClr val="4590B8"/>
              </a:buClr>
              <a:buSzPts val="1104"/>
            </a:pPr>
            <a:r>
              <a:rPr lang="es-ES" sz="1050" dirty="0">
                <a:solidFill>
                  <a:schemeClr val="bg1"/>
                </a:solidFill>
              </a:rPr>
              <a:t>1.7 CLIENTE - SERVIDORES</a:t>
            </a:r>
          </a:p>
          <a:p>
            <a:pPr marL="762635" lvl="1" indent="-333375">
              <a:lnSpc>
                <a:spcPct val="90000"/>
              </a:lnSpc>
              <a:spcBef>
                <a:spcPts val="840"/>
              </a:spcBef>
              <a:buClr>
                <a:srgbClr val="4590B8"/>
              </a:buClr>
              <a:buSzPts val="1104"/>
            </a:pPr>
            <a:r>
              <a:rPr lang="es-ES" sz="1050" dirty="0">
                <a:solidFill>
                  <a:schemeClr val="bg1"/>
                </a:solidFill>
              </a:rPr>
              <a:t>1.8 .WAR</a:t>
            </a:r>
          </a:p>
          <a:p>
            <a:pPr marL="762635" lvl="1" indent="-333375">
              <a:lnSpc>
                <a:spcPct val="90000"/>
              </a:lnSpc>
              <a:spcBef>
                <a:spcPts val="840"/>
              </a:spcBef>
              <a:buClr>
                <a:srgbClr val="4590B8"/>
              </a:buClr>
              <a:buSzPts val="1104"/>
            </a:pPr>
            <a:r>
              <a:rPr lang="es-ES" sz="1050" dirty="0">
                <a:solidFill>
                  <a:schemeClr val="bg1"/>
                </a:solidFill>
              </a:rPr>
              <a:t>1.9 JAVA WEB START</a:t>
            </a:r>
          </a:p>
          <a:p>
            <a:pPr marL="762635" lvl="1" indent="-333375">
              <a:lnSpc>
                <a:spcPct val="90000"/>
              </a:lnSpc>
              <a:spcBef>
                <a:spcPts val="840"/>
              </a:spcBef>
              <a:buClr>
                <a:srgbClr val="4590B8"/>
              </a:buClr>
              <a:buSzPts val="1104"/>
            </a:pPr>
            <a:r>
              <a:rPr lang="es-ES" sz="1050" dirty="0">
                <a:solidFill>
                  <a:schemeClr val="bg1"/>
                </a:solidFill>
              </a:rPr>
              <a:t>1.10 INTERFACES LOCALES Y REMOTAS</a:t>
            </a:r>
          </a:p>
          <a:p>
            <a:pPr marL="305435" lvl="0" indent="-270510">
              <a:lnSpc>
                <a:spcPct val="90000"/>
              </a:lnSpc>
              <a:spcBef>
                <a:spcPts val="840"/>
              </a:spcBef>
              <a:buClr>
                <a:srgbClr val="4590B8"/>
              </a:buClr>
              <a:buSzPts val="1104"/>
            </a:pPr>
            <a:r>
              <a:rPr lang="es-ES" sz="1050" dirty="0">
                <a:solidFill>
                  <a:schemeClr val="bg1"/>
                </a:solidFill>
              </a:rPr>
              <a:t>2 PARTE PRÁCTICA</a:t>
            </a:r>
            <a:endParaRPr lang="en-US" sz="850" dirty="0">
              <a:solidFill>
                <a:schemeClr val="bg1"/>
              </a:solidFill>
            </a:endParaRPr>
          </a:p>
          <a:p>
            <a:pPr marL="629920" lvl="1" indent="-270510">
              <a:lnSpc>
                <a:spcPct val="90000"/>
              </a:lnSpc>
              <a:spcBef>
                <a:spcPts val="840"/>
              </a:spcBef>
              <a:buClr>
                <a:srgbClr val="4590B8"/>
              </a:buClr>
              <a:buSzPts val="1104"/>
            </a:pPr>
            <a:r>
              <a:rPr lang="es-ES" sz="1050" dirty="0">
                <a:solidFill>
                  <a:schemeClr val="bg1"/>
                </a:solidFill>
              </a:rPr>
              <a:t>2.1 CREACIÓN DEL PROYECTO</a:t>
            </a:r>
          </a:p>
          <a:p>
            <a:pPr marL="629920" lvl="1" indent="-270510">
              <a:lnSpc>
                <a:spcPct val="90000"/>
              </a:lnSpc>
              <a:spcBef>
                <a:spcPts val="840"/>
              </a:spcBef>
              <a:buClr>
                <a:srgbClr val="4590B8"/>
              </a:buClr>
              <a:buSzPts val="1104"/>
            </a:pPr>
            <a:r>
              <a:rPr lang="es-ES" sz="1050" dirty="0">
                <a:solidFill>
                  <a:schemeClr val="bg1"/>
                </a:solidFill>
              </a:rPr>
              <a:t>2.2 EJECUCIONES</a:t>
            </a:r>
          </a:p>
          <a:p>
            <a:pPr marL="305435" lvl="0" indent="-270510">
              <a:lnSpc>
                <a:spcPct val="90000"/>
              </a:lnSpc>
              <a:spcBef>
                <a:spcPts val="840"/>
              </a:spcBef>
              <a:buClr>
                <a:srgbClr val="4590B8"/>
              </a:buClr>
              <a:buSzPts val="1104"/>
            </a:pPr>
            <a:r>
              <a:rPr lang="es-ES" sz="1050" dirty="0">
                <a:solidFill>
                  <a:schemeClr val="bg1"/>
                </a:solidFill>
              </a:rPr>
              <a:t>3 CONCLUSIONES</a:t>
            </a:r>
            <a:endParaRPr lang="en-US" sz="1050" dirty="0">
              <a:solidFill>
                <a:schemeClr val="bg1"/>
              </a:solidFill>
            </a:endParaRPr>
          </a:p>
          <a:p>
            <a:pPr marL="305435" lvl="0" indent="-270510">
              <a:lnSpc>
                <a:spcPct val="90000"/>
              </a:lnSpc>
              <a:spcBef>
                <a:spcPts val="840"/>
              </a:spcBef>
              <a:buClr>
                <a:srgbClr val="4590B8"/>
              </a:buClr>
              <a:buSzPts val="1104"/>
            </a:pPr>
            <a:r>
              <a:rPr lang="es-ES" sz="1050" dirty="0">
                <a:solidFill>
                  <a:schemeClr val="bg1"/>
                </a:solidFill>
              </a:rPr>
              <a:t>4 RECOMENDACIONES</a:t>
            </a:r>
            <a:endParaRPr lang="en-US" sz="1050" dirty="0">
              <a:solidFill>
                <a:schemeClr val="bg1"/>
              </a:solidFill>
            </a:endParaRPr>
          </a:p>
          <a:p>
            <a:pPr marL="305435" lvl="0" indent="-270510">
              <a:lnSpc>
                <a:spcPct val="90000"/>
              </a:lnSpc>
              <a:spcBef>
                <a:spcPts val="840"/>
              </a:spcBef>
              <a:buClr>
                <a:srgbClr val="4590B8"/>
              </a:buClr>
              <a:buSzPts val="1104"/>
            </a:pPr>
            <a:r>
              <a:rPr lang="es-ES" sz="1050" dirty="0">
                <a:solidFill>
                  <a:srgbClr val="FFFF00"/>
                </a:solidFill>
              </a:rPr>
              <a:t>5 BIBLIOGRAFÍA</a:t>
            </a:r>
            <a:endParaRPr lang="en-US" sz="1050" dirty="0">
              <a:solidFill>
                <a:srgbClr val="FFFF00"/>
              </a:solidFill>
            </a:endParaRPr>
          </a:p>
        </p:txBody>
      </p:sp>
      <p:sp>
        <p:nvSpPr>
          <p:cNvPr id="6" name="Google Shape;436;p37">
            <a:extLst>
              <a:ext uri="{FF2B5EF4-FFF2-40B4-BE49-F238E27FC236}">
                <a16:creationId xmlns:a16="http://schemas.microsoft.com/office/drawing/2014/main" id="{E777E0C8-2EFA-0A4D-A417-032AE381FAED}"/>
              </a:ext>
            </a:extLst>
          </p:cNvPr>
          <p:cNvSpPr txBox="1">
            <a:spLocks noGrp="1"/>
          </p:cNvSpPr>
          <p:nvPr>
            <p:ph type="body" idx="1"/>
          </p:nvPr>
        </p:nvSpPr>
        <p:spPr>
          <a:xfrm>
            <a:off x="0" y="1950720"/>
            <a:ext cx="9096981" cy="4709160"/>
          </a:xfrm>
          <a:prstGeom prst="rect">
            <a:avLst/>
          </a:prstGeom>
          <a:noFill/>
          <a:ln>
            <a:noFill/>
          </a:ln>
        </p:spPr>
        <p:txBody>
          <a:bodyPr spcFirstLastPara="1" wrap="square" lIns="91425" tIns="45700" rIns="91425" bIns="45700" anchor="ctr" anchorCtr="0">
            <a:noAutofit/>
          </a:bodyPr>
          <a:lstStyle/>
          <a:p>
            <a:pPr>
              <a:spcAft>
                <a:spcPts val="1000"/>
              </a:spcAft>
            </a:pP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[1]Oracle. "JSF 2.0 Page </a:t>
            </a:r>
            <a:r>
              <a:rPr lang="es-MX" sz="1400" dirty="0" err="1">
                <a:solidFill>
                  <a:srgbClr val="000000"/>
                </a:solidFill>
                <a:effectLst/>
                <a:latin typeface="Gill Sans" panose="020B0604020202020204" charset="0"/>
                <a:ea typeface="Times New Roman" panose="02020603050405020304" pitchFamily="18" charset="0"/>
                <a:cs typeface="Times New Roman" panose="02020603050405020304" pitchFamily="18" charset="0"/>
              </a:rPr>
              <a:t>Decraration</a:t>
            </a: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 </a:t>
            </a:r>
            <a:r>
              <a:rPr lang="es-MX" sz="1400" dirty="0" err="1">
                <a:solidFill>
                  <a:srgbClr val="000000"/>
                </a:solidFill>
                <a:effectLst/>
                <a:latin typeface="Gill Sans" panose="020B0604020202020204" charset="0"/>
                <a:ea typeface="Times New Roman" panose="02020603050405020304" pitchFamily="18" charset="0"/>
                <a:cs typeface="Times New Roman" panose="02020603050405020304" pitchFamily="18" charset="0"/>
              </a:rPr>
              <a:t>Language</a:t>
            </a: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 </a:t>
            </a:r>
            <a:r>
              <a:rPr lang="es-MX" sz="1400" dirty="0" err="1">
                <a:solidFill>
                  <a:srgbClr val="000000"/>
                </a:solidFill>
                <a:effectLst/>
                <a:latin typeface="Gill Sans" panose="020B0604020202020204" charset="0"/>
                <a:ea typeface="Times New Roman" panose="02020603050405020304" pitchFamily="18" charset="0"/>
                <a:cs typeface="Times New Roman" panose="02020603050405020304" pitchFamily="18" charset="0"/>
              </a:rPr>
              <a:t>Facelets</a:t>
            </a: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 </a:t>
            </a:r>
            <a:r>
              <a:rPr lang="es-MX" sz="1400" dirty="0" err="1">
                <a:solidFill>
                  <a:srgbClr val="000000"/>
                </a:solidFill>
                <a:effectLst/>
                <a:latin typeface="Gill Sans" panose="020B0604020202020204" charset="0"/>
                <a:ea typeface="Times New Roman" panose="02020603050405020304" pitchFamily="18" charset="0"/>
                <a:cs typeface="Times New Roman" panose="02020603050405020304" pitchFamily="18" charset="0"/>
              </a:rPr>
              <a:t>Variant</a:t>
            </a: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 Moved. https://docs.oracle.com/javaee/6/javaserverfaces/2.0/docs/pdldocs/facelets/index.html (accedido el 11 de enero de 2023).</a:t>
            </a:r>
          </a:p>
          <a:p>
            <a:pPr>
              <a:spcAft>
                <a:spcPts val="1000"/>
              </a:spcAft>
            </a:pP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[2] C. Álvarez. "Enterprise Java </a:t>
            </a:r>
            <a:r>
              <a:rPr lang="es-MX" sz="1400" dirty="0" err="1">
                <a:solidFill>
                  <a:srgbClr val="000000"/>
                </a:solidFill>
                <a:effectLst/>
                <a:latin typeface="Gill Sans" panose="020B0604020202020204" charset="0"/>
                <a:ea typeface="Times New Roman" panose="02020603050405020304" pitchFamily="18" charset="0"/>
                <a:cs typeface="Times New Roman" panose="02020603050405020304" pitchFamily="18" charset="0"/>
              </a:rPr>
              <a:t>Beans</a:t>
            </a: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 y su funcionamiento". Arquitectura Java. https://www.arquitecturajava.com/enterprise-java-beans-y-su-funcionamiento/ (accedido el 23 de enero de 2023).</a:t>
            </a:r>
          </a:p>
          <a:p>
            <a:pPr>
              <a:spcAft>
                <a:spcPts val="1000"/>
              </a:spcAft>
            </a:pP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[3] </a:t>
            </a:r>
            <a:r>
              <a:rPr lang="es-MX" sz="1400" dirty="0" err="1">
                <a:solidFill>
                  <a:srgbClr val="000000"/>
                </a:solidFill>
                <a:effectLst/>
                <a:latin typeface="Gill Sans" panose="020B0604020202020204" charset="0"/>
                <a:ea typeface="Times New Roman" panose="02020603050405020304" pitchFamily="18" charset="0"/>
                <a:cs typeface="Times New Roman" panose="02020603050405020304" pitchFamily="18" charset="0"/>
              </a:rPr>
              <a:t>ChuWiki</a:t>
            </a: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 "Ejemplo de </a:t>
            </a:r>
            <a:r>
              <a:rPr lang="es-MX" sz="1400" dirty="0" err="1">
                <a:solidFill>
                  <a:srgbClr val="000000"/>
                </a:solidFill>
                <a:effectLst/>
                <a:latin typeface="Gill Sans" panose="020B0604020202020204" charset="0"/>
                <a:ea typeface="Times New Roman" panose="02020603050405020304" pitchFamily="18" charset="0"/>
                <a:cs typeface="Times New Roman" panose="02020603050405020304" pitchFamily="18" charset="0"/>
              </a:rPr>
              <a:t>Session</a:t>
            </a: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 </a:t>
            </a:r>
            <a:r>
              <a:rPr lang="es-MX" sz="1400" dirty="0" err="1">
                <a:solidFill>
                  <a:srgbClr val="000000"/>
                </a:solidFill>
                <a:effectLst/>
                <a:latin typeface="Gill Sans" panose="020B0604020202020204" charset="0"/>
                <a:ea typeface="Times New Roman" panose="02020603050405020304" pitchFamily="18" charset="0"/>
                <a:cs typeface="Times New Roman" panose="02020603050405020304" pitchFamily="18" charset="0"/>
              </a:rPr>
              <a:t>Bean</a:t>
            </a: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 con EJB 3 - </a:t>
            </a:r>
            <a:r>
              <a:rPr lang="es-MX" sz="1400" dirty="0" err="1">
                <a:solidFill>
                  <a:srgbClr val="000000"/>
                </a:solidFill>
                <a:effectLst/>
                <a:latin typeface="Gill Sans" panose="020B0604020202020204" charset="0"/>
                <a:ea typeface="Times New Roman" panose="02020603050405020304" pitchFamily="18" charset="0"/>
                <a:cs typeface="Times New Roman" panose="02020603050405020304" pitchFamily="18" charset="0"/>
              </a:rPr>
              <a:t>ChuWiki</a:t>
            </a: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 </a:t>
            </a:r>
            <a:r>
              <a:rPr lang="es-MX" sz="1400" dirty="0" err="1">
                <a:solidFill>
                  <a:srgbClr val="000000"/>
                </a:solidFill>
                <a:effectLst/>
                <a:latin typeface="Gill Sans" panose="020B0604020202020204" charset="0"/>
                <a:ea typeface="Times New Roman" panose="02020603050405020304" pitchFamily="18" charset="0"/>
                <a:cs typeface="Times New Roman" panose="02020603050405020304" pitchFamily="18" charset="0"/>
              </a:rPr>
              <a:t>ChuWiki</a:t>
            </a: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 https://chuwiki.chuidiang.org/index.php?title=Ejemplo_de_Session_Bean_con_EJB_3 (accedido el 23 de enero de 2023).</a:t>
            </a:r>
          </a:p>
          <a:p>
            <a:pPr>
              <a:spcAft>
                <a:spcPts val="1000"/>
              </a:spcAft>
            </a:pP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[4] </a:t>
            </a:r>
            <a:r>
              <a:rPr lang="es-MX" sz="1400" dirty="0" err="1">
                <a:solidFill>
                  <a:srgbClr val="000000"/>
                </a:solidFill>
                <a:effectLst/>
                <a:latin typeface="Gill Sans" panose="020B0604020202020204" charset="0"/>
                <a:ea typeface="Times New Roman" panose="02020603050405020304" pitchFamily="18" charset="0"/>
                <a:cs typeface="Times New Roman" panose="02020603050405020304" pitchFamily="18" charset="0"/>
              </a:rPr>
              <a:t>European</a:t>
            </a: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 </a:t>
            </a:r>
            <a:r>
              <a:rPr lang="es-MX" sz="1400" dirty="0" err="1">
                <a:solidFill>
                  <a:srgbClr val="000000"/>
                </a:solidFill>
                <a:effectLst/>
                <a:latin typeface="Gill Sans" panose="020B0604020202020204" charset="0"/>
                <a:ea typeface="Times New Roman" panose="02020603050405020304" pitchFamily="18" charset="0"/>
                <a:cs typeface="Times New Roman" panose="02020603050405020304" pitchFamily="18" charset="0"/>
              </a:rPr>
              <a:t>Knowledge</a:t>
            </a: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 Center </a:t>
            </a:r>
            <a:r>
              <a:rPr lang="es-MX" sz="1400" dirty="0" err="1">
                <a:solidFill>
                  <a:srgbClr val="000000"/>
                </a:solidFill>
                <a:effectLst/>
                <a:latin typeface="Gill Sans" panose="020B0604020202020204" charset="0"/>
                <a:ea typeface="Times New Roman" panose="02020603050405020304" pitchFamily="18" charset="0"/>
                <a:cs typeface="Times New Roman" panose="02020603050405020304" pitchFamily="18" charset="0"/>
              </a:rPr>
              <a:t>for</a:t>
            </a: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 </a:t>
            </a:r>
            <a:r>
              <a:rPr lang="es-MX" sz="1400" dirty="0" err="1">
                <a:solidFill>
                  <a:srgbClr val="000000"/>
                </a:solidFill>
                <a:effectLst/>
                <a:latin typeface="Gill Sans" panose="020B0604020202020204" charset="0"/>
                <a:ea typeface="Times New Roman" panose="02020603050405020304" pitchFamily="18" charset="0"/>
                <a:cs typeface="Times New Roman" panose="02020603050405020304" pitchFamily="18" charset="0"/>
              </a:rPr>
              <a:t>Information</a:t>
            </a: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 </a:t>
            </a:r>
            <a:r>
              <a:rPr lang="es-MX" sz="1400" dirty="0" err="1">
                <a:solidFill>
                  <a:srgbClr val="000000"/>
                </a:solidFill>
                <a:effectLst/>
                <a:latin typeface="Gill Sans" panose="020B0604020202020204" charset="0"/>
                <a:ea typeface="Times New Roman" panose="02020603050405020304" pitchFamily="18" charset="0"/>
                <a:cs typeface="Times New Roman" panose="02020603050405020304" pitchFamily="18" charset="0"/>
              </a:rPr>
              <a:t>Technology</a:t>
            </a: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 "Software modular: ¿cómo contratar sólo las funcionalidades necesarias?" TIC Portal. https://www.ticportal.es/glosario-tic/software-modular (accedido el 23 de enero de 2023).</a:t>
            </a:r>
          </a:p>
          <a:p>
            <a:pPr>
              <a:spcAft>
                <a:spcPts val="1000"/>
              </a:spcAft>
            </a:pP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[5] </a:t>
            </a:r>
            <a:r>
              <a:rPr lang="es-MX" sz="1400" dirty="0" err="1">
                <a:solidFill>
                  <a:srgbClr val="000000"/>
                </a:solidFill>
                <a:effectLst/>
                <a:latin typeface="Gill Sans" panose="020B0604020202020204" charset="0"/>
                <a:ea typeface="Times New Roman" panose="02020603050405020304" pitchFamily="18" charset="0"/>
                <a:cs typeface="Times New Roman" panose="02020603050405020304" pitchFamily="18" charset="0"/>
              </a:rPr>
              <a:t>European</a:t>
            </a: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 </a:t>
            </a:r>
            <a:r>
              <a:rPr lang="es-MX" sz="1400" dirty="0" err="1">
                <a:solidFill>
                  <a:srgbClr val="000000"/>
                </a:solidFill>
                <a:effectLst/>
                <a:latin typeface="Gill Sans" panose="020B0604020202020204" charset="0"/>
                <a:ea typeface="Times New Roman" panose="02020603050405020304" pitchFamily="18" charset="0"/>
                <a:cs typeface="Times New Roman" panose="02020603050405020304" pitchFamily="18" charset="0"/>
              </a:rPr>
              <a:t>Knowledge</a:t>
            </a: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 Center </a:t>
            </a:r>
            <a:r>
              <a:rPr lang="es-MX" sz="1400" dirty="0" err="1">
                <a:solidFill>
                  <a:srgbClr val="000000"/>
                </a:solidFill>
                <a:effectLst/>
                <a:latin typeface="Gill Sans" panose="020B0604020202020204" charset="0"/>
                <a:ea typeface="Times New Roman" panose="02020603050405020304" pitchFamily="18" charset="0"/>
                <a:cs typeface="Times New Roman" panose="02020603050405020304" pitchFamily="18" charset="0"/>
              </a:rPr>
              <a:t>for</a:t>
            </a: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 </a:t>
            </a:r>
            <a:r>
              <a:rPr lang="es-MX" sz="1400" dirty="0" err="1">
                <a:solidFill>
                  <a:srgbClr val="000000"/>
                </a:solidFill>
                <a:effectLst/>
                <a:latin typeface="Gill Sans" panose="020B0604020202020204" charset="0"/>
                <a:ea typeface="Times New Roman" panose="02020603050405020304" pitchFamily="18" charset="0"/>
                <a:cs typeface="Times New Roman" panose="02020603050405020304" pitchFamily="18" charset="0"/>
              </a:rPr>
              <a:t>Information</a:t>
            </a: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 </a:t>
            </a:r>
            <a:r>
              <a:rPr lang="es-MX" sz="1400" dirty="0" err="1">
                <a:solidFill>
                  <a:srgbClr val="000000"/>
                </a:solidFill>
                <a:effectLst/>
                <a:latin typeface="Gill Sans" panose="020B0604020202020204" charset="0"/>
                <a:ea typeface="Times New Roman" panose="02020603050405020304" pitchFamily="18" charset="0"/>
                <a:cs typeface="Times New Roman" panose="02020603050405020304" pitchFamily="18" charset="0"/>
              </a:rPr>
              <a:t>Technology</a:t>
            </a: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 "¿Qué es un servidor, cómo funciona y qué tipos hay?" TIC Portal. https://www.ticportal.es/glosario-tic/servidores (accedido el 23 de enero de 2023).</a:t>
            </a:r>
          </a:p>
          <a:p>
            <a:pPr>
              <a:spcAft>
                <a:spcPts val="1000"/>
              </a:spcAft>
            </a:pP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[6] J. D. M. González. "Sockets en Java: Un sistema cliente-servidor con sockets". Aprende a programar desde cero en múltiples lenguajes. https://www.programarya.com/Cursos-Avanzados/Java/Sockets (accedido el 7 de diciembre de 2022).</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r>
              <a:rPr lang="es-ES" dirty="0"/>
              <a:t>5 BIBLIOGRAFÍA</a:t>
            </a:r>
            <a:endParaRPr dirty="0"/>
          </a:p>
        </p:txBody>
      </p:sp>
      <p:sp>
        <p:nvSpPr>
          <p:cNvPr id="437" name="Google Shape;437;p37"/>
          <p:cNvSpPr txBox="1"/>
          <p:nvPr/>
        </p:nvSpPr>
        <p:spPr>
          <a:xfrm>
            <a:off x="11704320" y="6427410"/>
            <a:ext cx="46736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30</a:t>
            </a:r>
            <a:endParaRPr/>
          </a:p>
        </p:txBody>
      </p:sp>
      <p:sp>
        <p:nvSpPr>
          <p:cNvPr id="438" name="Google Shape;438;p37"/>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440" name="Google Shape;440;p37"/>
          <p:cNvSpPr txBox="1"/>
          <p:nvPr/>
        </p:nvSpPr>
        <p:spPr>
          <a:xfrm>
            <a:off x="11735657" y="6457900"/>
            <a:ext cx="466500"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36</a:t>
            </a:r>
          </a:p>
        </p:txBody>
      </p:sp>
      <p:sp>
        <p:nvSpPr>
          <p:cNvPr id="2" name="Google Shape;114;p2">
            <a:extLst>
              <a:ext uri="{FF2B5EF4-FFF2-40B4-BE49-F238E27FC236}">
                <a16:creationId xmlns:a16="http://schemas.microsoft.com/office/drawing/2014/main" id="{7F824B30-EA0A-0EFE-D981-9155795427BD}"/>
              </a:ext>
            </a:extLst>
          </p:cNvPr>
          <p:cNvSpPr txBox="1">
            <a:spLocks/>
          </p:cNvSpPr>
          <p:nvPr/>
        </p:nvSpPr>
        <p:spPr>
          <a:xfrm>
            <a:off x="9117367" y="938799"/>
            <a:ext cx="3074633" cy="498040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chemeClr val="bg1"/>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chemeClr val="bg1"/>
                </a:solidFill>
              </a:rPr>
              <a:t>1.4 SESSIONS BEANS</a:t>
            </a:r>
          </a:p>
          <a:p>
            <a:pPr marL="1219835" lvl="2" indent="-333375">
              <a:lnSpc>
                <a:spcPct val="90000"/>
              </a:lnSpc>
              <a:spcBef>
                <a:spcPts val="840"/>
              </a:spcBef>
              <a:buClr>
                <a:srgbClr val="4590B8"/>
              </a:buClr>
              <a:buSzPts val="1104"/>
            </a:pPr>
            <a:r>
              <a:rPr lang="es-ES" sz="850" dirty="0">
                <a:solidFill>
                  <a:schemeClr val="bg1"/>
                </a:solidFill>
              </a:rPr>
              <a:t>1.4.1 STATELESS SESSION BEAN</a:t>
            </a:r>
          </a:p>
          <a:p>
            <a:pPr marL="1219835" lvl="2" indent="-333375">
              <a:lnSpc>
                <a:spcPct val="90000"/>
              </a:lnSpc>
              <a:spcBef>
                <a:spcPts val="840"/>
              </a:spcBef>
              <a:buClr>
                <a:srgbClr val="4590B8"/>
              </a:buClr>
              <a:buSzPts val="1104"/>
            </a:pPr>
            <a:r>
              <a:rPr lang="es-ES" sz="850" dirty="0">
                <a:solidFill>
                  <a:schemeClr val="bg1"/>
                </a:solidFill>
              </a:rPr>
              <a:t>1.4.2 STATEFULL SESSION BEAN</a:t>
            </a:r>
          </a:p>
          <a:p>
            <a:pPr marL="1219835" lvl="2" indent="-333375">
              <a:lnSpc>
                <a:spcPct val="90000"/>
              </a:lnSpc>
              <a:spcBef>
                <a:spcPts val="840"/>
              </a:spcBef>
              <a:buClr>
                <a:srgbClr val="4590B8"/>
              </a:buClr>
              <a:buSzPts val="1104"/>
            </a:pPr>
            <a:r>
              <a:rPr lang="es-ES" sz="850" dirty="0">
                <a:solidFill>
                  <a:schemeClr val="bg1"/>
                </a:solidFill>
              </a:rPr>
              <a:t>1.4.3 SINGLETON SESSION BEAN</a:t>
            </a:r>
          </a:p>
          <a:p>
            <a:pPr marL="762635" lvl="1" indent="-333375">
              <a:lnSpc>
                <a:spcPct val="90000"/>
              </a:lnSpc>
              <a:spcBef>
                <a:spcPts val="840"/>
              </a:spcBef>
              <a:buClr>
                <a:srgbClr val="4590B8"/>
              </a:buClr>
              <a:buSzPts val="1104"/>
            </a:pPr>
            <a:r>
              <a:rPr lang="es-ES" sz="1050" dirty="0">
                <a:solidFill>
                  <a:schemeClr val="bg1"/>
                </a:solidFill>
              </a:rPr>
              <a:t>1.5 SOFTWARE MODULAR</a:t>
            </a:r>
          </a:p>
          <a:p>
            <a:pPr marL="762635" lvl="1" indent="-333375">
              <a:lnSpc>
                <a:spcPct val="90000"/>
              </a:lnSpc>
              <a:spcBef>
                <a:spcPts val="840"/>
              </a:spcBef>
              <a:buClr>
                <a:srgbClr val="4590B8"/>
              </a:buClr>
              <a:buSzPts val="1104"/>
            </a:pPr>
            <a:r>
              <a:rPr lang="es-ES" sz="1050" dirty="0">
                <a:solidFill>
                  <a:schemeClr val="bg1"/>
                </a:solidFill>
              </a:rPr>
              <a:t>1.6 SEVIDORES</a:t>
            </a:r>
          </a:p>
          <a:p>
            <a:pPr marL="762635" lvl="1" indent="-333375">
              <a:lnSpc>
                <a:spcPct val="90000"/>
              </a:lnSpc>
              <a:spcBef>
                <a:spcPts val="840"/>
              </a:spcBef>
              <a:buClr>
                <a:srgbClr val="4590B8"/>
              </a:buClr>
              <a:buSzPts val="1104"/>
            </a:pPr>
            <a:r>
              <a:rPr lang="es-ES" sz="1050" dirty="0">
                <a:solidFill>
                  <a:schemeClr val="bg1"/>
                </a:solidFill>
              </a:rPr>
              <a:t>1.7 CLIENTE - SERVIDORES</a:t>
            </a:r>
          </a:p>
          <a:p>
            <a:pPr marL="762635" lvl="1" indent="-333375">
              <a:lnSpc>
                <a:spcPct val="90000"/>
              </a:lnSpc>
              <a:spcBef>
                <a:spcPts val="840"/>
              </a:spcBef>
              <a:buClr>
                <a:srgbClr val="4590B8"/>
              </a:buClr>
              <a:buSzPts val="1104"/>
            </a:pPr>
            <a:r>
              <a:rPr lang="es-ES" sz="1050" dirty="0">
                <a:solidFill>
                  <a:schemeClr val="bg1"/>
                </a:solidFill>
              </a:rPr>
              <a:t>1.8 .WAR</a:t>
            </a:r>
          </a:p>
          <a:p>
            <a:pPr marL="762635" lvl="1" indent="-333375">
              <a:lnSpc>
                <a:spcPct val="90000"/>
              </a:lnSpc>
              <a:spcBef>
                <a:spcPts val="840"/>
              </a:spcBef>
              <a:buClr>
                <a:srgbClr val="4590B8"/>
              </a:buClr>
              <a:buSzPts val="1104"/>
            </a:pPr>
            <a:r>
              <a:rPr lang="es-ES" sz="1050" dirty="0">
                <a:solidFill>
                  <a:schemeClr val="bg1"/>
                </a:solidFill>
              </a:rPr>
              <a:t>1.9 JAVA WEB START</a:t>
            </a:r>
          </a:p>
          <a:p>
            <a:pPr marL="762635" lvl="1" indent="-333375">
              <a:lnSpc>
                <a:spcPct val="90000"/>
              </a:lnSpc>
              <a:spcBef>
                <a:spcPts val="840"/>
              </a:spcBef>
              <a:buClr>
                <a:srgbClr val="4590B8"/>
              </a:buClr>
              <a:buSzPts val="1104"/>
            </a:pPr>
            <a:r>
              <a:rPr lang="es-ES" sz="1050" dirty="0">
                <a:solidFill>
                  <a:schemeClr val="bg1"/>
                </a:solidFill>
              </a:rPr>
              <a:t>1.10 INTERFACES LOCALES Y REMOTAS</a:t>
            </a:r>
          </a:p>
          <a:p>
            <a:pPr marL="305435" lvl="0" indent="-270510">
              <a:lnSpc>
                <a:spcPct val="90000"/>
              </a:lnSpc>
              <a:spcBef>
                <a:spcPts val="840"/>
              </a:spcBef>
              <a:buClr>
                <a:srgbClr val="4590B8"/>
              </a:buClr>
              <a:buSzPts val="1104"/>
            </a:pPr>
            <a:r>
              <a:rPr lang="es-ES" sz="1050" dirty="0">
                <a:solidFill>
                  <a:schemeClr val="bg1"/>
                </a:solidFill>
              </a:rPr>
              <a:t>2 PARTE PRÁCTICA</a:t>
            </a:r>
            <a:endParaRPr lang="en-US" sz="850" dirty="0">
              <a:solidFill>
                <a:schemeClr val="bg1"/>
              </a:solidFill>
            </a:endParaRPr>
          </a:p>
          <a:p>
            <a:pPr marL="629920" lvl="1" indent="-270510">
              <a:lnSpc>
                <a:spcPct val="90000"/>
              </a:lnSpc>
              <a:spcBef>
                <a:spcPts val="840"/>
              </a:spcBef>
              <a:buClr>
                <a:srgbClr val="4590B8"/>
              </a:buClr>
              <a:buSzPts val="1104"/>
            </a:pPr>
            <a:r>
              <a:rPr lang="es-ES" sz="1050" dirty="0">
                <a:solidFill>
                  <a:schemeClr val="bg1"/>
                </a:solidFill>
              </a:rPr>
              <a:t>2.1 CREACIÓN DEL PROYECTO</a:t>
            </a:r>
          </a:p>
          <a:p>
            <a:pPr marL="629920" lvl="1" indent="-270510">
              <a:lnSpc>
                <a:spcPct val="90000"/>
              </a:lnSpc>
              <a:spcBef>
                <a:spcPts val="840"/>
              </a:spcBef>
              <a:buClr>
                <a:srgbClr val="4590B8"/>
              </a:buClr>
              <a:buSzPts val="1104"/>
            </a:pPr>
            <a:r>
              <a:rPr lang="es-ES" sz="1050" dirty="0">
                <a:solidFill>
                  <a:schemeClr val="bg1"/>
                </a:solidFill>
              </a:rPr>
              <a:t>2.2 EJECUCIONES</a:t>
            </a:r>
          </a:p>
          <a:p>
            <a:pPr marL="305435" lvl="0" indent="-270510">
              <a:lnSpc>
                <a:spcPct val="90000"/>
              </a:lnSpc>
              <a:spcBef>
                <a:spcPts val="840"/>
              </a:spcBef>
              <a:buClr>
                <a:srgbClr val="4590B8"/>
              </a:buClr>
              <a:buSzPts val="1104"/>
            </a:pPr>
            <a:r>
              <a:rPr lang="es-ES" sz="1050" dirty="0">
                <a:solidFill>
                  <a:schemeClr val="bg1"/>
                </a:solidFill>
              </a:rPr>
              <a:t>3 CONCLUSIONES</a:t>
            </a:r>
            <a:endParaRPr lang="en-US" sz="1050" dirty="0">
              <a:solidFill>
                <a:schemeClr val="bg1"/>
              </a:solidFill>
            </a:endParaRPr>
          </a:p>
          <a:p>
            <a:pPr marL="305435" lvl="0" indent="-270510">
              <a:lnSpc>
                <a:spcPct val="90000"/>
              </a:lnSpc>
              <a:spcBef>
                <a:spcPts val="840"/>
              </a:spcBef>
              <a:buClr>
                <a:srgbClr val="4590B8"/>
              </a:buClr>
              <a:buSzPts val="1104"/>
            </a:pPr>
            <a:r>
              <a:rPr lang="es-ES" sz="1050" dirty="0">
                <a:solidFill>
                  <a:schemeClr val="bg1"/>
                </a:solidFill>
              </a:rPr>
              <a:t>4 RECOMENDACIONES</a:t>
            </a:r>
            <a:endParaRPr lang="en-US" sz="1050" dirty="0">
              <a:solidFill>
                <a:schemeClr val="bg1"/>
              </a:solidFill>
            </a:endParaRPr>
          </a:p>
          <a:p>
            <a:pPr marL="305435" lvl="0" indent="-270510">
              <a:lnSpc>
                <a:spcPct val="90000"/>
              </a:lnSpc>
              <a:spcBef>
                <a:spcPts val="840"/>
              </a:spcBef>
              <a:buClr>
                <a:srgbClr val="4590B8"/>
              </a:buClr>
              <a:buSzPts val="1104"/>
            </a:pPr>
            <a:r>
              <a:rPr lang="es-ES" sz="1050" dirty="0">
                <a:solidFill>
                  <a:srgbClr val="FFFF00"/>
                </a:solidFill>
              </a:rPr>
              <a:t>5 BIBLIOGRAFÍA</a:t>
            </a:r>
            <a:endParaRPr lang="en-US" sz="1050" dirty="0">
              <a:solidFill>
                <a:srgbClr val="FFFF00"/>
              </a:solidFill>
            </a:endParaRPr>
          </a:p>
        </p:txBody>
      </p:sp>
      <p:sp>
        <p:nvSpPr>
          <p:cNvPr id="6" name="Google Shape;436;p37">
            <a:extLst>
              <a:ext uri="{FF2B5EF4-FFF2-40B4-BE49-F238E27FC236}">
                <a16:creationId xmlns:a16="http://schemas.microsoft.com/office/drawing/2014/main" id="{E777E0C8-2EFA-0A4D-A417-032AE381FAED}"/>
              </a:ext>
            </a:extLst>
          </p:cNvPr>
          <p:cNvSpPr txBox="1">
            <a:spLocks noGrp="1"/>
          </p:cNvSpPr>
          <p:nvPr>
            <p:ph type="body" idx="1"/>
          </p:nvPr>
        </p:nvSpPr>
        <p:spPr>
          <a:xfrm>
            <a:off x="0" y="1950720"/>
            <a:ext cx="9096981" cy="4709160"/>
          </a:xfrm>
          <a:prstGeom prst="rect">
            <a:avLst/>
          </a:prstGeom>
          <a:noFill/>
          <a:ln>
            <a:noFill/>
          </a:ln>
        </p:spPr>
        <p:txBody>
          <a:bodyPr spcFirstLastPara="1" wrap="square" lIns="91425" tIns="45700" rIns="91425" bIns="45700" anchor="ctr" anchorCtr="0">
            <a:noAutofit/>
          </a:bodyPr>
          <a:lstStyle/>
          <a:p>
            <a:pPr>
              <a:spcAft>
                <a:spcPts val="1000"/>
              </a:spcAft>
            </a:pP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[7] "Definición de cliente servidor - </a:t>
            </a:r>
            <a:r>
              <a:rPr lang="es-MX" sz="1400" dirty="0" err="1">
                <a:solidFill>
                  <a:srgbClr val="000000"/>
                </a:solidFill>
                <a:effectLst/>
                <a:latin typeface="Gill Sans" panose="020B0604020202020204" charset="0"/>
                <a:ea typeface="Times New Roman" panose="02020603050405020304" pitchFamily="18" charset="0"/>
                <a:cs typeface="Times New Roman" panose="02020603050405020304" pitchFamily="18" charset="0"/>
              </a:rPr>
              <a:t>Definicion.de</a:t>
            </a: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 </a:t>
            </a:r>
            <a:r>
              <a:rPr lang="es-MX" sz="1400" dirty="0" err="1">
                <a:solidFill>
                  <a:srgbClr val="000000"/>
                </a:solidFill>
                <a:effectLst/>
                <a:latin typeface="Gill Sans" panose="020B0604020202020204" charset="0"/>
                <a:ea typeface="Times New Roman" panose="02020603050405020304" pitchFamily="18" charset="0"/>
                <a:cs typeface="Times New Roman" panose="02020603050405020304" pitchFamily="18" charset="0"/>
              </a:rPr>
              <a:t>Definición.de</a:t>
            </a: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 https://definicion.de/cliente-servidor/ (accedido el 7 de diciembre de 2022).</a:t>
            </a:r>
          </a:p>
          <a:p>
            <a:pPr>
              <a:spcAft>
                <a:spcPts val="1000"/>
              </a:spcAft>
            </a:pP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[8] "¿Qué es una dirección de servidor?" Preguntas y respuestas interesantes - es.411answers.com. https://es.411answers.com/a/que-es-una-direccion-de-servidor.html (accedido el 7 de diciembre de 2022).</a:t>
            </a:r>
          </a:p>
          <a:p>
            <a:pPr>
              <a:spcAft>
                <a:spcPts val="1000"/>
              </a:spcAft>
            </a:pP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[9] IBM. "IBM </a:t>
            </a:r>
            <a:r>
              <a:rPr lang="es-MX" sz="1400" dirty="0" err="1">
                <a:solidFill>
                  <a:srgbClr val="000000"/>
                </a:solidFill>
                <a:effectLst/>
                <a:latin typeface="Gill Sans" panose="020B0604020202020204" charset="0"/>
                <a:ea typeface="Times New Roman" panose="02020603050405020304" pitchFamily="18" charset="0"/>
                <a:cs typeface="Times New Roman" panose="02020603050405020304" pitchFamily="18" charset="0"/>
              </a:rPr>
              <a:t>Documentation</a:t>
            </a: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 IBM - </a:t>
            </a:r>
            <a:r>
              <a:rPr lang="es-MX" sz="1400" dirty="0" err="1">
                <a:solidFill>
                  <a:srgbClr val="000000"/>
                </a:solidFill>
                <a:effectLst/>
                <a:latin typeface="Gill Sans" panose="020B0604020202020204" charset="0"/>
                <a:ea typeface="Times New Roman" panose="02020603050405020304" pitchFamily="18" charset="0"/>
                <a:cs typeface="Times New Roman" panose="02020603050405020304" pitchFamily="18" charset="0"/>
              </a:rPr>
              <a:t>Deutschland</a:t>
            </a: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 | IBM. https://www.ibm.com/docs/es/rsas/7.5.0?topic=projects-web-archive-war-files (accedido el 23 de enero de 2023).</a:t>
            </a:r>
          </a:p>
          <a:p>
            <a:pPr>
              <a:spcAft>
                <a:spcPts val="1000"/>
              </a:spcAft>
            </a:pP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[10] JAVA. "¿Qué es Java Web </a:t>
            </a:r>
            <a:r>
              <a:rPr lang="es-MX" sz="1400" dirty="0" err="1">
                <a:solidFill>
                  <a:srgbClr val="000000"/>
                </a:solidFill>
                <a:effectLst/>
                <a:latin typeface="Gill Sans" panose="020B0604020202020204" charset="0"/>
                <a:ea typeface="Times New Roman" panose="02020603050405020304" pitchFamily="18" charset="0"/>
                <a:cs typeface="Times New Roman" panose="02020603050405020304" pitchFamily="18" charset="0"/>
              </a:rPr>
              <a:t>Start</a:t>
            </a: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 y cómo se ejecuta?" JAVA. https://www.java.com/es/download/help/java_webstart_es.html (accedido el 23 de enero de 2023).</a:t>
            </a:r>
          </a:p>
          <a:p>
            <a:pPr>
              <a:spcAft>
                <a:spcPts val="1000"/>
              </a:spcAft>
            </a:pP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[11] "Sesión 2: La arquitectura EJB". </a:t>
            </a:r>
            <a:r>
              <a:rPr lang="es-MX" sz="1400" dirty="0" err="1">
                <a:solidFill>
                  <a:srgbClr val="000000"/>
                </a:solidFill>
                <a:effectLst/>
                <a:latin typeface="Gill Sans" panose="020B0604020202020204" charset="0"/>
                <a:ea typeface="Times New Roman" panose="02020603050405020304" pitchFamily="18" charset="0"/>
                <a:cs typeface="Times New Roman" panose="02020603050405020304" pitchFamily="18" charset="0"/>
              </a:rPr>
              <a:t>JTech</a:t>
            </a: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 http://www.jtech.ua.es/j2ee/2003-2004/modulos/ejb/sesion02-apuntes.htm (accedido el 23 de enero de 2023).</a:t>
            </a:r>
          </a:p>
          <a:p>
            <a:pPr>
              <a:spcAft>
                <a:spcPts val="1000"/>
              </a:spcAft>
            </a:pPr>
            <a:r>
              <a:rPr lang="es-MX" sz="1400" dirty="0">
                <a:solidFill>
                  <a:srgbClr val="000000"/>
                </a:solidFill>
                <a:effectLst/>
                <a:latin typeface="Gill Sans" panose="020B0604020202020204" charset="0"/>
                <a:ea typeface="Times New Roman" panose="02020603050405020304" pitchFamily="18" charset="0"/>
                <a:cs typeface="Times New Roman" panose="02020603050405020304" pitchFamily="18" charset="0"/>
              </a:rPr>
              <a:t>[12] O. Villacrés Cáceres, «Estudio de la Arquitectura de los Componentes EJB (Enterprise JavaBeans). Caso Aplicativo en el Sistema de Evaluación Docente de la ESPOCH.», feb. 2012, Disponible en: http://dspace.espoch.edu.ec/handle/123456789/1465</a:t>
            </a:r>
          </a:p>
        </p:txBody>
      </p:sp>
    </p:spTree>
    <p:extLst>
      <p:ext uri="{BB962C8B-B14F-4D97-AF65-F5344CB8AC3E}">
        <p14:creationId xmlns:p14="http://schemas.microsoft.com/office/powerpoint/2010/main" val="246046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a:t>1.2 OBJETIVOS</a:t>
            </a:r>
            <a:endParaRPr lang="es-MX"/>
          </a:p>
        </p:txBody>
      </p:sp>
      <p:grpSp>
        <p:nvGrpSpPr>
          <p:cNvPr id="120" name="Google Shape;120;p3"/>
          <p:cNvGrpSpPr/>
          <p:nvPr/>
        </p:nvGrpSpPr>
        <p:grpSpPr>
          <a:xfrm>
            <a:off x="46903" y="1971112"/>
            <a:ext cx="8804135" cy="2228355"/>
            <a:chOff x="-534289" y="597724"/>
            <a:chExt cx="8804135" cy="2482853"/>
          </a:xfrm>
        </p:grpSpPr>
        <p:sp>
          <p:nvSpPr>
            <p:cNvPr id="121" name="Google Shape;121;p3"/>
            <p:cNvSpPr/>
            <p:nvPr/>
          </p:nvSpPr>
          <p:spPr>
            <a:xfrm>
              <a:off x="-534289" y="597724"/>
              <a:ext cx="8804135" cy="1103490"/>
            </a:xfrm>
            <a:prstGeom prst="roundRect">
              <a:avLst>
                <a:gd name="adj" fmla="val 10000"/>
              </a:avLst>
            </a:prstGeom>
            <a:solidFill>
              <a:srgbClr val="CBCC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274531" y="597724"/>
              <a:ext cx="6995313" cy="110349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txBox="1"/>
            <p:nvPr/>
          </p:nvSpPr>
          <p:spPr>
            <a:xfrm>
              <a:off x="121837" y="597724"/>
              <a:ext cx="8148007" cy="1103490"/>
            </a:xfrm>
            <a:prstGeom prst="rect">
              <a:avLst/>
            </a:prstGeom>
            <a:noFill/>
            <a:ln>
              <a:noFill/>
            </a:ln>
          </p:spPr>
          <p:txBody>
            <a:bodyPr spcFirstLastPara="1" wrap="square" lIns="116775" tIns="116775" rIns="116775" bIns="116775" anchor="ctr" anchorCtr="0">
              <a:noAutofit/>
            </a:bodyPr>
            <a:lstStyle/>
            <a:p>
              <a:pPr algn="just">
                <a:lnSpc>
                  <a:spcPct val="115000"/>
                </a:lnSpc>
                <a:spcAft>
                  <a:spcPts val="1000"/>
                </a:spcAft>
              </a:pPr>
              <a:r>
                <a:rPr lang="es-MX" sz="1600" dirty="0">
                  <a:effectLst/>
                  <a:latin typeface="Gill Sans" panose="020B0604020202020204" charset="0"/>
                  <a:ea typeface="Calibri" panose="020F0502020204030204" pitchFamily="34" charset="0"/>
                  <a:cs typeface="Times New Roman" panose="02020603050405020304" pitchFamily="18" charset="0"/>
                </a:rPr>
                <a:t>Comprender la importancia y la funcionalidad de cada uno de los Enterprise JavaBeans (</a:t>
              </a:r>
              <a:r>
                <a:rPr lang="es-MX" sz="1600" dirty="0" err="1">
                  <a:effectLst/>
                  <a:latin typeface="Gill Sans" panose="020B0604020202020204" charset="0"/>
                  <a:ea typeface="Calibri" panose="020F0502020204030204" pitchFamily="34" charset="0"/>
                  <a:cs typeface="Times New Roman" panose="02020603050405020304" pitchFamily="18" charset="0"/>
                </a:rPr>
                <a:t>EJBs</a:t>
              </a:r>
              <a:r>
                <a:rPr lang="es-MX" sz="1600" dirty="0">
                  <a:effectLst/>
                  <a:latin typeface="Gill Sans" panose="020B0604020202020204" charset="0"/>
                  <a:ea typeface="Calibri" panose="020F0502020204030204" pitchFamily="34" charset="0"/>
                  <a:cs typeface="Times New Roman" panose="02020603050405020304" pitchFamily="18" charset="0"/>
                </a:rPr>
                <a:t>) para comprender como una aplicación empresarial negocia con el servidor y de esta manera alcanzar un conocimiento práctico y teórico aplicable a futuros proyectos.</a:t>
              </a:r>
              <a:endParaRPr lang="en-US" sz="1600" dirty="0">
                <a:effectLst/>
                <a:latin typeface="Gill Sans" panose="020B0604020202020204" charset="0"/>
                <a:ea typeface="Calibri" panose="020F0502020204030204" pitchFamily="34" charset="0"/>
                <a:cs typeface="Times New Roman" panose="02020603050405020304" pitchFamily="18" charset="0"/>
              </a:endParaRPr>
            </a:p>
          </p:txBody>
        </p:sp>
        <p:sp>
          <p:nvSpPr>
            <p:cNvPr id="126" name="Google Shape;126;p3"/>
            <p:cNvSpPr/>
            <p:nvPr/>
          </p:nvSpPr>
          <p:spPr>
            <a:xfrm>
              <a:off x="1274531" y="1977087"/>
              <a:ext cx="6995313" cy="110349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3"/>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0000"/>
              </a:lnSpc>
              <a:spcBef>
                <a:spcPts val="840"/>
              </a:spcBef>
              <a:spcAft>
                <a:spcPts val="0"/>
              </a:spcAft>
              <a:buNone/>
            </a:pPr>
            <a:endParaRPr/>
          </a:p>
        </p:txBody>
      </p:sp>
      <p:sp>
        <p:nvSpPr>
          <p:cNvPr id="129" name="Google Shape;129;p3"/>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4</a:t>
            </a:r>
            <a:endParaRPr lang="es-ES" sz="2000">
              <a:solidFill>
                <a:schemeClr val="lt1"/>
              </a:solidFill>
              <a:latin typeface="Gill Sans"/>
              <a:ea typeface="Gill Sans"/>
              <a:cs typeface="Gill Sans"/>
            </a:endParaRPr>
          </a:p>
        </p:txBody>
      </p:sp>
      <p:pic>
        <p:nvPicPr>
          <p:cNvPr id="131" name="Google Shape;131;p3"/>
          <p:cNvPicPr preferRelativeResize="0"/>
          <p:nvPr/>
        </p:nvPicPr>
        <p:blipFill>
          <a:blip r:embed="rId3">
            <a:alphaModFix/>
          </a:blip>
          <a:stretch>
            <a:fillRect/>
          </a:stretch>
        </p:blipFill>
        <p:spPr>
          <a:xfrm>
            <a:off x="125866" y="2194312"/>
            <a:ext cx="498200" cy="498200"/>
          </a:xfrm>
          <a:prstGeom prst="rect">
            <a:avLst/>
          </a:prstGeom>
          <a:noFill/>
          <a:ln>
            <a:noFill/>
          </a:ln>
        </p:spPr>
      </p:pic>
      <p:sp>
        <p:nvSpPr>
          <p:cNvPr id="132" name="Google Shape;132;p3"/>
          <p:cNvSpPr/>
          <p:nvPr/>
        </p:nvSpPr>
        <p:spPr>
          <a:xfrm>
            <a:off x="931975" y="2959250"/>
            <a:ext cx="597300" cy="5691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7;p3">
            <a:extLst>
              <a:ext uri="{FF2B5EF4-FFF2-40B4-BE49-F238E27FC236}">
                <a16:creationId xmlns:a16="http://schemas.microsoft.com/office/drawing/2014/main" id="{0748CC84-705C-AEDA-2546-AD150BF828C0}"/>
              </a:ext>
            </a:extLst>
          </p:cNvPr>
          <p:cNvSpPr txBox="1"/>
          <p:nvPr/>
        </p:nvSpPr>
        <p:spPr>
          <a:xfrm>
            <a:off x="240631" y="3170868"/>
            <a:ext cx="8804135" cy="3534731"/>
          </a:xfrm>
          <a:prstGeom prst="rect">
            <a:avLst/>
          </a:prstGeom>
          <a:noFill/>
          <a:ln>
            <a:noFill/>
          </a:ln>
        </p:spPr>
        <p:txBody>
          <a:bodyPr spcFirstLastPara="1" wrap="square" lIns="116775" tIns="116775" rIns="116775" bIns="1167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s-ES" sz="1600" b="1" dirty="0">
                <a:sym typeface="Gill Sans"/>
              </a:rPr>
              <a:t>Objetivos Específicos:</a:t>
            </a:r>
          </a:p>
          <a:p>
            <a:endParaRPr lang="es-ES" sz="1600" dirty="0">
              <a:sym typeface="Gill Sans"/>
            </a:endParaRPr>
          </a:p>
          <a:p>
            <a:pPr marL="342900" lvl="4" indent="-342900" algn="just">
              <a:lnSpc>
                <a:spcPct val="115000"/>
              </a:lnSpc>
              <a:buFont typeface="Wingdings" panose="05000000000000000000" pitchFamily="2" charset="2"/>
              <a:buChar char=""/>
            </a:pPr>
            <a:r>
              <a:rPr lang="es-MX" sz="1800" dirty="0">
                <a:effectLst/>
                <a:latin typeface="Gill Sans" panose="020B0604020202020204" charset="0"/>
                <a:ea typeface="Calibri" panose="020F0502020204030204" pitchFamily="34" charset="0"/>
                <a:cs typeface="Times New Roman" panose="02020603050405020304" pitchFamily="18" charset="0"/>
              </a:rPr>
              <a:t>Realizar un estudio teórico con respecto a los conceptos abordados dentro de la presente práctica.</a:t>
            </a:r>
          </a:p>
          <a:p>
            <a:pPr marL="342900" lvl="0" indent="-342900" algn="just">
              <a:lnSpc>
                <a:spcPct val="115000"/>
              </a:lnSpc>
              <a:buFont typeface="Wingdings" panose="05000000000000000000" pitchFamily="2" charset="2"/>
              <a:buChar char=""/>
            </a:pPr>
            <a:r>
              <a:rPr lang="es-MX" sz="1800" dirty="0">
                <a:effectLst/>
                <a:latin typeface="Gill Sans" panose="020B0604020202020204" charset="0"/>
                <a:ea typeface="Calibri" panose="020F0502020204030204" pitchFamily="34" charset="0"/>
                <a:cs typeface="Times New Roman" panose="02020603050405020304" pitchFamily="18" charset="0"/>
              </a:rPr>
              <a:t>Reconocer las diferentes funcionalidades que tiene los JavaBeans (</a:t>
            </a:r>
            <a:r>
              <a:rPr lang="es-MX" sz="1800" dirty="0" err="1">
                <a:effectLst/>
                <a:latin typeface="Gill Sans" panose="020B0604020202020204" charset="0"/>
                <a:ea typeface="Calibri" panose="020F0502020204030204" pitchFamily="34" charset="0"/>
                <a:cs typeface="Times New Roman" panose="02020603050405020304" pitchFamily="18" charset="0"/>
              </a:rPr>
              <a:t>EJB’s</a:t>
            </a:r>
            <a:r>
              <a:rPr lang="es-MX" sz="1800" dirty="0">
                <a:effectLst/>
                <a:latin typeface="Gill Sans" panose="020B0604020202020204" charset="0"/>
                <a:ea typeface="Calibri" panose="020F0502020204030204" pitchFamily="34" charset="0"/>
                <a:cs typeface="Times New Roman" panose="02020603050405020304" pitchFamily="18" charset="0"/>
              </a:rPr>
              <a:t>), para aprender a aprovechar el máximo de las capacidades de cada uno de estos.</a:t>
            </a:r>
          </a:p>
          <a:p>
            <a:pPr marL="342900" lvl="0" indent="-342900" algn="just">
              <a:lnSpc>
                <a:spcPct val="115000"/>
              </a:lnSpc>
              <a:buFont typeface="Wingdings" panose="05000000000000000000" pitchFamily="2" charset="2"/>
              <a:buChar char=""/>
            </a:pPr>
            <a:r>
              <a:rPr lang="es-MX" sz="1800" dirty="0">
                <a:effectLst/>
                <a:latin typeface="Gill Sans" panose="020B0604020202020204" charset="0"/>
                <a:ea typeface="Calibri" panose="020F0502020204030204" pitchFamily="34" charset="0"/>
                <a:cs typeface="Times New Roman" panose="02020603050405020304" pitchFamily="18" charset="0"/>
              </a:rPr>
              <a:t>Mejorar y ampliar las habilidades y conocimientos referentes al lenguaje de programación JAVA EE.</a:t>
            </a:r>
          </a:p>
          <a:p>
            <a:pPr marL="342900" lvl="0" indent="-342900" algn="just">
              <a:lnSpc>
                <a:spcPct val="115000"/>
              </a:lnSpc>
              <a:buFont typeface="Wingdings" panose="05000000000000000000" pitchFamily="2" charset="2"/>
              <a:buChar char=""/>
            </a:pPr>
            <a:r>
              <a:rPr lang="es-MX" sz="1800" dirty="0">
                <a:effectLst/>
                <a:latin typeface="Gill Sans" panose="020B0604020202020204" charset="0"/>
                <a:ea typeface="Calibri" panose="020F0502020204030204" pitchFamily="34" charset="0"/>
                <a:cs typeface="Times New Roman" panose="02020603050405020304" pitchFamily="18" charset="0"/>
              </a:rPr>
              <a:t>Trabajar de manera organizada y manteniendo estándares de programación, de esta manera obteniendo buenas prácticas de programación en el desarrollo de aplicaciones.</a:t>
            </a:r>
          </a:p>
        </p:txBody>
      </p:sp>
      <p:sp>
        <p:nvSpPr>
          <p:cNvPr id="2" name="Google Shape;114;p2">
            <a:extLst>
              <a:ext uri="{FF2B5EF4-FFF2-40B4-BE49-F238E27FC236}">
                <a16:creationId xmlns:a16="http://schemas.microsoft.com/office/drawing/2014/main" id="{069834DD-BC63-6E0F-57F9-B3E04D4BABD3}"/>
              </a:ext>
            </a:extLst>
          </p:cNvPr>
          <p:cNvSpPr txBox="1">
            <a:spLocks/>
          </p:cNvSpPr>
          <p:nvPr/>
        </p:nvSpPr>
        <p:spPr>
          <a:xfrm>
            <a:off x="9117367" y="702157"/>
            <a:ext cx="3074633" cy="52170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rgbClr val="FFFF00"/>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rgbClr val="FFFF00"/>
                </a:solidFill>
              </a:rPr>
              <a:t>1.2 OBJETIVOS</a:t>
            </a:r>
          </a:p>
          <a:p>
            <a:pPr marL="762635" lvl="1" indent="-333375">
              <a:lnSpc>
                <a:spcPct val="90000"/>
              </a:lnSpc>
              <a:spcBef>
                <a:spcPts val="840"/>
              </a:spcBef>
              <a:buClr>
                <a:srgbClr val="4590B8"/>
              </a:buClr>
              <a:buSzPts val="1104"/>
            </a:pPr>
            <a:r>
              <a:rPr lang="es-ES" sz="1050" dirty="0">
                <a:solidFill>
                  <a:schemeClr val="lt1"/>
                </a:solidFill>
              </a:rPr>
              <a:t>1.3 ENTERPRISE JAVABEANS</a:t>
            </a:r>
          </a:p>
          <a:p>
            <a:pPr marL="762635" lvl="1" indent="-333375">
              <a:lnSpc>
                <a:spcPct val="90000"/>
              </a:lnSpc>
              <a:spcBef>
                <a:spcPts val="840"/>
              </a:spcBef>
              <a:buClr>
                <a:srgbClr val="4590B8"/>
              </a:buClr>
              <a:buSzPts val="1104"/>
            </a:pPr>
            <a:r>
              <a:rPr lang="es-ES" sz="1050" dirty="0">
                <a:solidFill>
                  <a:schemeClr val="lt1"/>
                </a:solidFill>
              </a:rPr>
              <a:t>1.4 SESSIONS BEANS</a:t>
            </a:r>
          </a:p>
          <a:p>
            <a:pPr marL="1219835" lvl="2" indent="-333375">
              <a:lnSpc>
                <a:spcPct val="90000"/>
              </a:lnSpc>
              <a:spcBef>
                <a:spcPts val="840"/>
              </a:spcBef>
              <a:buClr>
                <a:srgbClr val="4590B8"/>
              </a:buClr>
              <a:buSzPts val="1104"/>
            </a:pPr>
            <a:r>
              <a:rPr lang="es-ES" sz="850" dirty="0">
                <a:solidFill>
                  <a:schemeClr val="lt1"/>
                </a:solidFill>
              </a:rPr>
              <a:t>1.4.1 STATELESS SESSION BEAN</a:t>
            </a:r>
          </a:p>
          <a:p>
            <a:pPr marL="1219835" lvl="2" indent="-333375">
              <a:lnSpc>
                <a:spcPct val="90000"/>
              </a:lnSpc>
              <a:spcBef>
                <a:spcPts val="840"/>
              </a:spcBef>
              <a:buClr>
                <a:srgbClr val="4590B8"/>
              </a:buClr>
              <a:buSzPts val="1104"/>
            </a:pPr>
            <a:r>
              <a:rPr lang="es-ES" sz="850" dirty="0">
                <a:solidFill>
                  <a:schemeClr val="lt1"/>
                </a:solidFill>
              </a:rPr>
              <a:t>1.4.2 STATEFULL SESSION BEAN</a:t>
            </a:r>
          </a:p>
          <a:p>
            <a:pPr marL="1219835" lvl="2" indent="-333375">
              <a:lnSpc>
                <a:spcPct val="90000"/>
              </a:lnSpc>
              <a:spcBef>
                <a:spcPts val="840"/>
              </a:spcBef>
              <a:buClr>
                <a:srgbClr val="4590B8"/>
              </a:buClr>
              <a:buSzPts val="1104"/>
            </a:pPr>
            <a:r>
              <a:rPr lang="es-ES" sz="850" dirty="0">
                <a:solidFill>
                  <a:schemeClr val="lt1"/>
                </a:solidFill>
              </a:rPr>
              <a:t>1.4.3 SINGLETON SESSION BEAN</a:t>
            </a:r>
          </a:p>
          <a:p>
            <a:pPr marL="762635" lvl="1" indent="-333375">
              <a:lnSpc>
                <a:spcPct val="90000"/>
              </a:lnSpc>
              <a:spcBef>
                <a:spcPts val="840"/>
              </a:spcBef>
              <a:buClr>
                <a:srgbClr val="4590B8"/>
              </a:buClr>
              <a:buSzPts val="1104"/>
            </a:pPr>
            <a:r>
              <a:rPr lang="es-ES" sz="1050" dirty="0">
                <a:solidFill>
                  <a:schemeClr val="lt1"/>
                </a:solidFill>
              </a:rPr>
              <a:t>1.5 SOFTWARE MODULAR</a:t>
            </a:r>
          </a:p>
          <a:p>
            <a:pPr marL="762635" lvl="1" indent="-333375">
              <a:lnSpc>
                <a:spcPct val="90000"/>
              </a:lnSpc>
              <a:spcBef>
                <a:spcPts val="840"/>
              </a:spcBef>
              <a:buClr>
                <a:srgbClr val="4590B8"/>
              </a:buClr>
              <a:buSzPts val="1104"/>
            </a:pPr>
            <a:r>
              <a:rPr lang="es-ES" sz="1050" dirty="0">
                <a:solidFill>
                  <a:schemeClr val="lt1"/>
                </a:solidFill>
              </a:rPr>
              <a:t>1.6 SEVIDORES</a:t>
            </a:r>
          </a:p>
          <a:p>
            <a:pPr marL="762635" lvl="1" indent="-333375">
              <a:lnSpc>
                <a:spcPct val="90000"/>
              </a:lnSpc>
              <a:spcBef>
                <a:spcPts val="840"/>
              </a:spcBef>
              <a:buClr>
                <a:srgbClr val="4590B8"/>
              </a:buClr>
              <a:buSzPts val="1104"/>
            </a:pPr>
            <a:r>
              <a:rPr lang="es-ES" sz="1050" dirty="0">
                <a:solidFill>
                  <a:schemeClr val="lt1"/>
                </a:solidFill>
              </a:rPr>
              <a:t>1.7 CLIENTE - SERVIDORES</a:t>
            </a:r>
          </a:p>
          <a:p>
            <a:pPr marL="762635" lvl="1" indent="-333375">
              <a:lnSpc>
                <a:spcPct val="90000"/>
              </a:lnSpc>
              <a:spcBef>
                <a:spcPts val="840"/>
              </a:spcBef>
              <a:buClr>
                <a:srgbClr val="4590B8"/>
              </a:buClr>
              <a:buSzPts val="1104"/>
            </a:pPr>
            <a:r>
              <a:rPr lang="es-ES" sz="1050" dirty="0">
                <a:solidFill>
                  <a:schemeClr val="lt1"/>
                </a:solidFill>
              </a:rPr>
              <a:t>1.8 .WAR</a:t>
            </a:r>
          </a:p>
          <a:p>
            <a:pPr marL="762635" lvl="1" indent="-333375">
              <a:lnSpc>
                <a:spcPct val="90000"/>
              </a:lnSpc>
              <a:spcBef>
                <a:spcPts val="840"/>
              </a:spcBef>
              <a:buClr>
                <a:srgbClr val="4590B8"/>
              </a:buClr>
              <a:buSzPts val="1104"/>
            </a:pPr>
            <a:r>
              <a:rPr lang="es-ES" sz="1050" dirty="0">
                <a:solidFill>
                  <a:schemeClr val="lt1"/>
                </a:solidFill>
              </a:rPr>
              <a:t>1.9 JAVA WEB START</a:t>
            </a:r>
          </a:p>
          <a:p>
            <a:pPr marL="762635" lvl="1" indent="-333375">
              <a:lnSpc>
                <a:spcPct val="90000"/>
              </a:lnSpc>
              <a:spcBef>
                <a:spcPts val="840"/>
              </a:spcBef>
              <a:buClr>
                <a:srgbClr val="4590B8"/>
              </a:buClr>
              <a:buSzPts val="1104"/>
            </a:pPr>
            <a:r>
              <a:rPr lang="es-ES" sz="1050" dirty="0">
                <a:solidFill>
                  <a:schemeClr val="lt1"/>
                </a:solidFill>
              </a:rPr>
              <a:t>1.10 INTERFACES LOCALES Y REMOTAS</a:t>
            </a:r>
          </a:p>
          <a:p>
            <a:pPr marL="305435" lvl="0" indent="-270510">
              <a:lnSpc>
                <a:spcPct val="90000"/>
              </a:lnSpc>
              <a:spcBef>
                <a:spcPts val="840"/>
              </a:spcBef>
              <a:buClr>
                <a:srgbClr val="4590B8"/>
              </a:buClr>
              <a:buSzPts val="1104"/>
            </a:pPr>
            <a:r>
              <a:rPr lang="es-ES" sz="1050" dirty="0">
                <a:solidFill>
                  <a:schemeClr val="lt1"/>
                </a:solidFill>
              </a:rPr>
              <a:t>2 PARTE PRÁCTICA</a:t>
            </a:r>
            <a:endParaRPr lang="en-US" sz="850" dirty="0">
              <a:solidFill>
                <a:schemeClr val="lt1"/>
              </a:solidFill>
            </a:endParaRPr>
          </a:p>
          <a:p>
            <a:pPr marL="629920" lvl="1" indent="-270510">
              <a:lnSpc>
                <a:spcPct val="90000"/>
              </a:lnSpc>
              <a:spcBef>
                <a:spcPts val="840"/>
              </a:spcBef>
              <a:buClr>
                <a:srgbClr val="4590B8"/>
              </a:buClr>
              <a:buSzPts val="1104"/>
            </a:pPr>
            <a:r>
              <a:rPr lang="es-ES" sz="1050" dirty="0">
                <a:solidFill>
                  <a:schemeClr val="lt1"/>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dirty="0"/>
              <a:t>1.3 ENTERPRISE JAVABEANS</a:t>
            </a:r>
          </a:p>
        </p:txBody>
      </p:sp>
      <p:sp>
        <p:nvSpPr>
          <p:cNvPr id="138" name="Google Shape;138;p4"/>
          <p:cNvSpPr txBox="1">
            <a:spLocks noGrp="1"/>
          </p:cNvSpPr>
          <p:nvPr>
            <p:ph type="body" idx="1"/>
          </p:nvPr>
        </p:nvSpPr>
        <p:spPr>
          <a:xfrm>
            <a:off x="-121920" y="1774144"/>
            <a:ext cx="9239220" cy="2336786"/>
          </a:xfrm>
          <a:prstGeom prst="rect">
            <a:avLst/>
          </a:prstGeom>
          <a:noFill/>
          <a:ln>
            <a:noFill/>
          </a:ln>
        </p:spPr>
        <p:txBody>
          <a:bodyPr spcFirstLastPara="1" wrap="square" lIns="91425" tIns="45700" rIns="91425" bIns="45700" anchor="ctr" anchorCtr="0">
            <a:normAutofit fontScale="92500"/>
          </a:bodyPr>
          <a:lstStyle/>
          <a:p>
            <a:pPr marL="172720" lvl="1" indent="0" algn="just">
              <a:spcBef>
                <a:spcPts val="960"/>
              </a:spcBef>
              <a:buClr>
                <a:srgbClr val="4590B8"/>
              </a:buClr>
              <a:buNone/>
            </a:pPr>
            <a:r>
              <a:rPr lang="es-MX" sz="2000" dirty="0">
                <a:solidFill>
                  <a:schemeClr val="dk1"/>
                </a:solidFill>
                <a:highlight>
                  <a:srgbClr val="FFFFFF"/>
                </a:highlight>
              </a:rPr>
              <a:t>Los Enterprise Java </a:t>
            </a:r>
            <a:r>
              <a:rPr lang="es-MX" sz="2000" dirty="0" err="1">
                <a:solidFill>
                  <a:schemeClr val="dk1"/>
                </a:solidFill>
                <a:highlight>
                  <a:srgbClr val="FFFFFF"/>
                </a:highlight>
              </a:rPr>
              <a:t>Beans</a:t>
            </a:r>
            <a:r>
              <a:rPr lang="es-MX" sz="2000" dirty="0">
                <a:solidFill>
                  <a:schemeClr val="dk1"/>
                </a:solidFill>
                <a:highlight>
                  <a:srgbClr val="FFFFFF"/>
                </a:highlight>
              </a:rPr>
              <a:t> son a día de hoy componentes fundamentales en el desarrollo de aplicaciones Java Enterprise </a:t>
            </a:r>
            <a:r>
              <a:rPr lang="es-MX" sz="2000" dirty="0" err="1">
                <a:solidFill>
                  <a:schemeClr val="dk1"/>
                </a:solidFill>
                <a:highlight>
                  <a:srgbClr val="FFFFFF"/>
                </a:highlight>
              </a:rPr>
              <a:t>Edition</a:t>
            </a:r>
            <a:r>
              <a:rPr lang="es-MX" sz="2000" dirty="0">
                <a:solidFill>
                  <a:schemeClr val="dk1"/>
                </a:solidFill>
                <a:highlight>
                  <a:srgbClr val="FFFFFF"/>
                </a:highlight>
              </a:rPr>
              <a:t> . Sin embargo, muchas veces surgen dudas sobre cómo funciona un Enterprise Java </a:t>
            </a:r>
            <a:r>
              <a:rPr lang="es-MX" sz="2000" dirty="0" err="1">
                <a:solidFill>
                  <a:schemeClr val="dk1"/>
                </a:solidFill>
                <a:highlight>
                  <a:srgbClr val="FFFFFF"/>
                </a:highlight>
              </a:rPr>
              <a:t>Bean</a:t>
            </a:r>
            <a:r>
              <a:rPr lang="es-MX" sz="2000" dirty="0">
                <a:solidFill>
                  <a:schemeClr val="dk1"/>
                </a:solidFill>
                <a:highlight>
                  <a:srgbClr val="FFFFFF"/>
                </a:highlight>
              </a:rPr>
              <a:t> a detalle. Todos tenemos bastante clara la idea básica y es que normalmente un cliente realiza una petición al servidor, el servidor la procesa a través de un Servlet o un </a:t>
            </a:r>
            <a:r>
              <a:rPr lang="es-MX" sz="2000" dirty="0" err="1">
                <a:solidFill>
                  <a:schemeClr val="dk1"/>
                </a:solidFill>
                <a:highlight>
                  <a:srgbClr val="FFFFFF"/>
                </a:highlight>
              </a:rPr>
              <a:t>Managed</a:t>
            </a:r>
            <a:r>
              <a:rPr lang="es-MX" sz="2000" dirty="0">
                <a:solidFill>
                  <a:schemeClr val="dk1"/>
                </a:solidFill>
                <a:highlight>
                  <a:srgbClr val="FFFFFF"/>
                </a:highlight>
              </a:rPr>
              <a:t> </a:t>
            </a:r>
            <a:r>
              <a:rPr lang="es-MX" sz="2000" dirty="0" err="1">
                <a:solidFill>
                  <a:schemeClr val="dk1"/>
                </a:solidFill>
                <a:highlight>
                  <a:srgbClr val="FFFFFF"/>
                </a:highlight>
              </a:rPr>
              <a:t>Bean</a:t>
            </a:r>
            <a:r>
              <a:rPr lang="es-MX" sz="2000" dirty="0">
                <a:solidFill>
                  <a:schemeClr val="dk1"/>
                </a:solidFill>
                <a:highlight>
                  <a:srgbClr val="FFFFFF"/>
                </a:highlight>
              </a:rPr>
              <a:t>  (JSF ) delegando en un EJB . El EJB recibe la petición invoca la funcionalidad de negocio correspondiente devolviendo un resultado que el Servlet/ </a:t>
            </a:r>
            <a:r>
              <a:rPr lang="es-MX" sz="2000" dirty="0" err="1">
                <a:solidFill>
                  <a:schemeClr val="dk1"/>
                </a:solidFill>
                <a:highlight>
                  <a:srgbClr val="FFFFFF"/>
                </a:highlight>
              </a:rPr>
              <a:t>Managed</a:t>
            </a:r>
            <a:r>
              <a:rPr lang="es-MX" sz="2000" dirty="0">
                <a:solidFill>
                  <a:schemeClr val="dk1"/>
                </a:solidFill>
                <a:highlight>
                  <a:srgbClr val="FFFFFF"/>
                </a:highlight>
              </a:rPr>
              <a:t> </a:t>
            </a:r>
            <a:r>
              <a:rPr lang="es-MX" sz="2000" dirty="0" err="1">
                <a:solidFill>
                  <a:schemeClr val="dk1"/>
                </a:solidFill>
                <a:highlight>
                  <a:srgbClr val="FFFFFF"/>
                </a:highlight>
              </a:rPr>
              <a:t>Bean</a:t>
            </a:r>
            <a:r>
              <a:rPr lang="es-MX" sz="2000" dirty="0">
                <a:solidFill>
                  <a:schemeClr val="dk1"/>
                </a:solidFill>
                <a:highlight>
                  <a:srgbClr val="FFFFFF"/>
                </a:highlight>
              </a:rPr>
              <a:t> termina presentando en una vista JSP /JSF page [2].</a:t>
            </a:r>
            <a:endParaRPr lang="es-MX" sz="2000" dirty="0">
              <a:solidFill>
                <a:schemeClr val="dk1"/>
              </a:solidFill>
            </a:endParaRPr>
          </a:p>
        </p:txBody>
      </p:sp>
      <p:sp>
        <p:nvSpPr>
          <p:cNvPr id="139" name="Google Shape;139;p4"/>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4</a:t>
            </a:r>
            <a:endParaRPr/>
          </a:p>
        </p:txBody>
      </p:sp>
      <p:sp>
        <p:nvSpPr>
          <p:cNvPr id="140" name="Google Shape;140;p4"/>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43" name="Google Shape;143;p4"/>
          <p:cNvSpPr txBox="1"/>
          <p:nvPr/>
        </p:nvSpPr>
        <p:spPr>
          <a:xfrm>
            <a:off x="11724542" y="6457890"/>
            <a:ext cx="467533"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5</a:t>
            </a:r>
          </a:p>
        </p:txBody>
      </p:sp>
      <p:sp>
        <p:nvSpPr>
          <p:cNvPr id="2" name="Google Shape;114;p2">
            <a:extLst>
              <a:ext uri="{FF2B5EF4-FFF2-40B4-BE49-F238E27FC236}">
                <a16:creationId xmlns:a16="http://schemas.microsoft.com/office/drawing/2014/main" id="{206E64FE-A85D-ED3C-EDFA-F853AF2E8AE3}"/>
              </a:ext>
            </a:extLst>
          </p:cNvPr>
          <p:cNvSpPr txBox="1">
            <a:spLocks/>
          </p:cNvSpPr>
          <p:nvPr/>
        </p:nvSpPr>
        <p:spPr>
          <a:xfrm>
            <a:off x="9117367" y="938799"/>
            <a:ext cx="3074633" cy="537056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chemeClr val="bg1"/>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rgbClr val="FFFF00"/>
                </a:solidFill>
              </a:rPr>
              <a:t>1.3 ENTERPRISE JAVABEANS</a:t>
            </a:r>
          </a:p>
          <a:p>
            <a:pPr marL="762635" lvl="1" indent="-333375">
              <a:lnSpc>
                <a:spcPct val="90000"/>
              </a:lnSpc>
              <a:spcBef>
                <a:spcPts val="840"/>
              </a:spcBef>
              <a:buClr>
                <a:srgbClr val="4590B8"/>
              </a:buClr>
              <a:buSzPts val="1104"/>
            </a:pPr>
            <a:r>
              <a:rPr lang="es-ES" sz="1050" dirty="0">
                <a:solidFill>
                  <a:schemeClr val="lt1"/>
                </a:solidFill>
              </a:rPr>
              <a:t>1.4 SESSIONS BEANS</a:t>
            </a:r>
          </a:p>
          <a:p>
            <a:pPr marL="1219835" lvl="2" indent="-333375">
              <a:lnSpc>
                <a:spcPct val="90000"/>
              </a:lnSpc>
              <a:spcBef>
                <a:spcPts val="840"/>
              </a:spcBef>
              <a:buClr>
                <a:srgbClr val="4590B8"/>
              </a:buClr>
              <a:buSzPts val="1104"/>
            </a:pPr>
            <a:r>
              <a:rPr lang="es-ES" sz="850" dirty="0">
                <a:solidFill>
                  <a:schemeClr val="lt1"/>
                </a:solidFill>
              </a:rPr>
              <a:t>1.4.1 STATELESS SESSION BEAN</a:t>
            </a:r>
          </a:p>
          <a:p>
            <a:pPr marL="1219835" lvl="2" indent="-333375">
              <a:lnSpc>
                <a:spcPct val="90000"/>
              </a:lnSpc>
              <a:spcBef>
                <a:spcPts val="840"/>
              </a:spcBef>
              <a:buClr>
                <a:srgbClr val="4590B8"/>
              </a:buClr>
              <a:buSzPts val="1104"/>
            </a:pPr>
            <a:r>
              <a:rPr lang="es-ES" sz="850" dirty="0">
                <a:solidFill>
                  <a:schemeClr val="lt1"/>
                </a:solidFill>
              </a:rPr>
              <a:t>1.4.2 STATEFULL SESSION BEAN</a:t>
            </a:r>
          </a:p>
          <a:p>
            <a:pPr marL="1219835" lvl="2" indent="-333375">
              <a:lnSpc>
                <a:spcPct val="90000"/>
              </a:lnSpc>
              <a:spcBef>
                <a:spcPts val="840"/>
              </a:spcBef>
              <a:buClr>
                <a:srgbClr val="4590B8"/>
              </a:buClr>
              <a:buSzPts val="1104"/>
            </a:pPr>
            <a:r>
              <a:rPr lang="es-ES" sz="850" dirty="0">
                <a:solidFill>
                  <a:schemeClr val="lt1"/>
                </a:solidFill>
              </a:rPr>
              <a:t>1.4.3 SINGLETON SESSION BEAN</a:t>
            </a:r>
          </a:p>
          <a:p>
            <a:pPr marL="762635" lvl="1" indent="-333375">
              <a:lnSpc>
                <a:spcPct val="90000"/>
              </a:lnSpc>
              <a:spcBef>
                <a:spcPts val="840"/>
              </a:spcBef>
              <a:buClr>
                <a:srgbClr val="4590B8"/>
              </a:buClr>
              <a:buSzPts val="1104"/>
            </a:pPr>
            <a:r>
              <a:rPr lang="es-ES" sz="1050" dirty="0">
                <a:solidFill>
                  <a:schemeClr val="lt1"/>
                </a:solidFill>
              </a:rPr>
              <a:t>1.5 SOFTWARE MODULAR</a:t>
            </a:r>
          </a:p>
          <a:p>
            <a:pPr marL="762635" lvl="1" indent="-333375">
              <a:lnSpc>
                <a:spcPct val="90000"/>
              </a:lnSpc>
              <a:spcBef>
                <a:spcPts val="840"/>
              </a:spcBef>
              <a:buClr>
                <a:srgbClr val="4590B8"/>
              </a:buClr>
              <a:buSzPts val="1104"/>
            </a:pPr>
            <a:r>
              <a:rPr lang="es-ES" sz="1050" dirty="0">
                <a:solidFill>
                  <a:schemeClr val="lt1"/>
                </a:solidFill>
              </a:rPr>
              <a:t>1.6 SEVIDORES</a:t>
            </a:r>
          </a:p>
          <a:p>
            <a:pPr marL="762635" lvl="1" indent="-333375">
              <a:lnSpc>
                <a:spcPct val="90000"/>
              </a:lnSpc>
              <a:spcBef>
                <a:spcPts val="840"/>
              </a:spcBef>
              <a:buClr>
                <a:srgbClr val="4590B8"/>
              </a:buClr>
              <a:buSzPts val="1104"/>
            </a:pPr>
            <a:r>
              <a:rPr lang="es-ES" sz="1050" dirty="0">
                <a:solidFill>
                  <a:schemeClr val="lt1"/>
                </a:solidFill>
              </a:rPr>
              <a:t>1.7 CLIENTE - SERVIDORES</a:t>
            </a:r>
          </a:p>
          <a:p>
            <a:pPr marL="762635" lvl="1" indent="-333375">
              <a:lnSpc>
                <a:spcPct val="90000"/>
              </a:lnSpc>
              <a:spcBef>
                <a:spcPts val="840"/>
              </a:spcBef>
              <a:buClr>
                <a:srgbClr val="4590B8"/>
              </a:buClr>
              <a:buSzPts val="1104"/>
            </a:pPr>
            <a:r>
              <a:rPr lang="es-ES" sz="1050" dirty="0">
                <a:solidFill>
                  <a:schemeClr val="lt1"/>
                </a:solidFill>
              </a:rPr>
              <a:t>1.8 .WAR</a:t>
            </a:r>
          </a:p>
          <a:p>
            <a:pPr marL="762635" lvl="1" indent="-333375">
              <a:lnSpc>
                <a:spcPct val="90000"/>
              </a:lnSpc>
              <a:spcBef>
                <a:spcPts val="840"/>
              </a:spcBef>
              <a:buClr>
                <a:srgbClr val="4590B8"/>
              </a:buClr>
              <a:buSzPts val="1104"/>
            </a:pPr>
            <a:r>
              <a:rPr lang="es-ES" sz="1050" dirty="0">
                <a:solidFill>
                  <a:schemeClr val="lt1"/>
                </a:solidFill>
              </a:rPr>
              <a:t>1.9 JAVA WEB START</a:t>
            </a:r>
          </a:p>
          <a:p>
            <a:pPr marL="762635" lvl="1" indent="-333375">
              <a:lnSpc>
                <a:spcPct val="90000"/>
              </a:lnSpc>
              <a:spcBef>
                <a:spcPts val="840"/>
              </a:spcBef>
              <a:buClr>
                <a:srgbClr val="4590B8"/>
              </a:buClr>
              <a:buSzPts val="1104"/>
            </a:pPr>
            <a:r>
              <a:rPr lang="es-ES" sz="1050" dirty="0">
                <a:solidFill>
                  <a:schemeClr val="lt1"/>
                </a:solidFill>
              </a:rPr>
              <a:t>1.10 INTERFACES LOCALES Y REMOTAS</a:t>
            </a:r>
          </a:p>
          <a:p>
            <a:pPr marL="305435" lvl="0" indent="-270510">
              <a:lnSpc>
                <a:spcPct val="90000"/>
              </a:lnSpc>
              <a:spcBef>
                <a:spcPts val="840"/>
              </a:spcBef>
              <a:buClr>
                <a:srgbClr val="4590B8"/>
              </a:buClr>
              <a:buSzPts val="1104"/>
            </a:pPr>
            <a:r>
              <a:rPr lang="es-ES" sz="1050" dirty="0">
                <a:solidFill>
                  <a:schemeClr val="lt1"/>
                </a:solidFill>
              </a:rPr>
              <a:t>2 PARTE PRÁCTICA</a:t>
            </a:r>
            <a:endParaRPr lang="en-US" sz="850" dirty="0">
              <a:solidFill>
                <a:schemeClr val="lt1"/>
              </a:solidFill>
            </a:endParaRPr>
          </a:p>
          <a:p>
            <a:pPr marL="629920" lvl="1" indent="-270510">
              <a:lnSpc>
                <a:spcPct val="90000"/>
              </a:lnSpc>
              <a:spcBef>
                <a:spcPts val="840"/>
              </a:spcBef>
              <a:buClr>
                <a:srgbClr val="4590B8"/>
              </a:buClr>
              <a:buSzPts val="1104"/>
            </a:pPr>
            <a:r>
              <a:rPr lang="es-ES" sz="1050" dirty="0">
                <a:solidFill>
                  <a:schemeClr val="lt1"/>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pic>
        <p:nvPicPr>
          <p:cNvPr id="4" name="Imagen 3" descr="Enterprise Java Bean Diagram">
            <a:extLst>
              <a:ext uri="{FF2B5EF4-FFF2-40B4-BE49-F238E27FC236}">
                <a16:creationId xmlns:a16="http://schemas.microsoft.com/office/drawing/2014/main" id="{69B42A21-DC6C-2840-338F-0EB77C9D59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3282" y="4169118"/>
            <a:ext cx="7083129" cy="2514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dirty="0"/>
              <a:t>1.3 ENTERPRISE JAVABEANS</a:t>
            </a:r>
          </a:p>
        </p:txBody>
      </p:sp>
      <p:sp>
        <p:nvSpPr>
          <p:cNvPr id="138" name="Google Shape;138;p4"/>
          <p:cNvSpPr txBox="1">
            <a:spLocks noGrp="1"/>
          </p:cNvSpPr>
          <p:nvPr>
            <p:ph type="body" idx="1"/>
          </p:nvPr>
        </p:nvSpPr>
        <p:spPr>
          <a:xfrm>
            <a:off x="-121920" y="1774144"/>
            <a:ext cx="9239220" cy="2336786"/>
          </a:xfrm>
          <a:prstGeom prst="rect">
            <a:avLst/>
          </a:prstGeom>
          <a:noFill/>
          <a:ln>
            <a:noFill/>
          </a:ln>
        </p:spPr>
        <p:txBody>
          <a:bodyPr spcFirstLastPara="1" wrap="square" lIns="91425" tIns="45700" rIns="91425" bIns="45700" anchor="ctr" anchorCtr="0">
            <a:normAutofit/>
          </a:bodyPr>
          <a:lstStyle/>
          <a:p>
            <a:pPr marL="515620" lvl="1" indent="-342900" algn="just">
              <a:spcBef>
                <a:spcPts val="960"/>
              </a:spcBef>
              <a:buClr>
                <a:srgbClr val="4590B8"/>
              </a:buClr>
            </a:pPr>
            <a:r>
              <a:rPr lang="es-MX" sz="2000" dirty="0">
                <a:solidFill>
                  <a:schemeClr val="dk1"/>
                </a:solidFill>
                <a:highlight>
                  <a:srgbClr val="FFFFFF"/>
                </a:highlight>
              </a:rPr>
              <a:t>Enterprise Java </a:t>
            </a:r>
            <a:r>
              <a:rPr lang="es-MX" sz="2000" dirty="0" err="1">
                <a:solidFill>
                  <a:schemeClr val="dk1"/>
                </a:solidFill>
                <a:highlight>
                  <a:srgbClr val="FFFFFF"/>
                </a:highlight>
              </a:rPr>
              <a:t>Beans</a:t>
            </a:r>
            <a:r>
              <a:rPr lang="es-MX" sz="2000" dirty="0">
                <a:solidFill>
                  <a:schemeClr val="dk1"/>
                </a:solidFill>
                <a:highlight>
                  <a:srgbClr val="FFFFFF"/>
                </a:highlight>
              </a:rPr>
              <a:t> y Pools</a:t>
            </a:r>
          </a:p>
          <a:p>
            <a:pPr marL="172720" lvl="1" indent="0" algn="just">
              <a:spcBef>
                <a:spcPts val="960"/>
              </a:spcBef>
              <a:buClr>
                <a:srgbClr val="4590B8"/>
              </a:buClr>
              <a:buNone/>
            </a:pPr>
            <a:r>
              <a:rPr lang="es-MX" sz="2000" dirty="0">
                <a:solidFill>
                  <a:schemeClr val="dk1"/>
                </a:solidFill>
                <a:highlight>
                  <a:srgbClr val="FFFFFF"/>
                </a:highlight>
              </a:rPr>
              <a:t>Los problemas comienzan con las preguntas más elementales. ¿Cuántas instancias de Servlet tenemos para gestionar varias peticiones de forma simultánea? . La realizad es que un </a:t>
            </a:r>
            <a:r>
              <a:rPr lang="es-MX" sz="2000" dirty="0" err="1">
                <a:solidFill>
                  <a:schemeClr val="dk1"/>
                </a:solidFill>
                <a:highlight>
                  <a:srgbClr val="FFFFFF"/>
                </a:highlight>
              </a:rPr>
              <a:t>servlet</a:t>
            </a:r>
            <a:r>
              <a:rPr lang="es-MX" sz="2000" dirty="0">
                <a:solidFill>
                  <a:schemeClr val="dk1"/>
                </a:solidFill>
                <a:highlight>
                  <a:srgbClr val="FFFFFF"/>
                </a:highlight>
              </a:rPr>
              <a:t> está diseñado fundamentalmente para no almacenar estado y poder ser accedido de forma concurrente existiendo una única instancia del Servlet a nivel de Servlet Container [2].</a:t>
            </a:r>
          </a:p>
        </p:txBody>
      </p:sp>
      <p:sp>
        <p:nvSpPr>
          <p:cNvPr id="139" name="Google Shape;139;p4"/>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4</a:t>
            </a:r>
            <a:endParaRPr/>
          </a:p>
        </p:txBody>
      </p:sp>
      <p:sp>
        <p:nvSpPr>
          <p:cNvPr id="140" name="Google Shape;140;p4"/>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43" name="Google Shape;143;p4"/>
          <p:cNvSpPr txBox="1"/>
          <p:nvPr/>
        </p:nvSpPr>
        <p:spPr>
          <a:xfrm>
            <a:off x="11724542" y="6457890"/>
            <a:ext cx="467533"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6</a:t>
            </a:r>
          </a:p>
        </p:txBody>
      </p:sp>
      <p:sp>
        <p:nvSpPr>
          <p:cNvPr id="2" name="Google Shape;114;p2">
            <a:extLst>
              <a:ext uri="{FF2B5EF4-FFF2-40B4-BE49-F238E27FC236}">
                <a16:creationId xmlns:a16="http://schemas.microsoft.com/office/drawing/2014/main" id="{206E64FE-A85D-ED3C-EDFA-F853AF2E8AE3}"/>
              </a:ext>
            </a:extLst>
          </p:cNvPr>
          <p:cNvSpPr txBox="1">
            <a:spLocks/>
          </p:cNvSpPr>
          <p:nvPr/>
        </p:nvSpPr>
        <p:spPr>
          <a:xfrm>
            <a:off x="9117367" y="938799"/>
            <a:ext cx="3074633" cy="537056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chemeClr val="bg1"/>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rgbClr val="FFFF00"/>
                </a:solidFill>
              </a:rPr>
              <a:t>1.3 ENTERPRISE JAVABEANS</a:t>
            </a:r>
          </a:p>
          <a:p>
            <a:pPr marL="762635" lvl="1" indent="-333375">
              <a:lnSpc>
                <a:spcPct val="90000"/>
              </a:lnSpc>
              <a:spcBef>
                <a:spcPts val="840"/>
              </a:spcBef>
              <a:buClr>
                <a:srgbClr val="4590B8"/>
              </a:buClr>
              <a:buSzPts val="1104"/>
            </a:pPr>
            <a:r>
              <a:rPr lang="es-ES" sz="1050" dirty="0">
                <a:solidFill>
                  <a:schemeClr val="lt1"/>
                </a:solidFill>
              </a:rPr>
              <a:t>1.4 SESSIONS BEANS</a:t>
            </a:r>
          </a:p>
          <a:p>
            <a:pPr marL="1219835" lvl="2" indent="-333375">
              <a:lnSpc>
                <a:spcPct val="90000"/>
              </a:lnSpc>
              <a:spcBef>
                <a:spcPts val="840"/>
              </a:spcBef>
              <a:buClr>
                <a:srgbClr val="4590B8"/>
              </a:buClr>
              <a:buSzPts val="1104"/>
            </a:pPr>
            <a:r>
              <a:rPr lang="es-ES" sz="850" dirty="0">
                <a:solidFill>
                  <a:schemeClr val="lt1"/>
                </a:solidFill>
              </a:rPr>
              <a:t>1.4.1 STATELESS SESSION BEAN</a:t>
            </a:r>
          </a:p>
          <a:p>
            <a:pPr marL="1219835" lvl="2" indent="-333375">
              <a:lnSpc>
                <a:spcPct val="90000"/>
              </a:lnSpc>
              <a:spcBef>
                <a:spcPts val="840"/>
              </a:spcBef>
              <a:buClr>
                <a:srgbClr val="4590B8"/>
              </a:buClr>
              <a:buSzPts val="1104"/>
            </a:pPr>
            <a:r>
              <a:rPr lang="es-ES" sz="850" dirty="0">
                <a:solidFill>
                  <a:schemeClr val="lt1"/>
                </a:solidFill>
              </a:rPr>
              <a:t>1.4.2 STATEFULL SESSION BEAN</a:t>
            </a:r>
          </a:p>
          <a:p>
            <a:pPr marL="1219835" lvl="2" indent="-333375">
              <a:lnSpc>
                <a:spcPct val="90000"/>
              </a:lnSpc>
              <a:spcBef>
                <a:spcPts val="840"/>
              </a:spcBef>
              <a:buClr>
                <a:srgbClr val="4590B8"/>
              </a:buClr>
              <a:buSzPts val="1104"/>
            </a:pPr>
            <a:r>
              <a:rPr lang="es-ES" sz="850" dirty="0">
                <a:solidFill>
                  <a:schemeClr val="lt1"/>
                </a:solidFill>
              </a:rPr>
              <a:t>1.4.3 SINGLETON SESSION BEAN</a:t>
            </a:r>
          </a:p>
          <a:p>
            <a:pPr marL="762635" lvl="1" indent="-333375">
              <a:lnSpc>
                <a:spcPct val="90000"/>
              </a:lnSpc>
              <a:spcBef>
                <a:spcPts val="840"/>
              </a:spcBef>
              <a:buClr>
                <a:srgbClr val="4590B8"/>
              </a:buClr>
              <a:buSzPts val="1104"/>
            </a:pPr>
            <a:r>
              <a:rPr lang="es-ES" sz="1050" dirty="0">
                <a:solidFill>
                  <a:schemeClr val="lt1"/>
                </a:solidFill>
              </a:rPr>
              <a:t>1.5 SOFTWARE MODULAR</a:t>
            </a:r>
          </a:p>
          <a:p>
            <a:pPr marL="762635" lvl="1" indent="-333375">
              <a:lnSpc>
                <a:spcPct val="90000"/>
              </a:lnSpc>
              <a:spcBef>
                <a:spcPts val="840"/>
              </a:spcBef>
              <a:buClr>
                <a:srgbClr val="4590B8"/>
              </a:buClr>
              <a:buSzPts val="1104"/>
            </a:pPr>
            <a:r>
              <a:rPr lang="es-ES" sz="1050" dirty="0">
                <a:solidFill>
                  <a:schemeClr val="lt1"/>
                </a:solidFill>
              </a:rPr>
              <a:t>1.6 SEVIDORES</a:t>
            </a:r>
          </a:p>
          <a:p>
            <a:pPr marL="762635" lvl="1" indent="-333375">
              <a:lnSpc>
                <a:spcPct val="90000"/>
              </a:lnSpc>
              <a:spcBef>
                <a:spcPts val="840"/>
              </a:spcBef>
              <a:buClr>
                <a:srgbClr val="4590B8"/>
              </a:buClr>
              <a:buSzPts val="1104"/>
            </a:pPr>
            <a:r>
              <a:rPr lang="es-ES" sz="1050" dirty="0">
                <a:solidFill>
                  <a:schemeClr val="lt1"/>
                </a:solidFill>
              </a:rPr>
              <a:t>1.7 CLIENTE - SERVIDORES</a:t>
            </a:r>
          </a:p>
          <a:p>
            <a:pPr marL="762635" lvl="1" indent="-333375">
              <a:lnSpc>
                <a:spcPct val="90000"/>
              </a:lnSpc>
              <a:spcBef>
                <a:spcPts val="840"/>
              </a:spcBef>
              <a:buClr>
                <a:srgbClr val="4590B8"/>
              </a:buClr>
              <a:buSzPts val="1104"/>
            </a:pPr>
            <a:r>
              <a:rPr lang="es-ES" sz="1050" dirty="0">
                <a:solidFill>
                  <a:schemeClr val="lt1"/>
                </a:solidFill>
              </a:rPr>
              <a:t>1.8 .WAR</a:t>
            </a:r>
          </a:p>
          <a:p>
            <a:pPr marL="762635" lvl="1" indent="-333375">
              <a:lnSpc>
                <a:spcPct val="90000"/>
              </a:lnSpc>
              <a:spcBef>
                <a:spcPts val="840"/>
              </a:spcBef>
              <a:buClr>
                <a:srgbClr val="4590B8"/>
              </a:buClr>
              <a:buSzPts val="1104"/>
            </a:pPr>
            <a:r>
              <a:rPr lang="es-ES" sz="1050" dirty="0">
                <a:solidFill>
                  <a:schemeClr val="lt1"/>
                </a:solidFill>
              </a:rPr>
              <a:t>1.9 JAVA WEB START</a:t>
            </a:r>
          </a:p>
          <a:p>
            <a:pPr marL="762635" lvl="1" indent="-333375">
              <a:lnSpc>
                <a:spcPct val="90000"/>
              </a:lnSpc>
              <a:spcBef>
                <a:spcPts val="840"/>
              </a:spcBef>
              <a:buClr>
                <a:srgbClr val="4590B8"/>
              </a:buClr>
              <a:buSzPts val="1104"/>
            </a:pPr>
            <a:r>
              <a:rPr lang="es-ES" sz="1050" dirty="0">
                <a:solidFill>
                  <a:schemeClr val="lt1"/>
                </a:solidFill>
              </a:rPr>
              <a:t>1.10 INTERFACES LOCALES Y REMOTAS</a:t>
            </a:r>
          </a:p>
          <a:p>
            <a:pPr marL="305435" lvl="0" indent="-270510">
              <a:lnSpc>
                <a:spcPct val="90000"/>
              </a:lnSpc>
              <a:spcBef>
                <a:spcPts val="840"/>
              </a:spcBef>
              <a:buClr>
                <a:srgbClr val="4590B8"/>
              </a:buClr>
              <a:buSzPts val="1104"/>
            </a:pPr>
            <a:r>
              <a:rPr lang="es-ES" sz="1050" dirty="0">
                <a:solidFill>
                  <a:schemeClr val="lt1"/>
                </a:solidFill>
              </a:rPr>
              <a:t>2 PARTE PRÁCTICA</a:t>
            </a:r>
            <a:endParaRPr lang="en-US" sz="850" dirty="0">
              <a:solidFill>
                <a:schemeClr val="lt1"/>
              </a:solidFill>
            </a:endParaRPr>
          </a:p>
          <a:p>
            <a:pPr marL="629920" lvl="1" indent="-270510">
              <a:lnSpc>
                <a:spcPct val="90000"/>
              </a:lnSpc>
              <a:spcBef>
                <a:spcPts val="840"/>
              </a:spcBef>
              <a:buClr>
                <a:srgbClr val="4590B8"/>
              </a:buClr>
              <a:buSzPts val="1104"/>
            </a:pPr>
            <a:r>
              <a:rPr lang="es-ES" sz="1050" dirty="0">
                <a:solidFill>
                  <a:schemeClr val="lt1"/>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pic>
        <p:nvPicPr>
          <p:cNvPr id="3" name="Imagen 2" descr="Enterprise Java Beans Servlet Container pool">
            <a:extLst>
              <a:ext uri="{FF2B5EF4-FFF2-40B4-BE49-F238E27FC236}">
                <a16:creationId xmlns:a16="http://schemas.microsoft.com/office/drawing/2014/main" id="{3BB9A120-059C-8562-C0EE-7E5F248A89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0880" y="3879849"/>
            <a:ext cx="2592720" cy="27463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73945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dirty="0"/>
              <a:t>1.3 ENTERPRISE JAVABEANS</a:t>
            </a:r>
          </a:p>
        </p:txBody>
      </p:sp>
      <p:sp>
        <p:nvSpPr>
          <p:cNvPr id="138" name="Google Shape;138;p4"/>
          <p:cNvSpPr txBox="1">
            <a:spLocks noGrp="1"/>
          </p:cNvSpPr>
          <p:nvPr>
            <p:ph type="body" idx="1"/>
          </p:nvPr>
        </p:nvSpPr>
        <p:spPr>
          <a:xfrm>
            <a:off x="335280" y="1832332"/>
            <a:ext cx="3596640" cy="2336786"/>
          </a:xfrm>
          <a:prstGeom prst="rect">
            <a:avLst/>
          </a:prstGeom>
          <a:noFill/>
          <a:ln>
            <a:noFill/>
          </a:ln>
        </p:spPr>
        <p:txBody>
          <a:bodyPr spcFirstLastPara="1" wrap="square" lIns="91425" tIns="45700" rIns="91425" bIns="45700" anchor="ctr" anchorCtr="0">
            <a:normAutofit/>
          </a:bodyPr>
          <a:lstStyle/>
          <a:p>
            <a:pPr marL="172720" lvl="1" indent="0" algn="just">
              <a:spcBef>
                <a:spcPts val="960"/>
              </a:spcBef>
              <a:buClr>
                <a:srgbClr val="4590B8"/>
              </a:buClr>
              <a:buNone/>
            </a:pPr>
            <a:r>
              <a:rPr lang="es-EC" sz="1800" dirty="0">
                <a:effectLst/>
                <a:latin typeface="Calibri" panose="020F0502020204030204" pitchFamily="34" charset="0"/>
                <a:ea typeface="Calibri" panose="020F0502020204030204" pitchFamily="34" charset="0"/>
                <a:cs typeface="Times New Roman" panose="02020603050405020304" pitchFamily="18" charset="0"/>
              </a:rPr>
              <a:t>Los Enterprise Java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Beans</a:t>
            </a:r>
            <a:r>
              <a:rPr lang="es-EC" sz="1800" dirty="0">
                <a:effectLst/>
                <a:latin typeface="Calibri" panose="020F0502020204030204" pitchFamily="34" charset="0"/>
                <a:ea typeface="Calibri" panose="020F0502020204030204" pitchFamily="34" charset="0"/>
                <a:cs typeface="Times New Roman" panose="02020603050405020304" pitchFamily="18" charset="0"/>
              </a:rPr>
              <a:t> son configurados a través del concepto de Pool . Lo que implica que por cada EJB tipo de EJB existe un pool de </a:t>
            </a:r>
            <a:r>
              <a:rPr lang="es-EC" sz="1800" dirty="0" err="1">
                <a:effectLst/>
                <a:latin typeface="Calibri" panose="020F0502020204030204" pitchFamily="34" charset="0"/>
                <a:ea typeface="Calibri" panose="020F0502020204030204" pitchFamily="34" charset="0"/>
                <a:cs typeface="Times New Roman" panose="02020603050405020304" pitchFamily="18" charset="0"/>
              </a:rPr>
              <a:t>EJBs</a:t>
            </a:r>
            <a:r>
              <a:rPr lang="es-EC" sz="1800" dirty="0">
                <a:effectLst/>
                <a:latin typeface="Calibri" panose="020F0502020204030204" pitchFamily="34" charset="0"/>
                <a:ea typeface="Calibri" panose="020F0502020204030204" pitchFamily="34" charset="0"/>
                <a:cs typeface="Times New Roman" panose="02020603050405020304" pitchFamily="18" charset="0"/>
              </a:rPr>
              <a:t> que está disponible [2].</a:t>
            </a:r>
          </a:p>
          <a:p>
            <a:pPr marL="172720" lvl="1" indent="0" algn="just">
              <a:spcBef>
                <a:spcPts val="960"/>
              </a:spcBef>
              <a:buClr>
                <a:srgbClr val="4590B8"/>
              </a:buClr>
              <a:buNone/>
            </a:pPr>
            <a:endParaRPr lang="es-MX" sz="2000" dirty="0">
              <a:solidFill>
                <a:schemeClr val="dk1"/>
              </a:solidFill>
              <a:highlight>
                <a:srgbClr val="FFFFFF"/>
              </a:highlight>
            </a:endParaRPr>
          </a:p>
        </p:txBody>
      </p:sp>
      <p:sp>
        <p:nvSpPr>
          <p:cNvPr id="139" name="Google Shape;139;p4"/>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4</a:t>
            </a:r>
            <a:endParaRPr/>
          </a:p>
        </p:txBody>
      </p:sp>
      <p:sp>
        <p:nvSpPr>
          <p:cNvPr id="140" name="Google Shape;140;p4"/>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43" name="Google Shape;143;p4"/>
          <p:cNvSpPr txBox="1"/>
          <p:nvPr/>
        </p:nvSpPr>
        <p:spPr>
          <a:xfrm>
            <a:off x="11724542" y="6457890"/>
            <a:ext cx="467533"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7</a:t>
            </a:r>
          </a:p>
        </p:txBody>
      </p:sp>
      <p:sp>
        <p:nvSpPr>
          <p:cNvPr id="2" name="Google Shape;114;p2">
            <a:extLst>
              <a:ext uri="{FF2B5EF4-FFF2-40B4-BE49-F238E27FC236}">
                <a16:creationId xmlns:a16="http://schemas.microsoft.com/office/drawing/2014/main" id="{206E64FE-A85D-ED3C-EDFA-F853AF2E8AE3}"/>
              </a:ext>
            </a:extLst>
          </p:cNvPr>
          <p:cNvSpPr txBox="1">
            <a:spLocks/>
          </p:cNvSpPr>
          <p:nvPr/>
        </p:nvSpPr>
        <p:spPr>
          <a:xfrm>
            <a:off x="9117367" y="938799"/>
            <a:ext cx="3074633" cy="537056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chemeClr val="bg1"/>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rgbClr val="FFFF00"/>
                </a:solidFill>
              </a:rPr>
              <a:t>1.3 ENTERPRISE JAVABEANS</a:t>
            </a:r>
          </a:p>
          <a:p>
            <a:pPr marL="762635" lvl="1" indent="-333375">
              <a:lnSpc>
                <a:spcPct val="90000"/>
              </a:lnSpc>
              <a:spcBef>
                <a:spcPts val="840"/>
              </a:spcBef>
              <a:buClr>
                <a:srgbClr val="4590B8"/>
              </a:buClr>
              <a:buSzPts val="1104"/>
            </a:pPr>
            <a:r>
              <a:rPr lang="es-ES" sz="1050" dirty="0">
                <a:solidFill>
                  <a:schemeClr val="lt1"/>
                </a:solidFill>
              </a:rPr>
              <a:t>1.4 SESSIONS BEANS</a:t>
            </a:r>
          </a:p>
          <a:p>
            <a:pPr marL="1219835" lvl="2" indent="-333375">
              <a:lnSpc>
                <a:spcPct val="90000"/>
              </a:lnSpc>
              <a:spcBef>
                <a:spcPts val="840"/>
              </a:spcBef>
              <a:buClr>
                <a:srgbClr val="4590B8"/>
              </a:buClr>
              <a:buSzPts val="1104"/>
            </a:pPr>
            <a:r>
              <a:rPr lang="es-ES" sz="850" dirty="0">
                <a:solidFill>
                  <a:schemeClr val="lt1"/>
                </a:solidFill>
              </a:rPr>
              <a:t>1.4.1 STATELESS SESSION BEAN</a:t>
            </a:r>
          </a:p>
          <a:p>
            <a:pPr marL="1219835" lvl="2" indent="-333375">
              <a:lnSpc>
                <a:spcPct val="90000"/>
              </a:lnSpc>
              <a:spcBef>
                <a:spcPts val="840"/>
              </a:spcBef>
              <a:buClr>
                <a:srgbClr val="4590B8"/>
              </a:buClr>
              <a:buSzPts val="1104"/>
            </a:pPr>
            <a:r>
              <a:rPr lang="es-ES" sz="850" dirty="0">
                <a:solidFill>
                  <a:schemeClr val="lt1"/>
                </a:solidFill>
              </a:rPr>
              <a:t>1.4.2 STATEFULL SESSION BEAN</a:t>
            </a:r>
          </a:p>
          <a:p>
            <a:pPr marL="1219835" lvl="2" indent="-333375">
              <a:lnSpc>
                <a:spcPct val="90000"/>
              </a:lnSpc>
              <a:spcBef>
                <a:spcPts val="840"/>
              </a:spcBef>
              <a:buClr>
                <a:srgbClr val="4590B8"/>
              </a:buClr>
              <a:buSzPts val="1104"/>
            </a:pPr>
            <a:r>
              <a:rPr lang="es-ES" sz="850" dirty="0">
                <a:solidFill>
                  <a:schemeClr val="lt1"/>
                </a:solidFill>
              </a:rPr>
              <a:t>1.4.3 SINGLETON SESSION BEAN</a:t>
            </a:r>
          </a:p>
          <a:p>
            <a:pPr marL="762635" lvl="1" indent="-333375">
              <a:lnSpc>
                <a:spcPct val="90000"/>
              </a:lnSpc>
              <a:spcBef>
                <a:spcPts val="840"/>
              </a:spcBef>
              <a:buClr>
                <a:srgbClr val="4590B8"/>
              </a:buClr>
              <a:buSzPts val="1104"/>
            </a:pPr>
            <a:r>
              <a:rPr lang="es-ES" sz="1050" dirty="0">
                <a:solidFill>
                  <a:schemeClr val="lt1"/>
                </a:solidFill>
              </a:rPr>
              <a:t>1.5 SOFTWARE MODULAR</a:t>
            </a:r>
          </a:p>
          <a:p>
            <a:pPr marL="762635" lvl="1" indent="-333375">
              <a:lnSpc>
                <a:spcPct val="90000"/>
              </a:lnSpc>
              <a:spcBef>
                <a:spcPts val="840"/>
              </a:spcBef>
              <a:buClr>
                <a:srgbClr val="4590B8"/>
              </a:buClr>
              <a:buSzPts val="1104"/>
            </a:pPr>
            <a:r>
              <a:rPr lang="es-ES" sz="1050" dirty="0">
                <a:solidFill>
                  <a:schemeClr val="lt1"/>
                </a:solidFill>
              </a:rPr>
              <a:t>1.6 SEVIDORES</a:t>
            </a:r>
          </a:p>
          <a:p>
            <a:pPr marL="762635" lvl="1" indent="-333375">
              <a:lnSpc>
                <a:spcPct val="90000"/>
              </a:lnSpc>
              <a:spcBef>
                <a:spcPts val="840"/>
              </a:spcBef>
              <a:buClr>
                <a:srgbClr val="4590B8"/>
              </a:buClr>
              <a:buSzPts val="1104"/>
            </a:pPr>
            <a:r>
              <a:rPr lang="es-ES" sz="1050" dirty="0">
                <a:solidFill>
                  <a:schemeClr val="lt1"/>
                </a:solidFill>
              </a:rPr>
              <a:t>1.7 CLIENTE - SERVIDORES</a:t>
            </a:r>
          </a:p>
          <a:p>
            <a:pPr marL="762635" lvl="1" indent="-333375">
              <a:lnSpc>
                <a:spcPct val="90000"/>
              </a:lnSpc>
              <a:spcBef>
                <a:spcPts val="840"/>
              </a:spcBef>
              <a:buClr>
                <a:srgbClr val="4590B8"/>
              </a:buClr>
              <a:buSzPts val="1104"/>
            </a:pPr>
            <a:r>
              <a:rPr lang="es-ES" sz="1050" dirty="0">
                <a:solidFill>
                  <a:schemeClr val="lt1"/>
                </a:solidFill>
              </a:rPr>
              <a:t>1.8 .WAR</a:t>
            </a:r>
          </a:p>
          <a:p>
            <a:pPr marL="762635" lvl="1" indent="-333375">
              <a:lnSpc>
                <a:spcPct val="90000"/>
              </a:lnSpc>
              <a:spcBef>
                <a:spcPts val="840"/>
              </a:spcBef>
              <a:buClr>
                <a:srgbClr val="4590B8"/>
              </a:buClr>
              <a:buSzPts val="1104"/>
            </a:pPr>
            <a:r>
              <a:rPr lang="es-ES" sz="1050" dirty="0">
                <a:solidFill>
                  <a:schemeClr val="lt1"/>
                </a:solidFill>
              </a:rPr>
              <a:t>1.9 JAVA WEB START</a:t>
            </a:r>
          </a:p>
          <a:p>
            <a:pPr marL="762635" lvl="1" indent="-333375">
              <a:lnSpc>
                <a:spcPct val="90000"/>
              </a:lnSpc>
              <a:spcBef>
                <a:spcPts val="840"/>
              </a:spcBef>
              <a:buClr>
                <a:srgbClr val="4590B8"/>
              </a:buClr>
              <a:buSzPts val="1104"/>
            </a:pPr>
            <a:r>
              <a:rPr lang="es-ES" sz="1050" dirty="0">
                <a:solidFill>
                  <a:schemeClr val="lt1"/>
                </a:solidFill>
              </a:rPr>
              <a:t>1.10 INTERFACES LOCALES Y REMOTAS</a:t>
            </a:r>
          </a:p>
          <a:p>
            <a:pPr marL="305435" lvl="0" indent="-270510">
              <a:lnSpc>
                <a:spcPct val="90000"/>
              </a:lnSpc>
              <a:spcBef>
                <a:spcPts val="840"/>
              </a:spcBef>
              <a:buClr>
                <a:srgbClr val="4590B8"/>
              </a:buClr>
              <a:buSzPts val="1104"/>
            </a:pPr>
            <a:r>
              <a:rPr lang="es-ES" sz="1050" dirty="0">
                <a:solidFill>
                  <a:schemeClr val="lt1"/>
                </a:solidFill>
              </a:rPr>
              <a:t>2 PARTE PRÁCTICA</a:t>
            </a:r>
            <a:endParaRPr lang="en-US" sz="850" dirty="0">
              <a:solidFill>
                <a:schemeClr val="lt1"/>
              </a:solidFill>
            </a:endParaRPr>
          </a:p>
          <a:p>
            <a:pPr marL="629920" lvl="1" indent="-270510">
              <a:lnSpc>
                <a:spcPct val="90000"/>
              </a:lnSpc>
              <a:spcBef>
                <a:spcPts val="840"/>
              </a:spcBef>
              <a:buClr>
                <a:srgbClr val="4590B8"/>
              </a:buClr>
              <a:buSzPts val="1104"/>
            </a:pPr>
            <a:r>
              <a:rPr lang="es-ES" sz="1050" dirty="0">
                <a:solidFill>
                  <a:schemeClr val="lt1"/>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pic>
        <p:nvPicPr>
          <p:cNvPr id="4" name="Imagen 3" descr="Enterprise Java Beans ">
            <a:extLst>
              <a:ext uri="{FF2B5EF4-FFF2-40B4-BE49-F238E27FC236}">
                <a16:creationId xmlns:a16="http://schemas.microsoft.com/office/drawing/2014/main" id="{A990655C-71EE-8938-A574-7F9F64489C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2000" y="4169119"/>
            <a:ext cx="2343560" cy="21594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a:extLst>
              <a:ext uri="{FF2B5EF4-FFF2-40B4-BE49-F238E27FC236}">
                <a16:creationId xmlns:a16="http://schemas.microsoft.com/office/drawing/2014/main" id="{FCA77D25-251F-2931-1146-EA0633CE0061}"/>
              </a:ext>
            </a:extLst>
          </p:cNvPr>
          <p:cNvSpPr txBox="1"/>
          <p:nvPr/>
        </p:nvSpPr>
        <p:spPr>
          <a:xfrm>
            <a:off x="4652012" y="1957725"/>
            <a:ext cx="4171950" cy="1666354"/>
          </a:xfrm>
          <a:prstGeom prst="rect">
            <a:avLst/>
          </a:prstGeom>
          <a:noFill/>
        </p:spPr>
        <p:txBody>
          <a:bodyPr wrap="square">
            <a:spAutoFit/>
          </a:bodyPr>
          <a:lstStyle/>
          <a:p>
            <a:pPr algn="just">
              <a:lnSpc>
                <a:spcPct val="115000"/>
              </a:lnSpc>
              <a:spcAft>
                <a:spcPts val="1000"/>
              </a:spcAft>
            </a:pPr>
            <a:r>
              <a:rPr lang="es-EC" sz="1800" dirty="0">
                <a:solidFill>
                  <a:schemeClr val="dk2"/>
                </a:solidFill>
                <a:latin typeface="Calibri" panose="020F0502020204030204" pitchFamily="34" charset="0"/>
                <a:ea typeface="Calibri" panose="020F0502020204030204" pitchFamily="34" charset="0"/>
                <a:cs typeface="Times New Roman" panose="02020603050405020304" pitchFamily="18" charset="0"/>
                <a:sym typeface="Gill Sans"/>
              </a:rPr>
              <a:t>Cuando al EJB container le llega una petición desde un Cliente ( Servlet Container , o Swing) . Lo que hace el contenedor es sacar un EJB del pool y procesar la petición del cliente [2].</a:t>
            </a:r>
          </a:p>
        </p:txBody>
      </p:sp>
      <p:pic>
        <p:nvPicPr>
          <p:cNvPr id="7" name="Imagen 6" descr="Enterprise Java Beans threads">
            <a:extLst>
              <a:ext uri="{FF2B5EF4-FFF2-40B4-BE49-F238E27FC236}">
                <a16:creationId xmlns:a16="http://schemas.microsoft.com/office/drawing/2014/main" id="{4E6618EB-B46D-FA93-1204-46411FB0703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12353" y="4149957"/>
            <a:ext cx="4258312" cy="215940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18726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dirty="0"/>
              <a:t>1.3 ENTERPRISE JAVABEANS</a:t>
            </a:r>
          </a:p>
        </p:txBody>
      </p:sp>
      <p:sp>
        <p:nvSpPr>
          <p:cNvPr id="138" name="Google Shape;138;p4"/>
          <p:cNvSpPr txBox="1">
            <a:spLocks noGrp="1"/>
          </p:cNvSpPr>
          <p:nvPr>
            <p:ph type="body" idx="1"/>
          </p:nvPr>
        </p:nvSpPr>
        <p:spPr>
          <a:xfrm>
            <a:off x="335280" y="1832332"/>
            <a:ext cx="3596640" cy="2336786"/>
          </a:xfrm>
          <a:prstGeom prst="rect">
            <a:avLst/>
          </a:prstGeom>
          <a:noFill/>
          <a:ln>
            <a:noFill/>
          </a:ln>
        </p:spPr>
        <p:txBody>
          <a:bodyPr spcFirstLastPara="1" wrap="square" lIns="91425" tIns="45700" rIns="91425" bIns="45700" anchor="ctr" anchorCtr="0">
            <a:normAutofit/>
          </a:bodyPr>
          <a:lstStyle/>
          <a:p>
            <a:pPr marL="172720" lvl="1" indent="0" algn="just">
              <a:spcBef>
                <a:spcPts val="960"/>
              </a:spcBef>
              <a:buClr>
                <a:srgbClr val="4590B8"/>
              </a:buClr>
              <a:buNone/>
            </a:pPr>
            <a:r>
              <a:rPr lang="es-MX" sz="1800" dirty="0">
                <a:effectLst/>
                <a:latin typeface="Calibri" panose="020F0502020204030204" pitchFamily="34" charset="0"/>
                <a:ea typeface="Calibri" panose="020F0502020204030204" pitchFamily="34" charset="0"/>
                <a:cs typeface="Times New Roman" panose="02020603050405020304" pitchFamily="18" charset="0"/>
              </a:rPr>
              <a:t>De esta forma se optimiza el número de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EJBs</a:t>
            </a:r>
            <a:r>
              <a:rPr lang="es-MX" sz="1800" dirty="0">
                <a:effectLst/>
                <a:latin typeface="Calibri" panose="020F0502020204030204" pitchFamily="34" charset="0"/>
                <a:ea typeface="Calibri" panose="020F0502020204030204" pitchFamily="34" charset="0"/>
                <a:cs typeface="Times New Roman" panose="02020603050405020304" pitchFamily="18" charset="0"/>
              </a:rPr>
              <a:t> disponibles y nos aseguramos que reducimos los problemas de concurrencia. Ya que cada EJB trabaja con un único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thread</a:t>
            </a:r>
            <a:r>
              <a:rPr lang="es-MX" sz="1800" dirty="0">
                <a:effectLst/>
                <a:latin typeface="Calibri" panose="020F0502020204030204" pitchFamily="34" charset="0"/>
                <a:ea typeface="Calibri" panose="020F0502020204030204" pitchFamily="34" charset="0"/>
                <a:cs typeface="Times New Roman" panose="02020603050405020304" pitchFamily="18" charset="0"/>
              </a:rPr>
              <a:t> luego estos regresan al pool [2].</a:t>
            </a:r>
            <a:endParaRPr lang="es-MX" sz="2000" dirty="0">
              <a:solidFill>
                <a:schemeClr val="dk1"/>
              </a:solidFill>
              <a:highlight>
                <a:srgbClr val="FFFFFF"/>
              </a:highlight>
            </a:endParaRPr>
          </a:p>
        </p:txBody>
      </p:sp>
      <p:sp>
        <p:nvSpPr>
          <p:cNvPr id="139" name="Google Shape;139;p4"/>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4</a:t>
            </a:r>
            <a:endParaRPr/>
          </a:p>
        </p:txBody>
      </p:sp>
      <p:sp>
        <p:nvSpPr>
          <p:cNvPr id="140" name="Google Shape;140;p4"/>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43" name="Google Shape;143;p4"/>
          <p:cNvSpPr txBox="1"/>
          <p:nvPr/>
        </p:nvSpPr>
        <p:spPr>
          <a:xfrm>
            <a:off x="11724542" y="6457890"/>
            <a:ext cx="467533"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8</a:t>
            </a:r>
          </a:p>
        </p:txBody>
      </p:sp>
      <p:sp>
        <p:nvSpPr>
          <p:cNvPr id="2" name="Google Shape;114;p2">
            <a:extLst>
              <a:ext uri="{FF2B5EF4-FFF2-40B4-BE49-F238E27FC236}">
                <a16:creationId xmlns:a16="http://schemas.microsoft.com/office/drawing/2014/main" id="{206E64FE-A85D-ED3C-EDFA-F853AF2E8AE3}"/>
              </a:ext>
            </a:extLst>
          </p:cNvPr>
          <p:cNvSpPr txBox="1">
            <a:spLocks/>
          </p:cNvSpPr>
          <p:nvPr/>
        </p:nvSpPr>
        <p:spPr>
          <a:xfrm>
            <a:off x="9117367" y="938799"/>
            <a:ext cx="3074633" cy="537056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chemeClr val="bg1"/>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rgbClr val="FFFF00"/>
                </a:solidFill>
              </a:rPr>
              <a:t>1.3 ENTERPRISE JAVABEANS</a:t>
            </a:r>
          </a:p>
          <a:p>
            <a:pPr marL="762635" lvl="1" indent="-333375">
              <a:lnSpc>
                <a:spcPct val="90000"/>
              </a:lnSpc>
              <a:spcBef>
                <a:spcPts val="840"/>
              </a:spcBef>
              <a:buClr>
                <a:srgbClr val="4590B8"/>
              </a:buClr>
              <a:buSzPts val="1104"/>
            </a:pPr>
            <a:r>
              <a:rPr lang="es-ES" sz="1050" dirty="0">
                <a:solidFill>
                  <a:schemeClr val="lt1"/>
                </a:solidFill>
              </a:rPr>
              <a:t>1.4 SESSIONS BEANS</a:t>
            </a:r>
          </a:p>
          <a:p>
            <a:pPr marL="1219835" lvl="2" indent="-333375">
              <a:lnSpc>
                <a:spcPct val="90000"/>
              </a:lnSpc>
              <a:spcBef>
                <a:spcPts val="840"/>
              </a:spcBef>
              <a:buClr>
                <a:srgbClr val="4590B8"/>
              </a:buClr>
              <a:buSzPts val="1104"/>
            </a:pPr>
            <a:r>
              <a:rPr lang="es-ES" sz="850" dirty="0">
                <a:solidFill>
                  <a:schemeClr val="lt1"/>
                </a:solidFill>
              </a:rPr>
              <a:t>1.4.1 STATELESS SESSION BEAN</a:t>
            </a:r>
          </a:p>
          <a:p>
            <a:pPr marL="1219835" lvl="2" indent="-333375">
              <a:lnSpc>
                <a:spcPct val="90000"/>
              </a:lnSpc>
              <a:spcBef>
                <a:spcPts val="840"/>
              </a:spcBef>
              <a:buClr>
                <a:srgbClr val="4590B8"/>
              </a:buClr>
              <a:buSzPts val="1104"/>
            </a:pPr>
            <a:r>
              <a:rPr lang="es-ES" sz="850" dirty="0">
                <a:solidFill>
                  <a:schemeClr val="lt1"/>
                </a:solidFill>
              </a:rPr>
              <a:t>1.4.2 STATEFULL SESSION BEAN</a:t>
            </a:r>
          </a:p>
          <a:p>
            <a:pPr marL="1219835" lvl="2" indent="-333375">
              <a:lnSpc>
                <a:spcPct val="90000"/>
              </a:lnSpc>
              <a:spcBef>
                <a:spcPts val="840"/>
              </a:spcBef>
              <a:buClr>
                <a:srgbClr val="4590B8"/>
              </a:buClr>
              <a:buSzPts val="1104"/>
            </a:pPr>
            <a:r>
              <a:rPr lang="es-ES" sz="850" dirty="0">
                <a:solidFill>
                  <a:schemeClr val="lt1"/>
                </a:solidFill>
              </a:rPr>
              <a:t>1.4.3 SINGLETON SESSION BEAN</a:t>
            </a:r>
          </a:p>
          <a:p>
            <a:pPr marL="762635" lvl="1" indent="-333375">
              <a:lnSpc>
                <a:spcPct val="90000"/>
              </a:lnSpc>
              <a:spcBef>
                <a:spcPts val="840"/>
              </a:spcBef>
              <a:buClr>
                <a:srgbClr val="4590B8"/>
              </a:buClr>
              <a:buSzPts val="1104"/>
            </a:pPr>
            <a:r>
              <a:rPr lang="es-ES" sz="1050" dirty="0">
                <a:solidFill>
                  <a:schemeClr val="lt1"/>
                </a:solidFill>
              </a:rPr>
              <a:t>1.5 SOFTWARE MODULAR</a:t>
            </a:r>
          </a:p>
          <a:p>
            <a:pPr marL="762635" lvl="1" indent="-333375">
              <a:lnSpc>
                <a:spcPct val="90000"/>
              </a:lnSpc>
              <a:spcBef>
                <a:spcPts val="840"/>
              </a:spcBef>
              <a:buClr>
                <a:srgbClr val="4590B8"/>
              </a:buClr>
              <a:buSzPts val="1104"/>
            </a:pPr>
            <a:r>
              <a:rPr lang="es-ES" sz="1050" dirty="0">
                <a:solidFill>
                  <a:schemeClr val="lt1"/>
                </a:solidFill>
              </a:rPr>
              <a:t>1.6 SEVIDORES</a:t>
            </a:r>
          </a:p>
          <a:p>
            <a:pPr marL="762635" lvl="1" indent="-333375">
              <a:lnSpc>
                <a:spcPct val="90000"/>
              </a:lnSpc>
              <a:spcBef>
                <a:spcPts val="840"/>
              </a:spcBef>
              <a:buClr>
                <a:srgbClr val="4590B8"/>
              </a:buClr>
              <a:buSzPts val="1104"/>
            </a:pPr>
            <a:r>
              <a:rPr lang="es-ES" sz="1050" dirty="0">
                <a:solidFill>
                  <a:schemeClr val="lt1"/>
                </a:solidFill>
              </a:rPr>
              <a:t>1.7 CLIENTE - SERVIDORES</a:t>
            </a:r>
          </a:p>
          <a:p>
            <a:pPr marL="762635" lvl="1" indent="-333375">
              <a:lnSpc>
                <a:spcPct val="90000"/>
              </a:lnSpc>
              <a:spcBef>
                <a:spcPts val="840"/>
              </a:spcBef>
              <a:buClr>
                <a:srgbClr val="4590B8"/>
              </a:buClr>
              <a:buSzPts val="1104"/>
            </a:pPr>
            <a:r>
              <a:rPr lang="es-ES" sz="1050" dirty="0">
                <a:solidFill>
                  <a:schemeClr val="lt1"/>
                </a:solidFill>
              </a:rPr>
              <a:t>1.8 .WAR</a:t>
            </a:r>
          </a:p>
          <a:p>
            <a:pPr marL="762635" lvl="1" indent="-333375">
              <a:lnSpc>
                <a:spcPct val="90000"/>
              </a:lnSpc>
              <a:spcBef>
                <a:spcPts val="840"/>
              </a:spcBef>
              <a:buClr>
                <a:srgbClr val="4590B8"/>
              </a:buClr>
              <a:buSzPts val="1104"/>
            </a:pPr>
            <a:r>
              <a:rPr lang="es-ES" sz="1050" dirty="0">
                <a:solidFill>
                  <a:schemeClr val="lt1"/>
                </a:solidFill>
              </a:rPr>
              <a:t>1.9 JAVA WEB START</a:t>
            </a:r>
          </a:p>
          <a:p>
            <a:pPr marL="762635" lvl="1" indent="-333375">
              <a:lnSpc>
                <a:spcPct val="90000"/>
              </a:lnSpc>
              <a:spcBef>
                <a:spcPts val="840"/>
              </a:spcBef>
              <a:buClr>
                <a:srgbClr val="4590B8"/>
              </a:buClr>
              <a:buSzPts val="1104"/>
            </a:pPr>
            <a:r>
              <a:rPr lang="es-ES" sz="1050" dirty="0">
                <a:solidFill>
                  <a:schemeClr val="lt1"/>
                </a:solidFill>
              </a:rPr>
              <a:t>1.10 INTERFACES LOCALES Y REMOTAS</a:t>
            </a:r>
          </a:p>
          <a:p>
            <a:pPr marL="305435" lvl="0" indent="-270510">
              <a:lnSpc>
                <a:spcPct val="90000"/>
              </a:lnSpc>
              <a:spcBef>
                <a:spcPts val="840"/>
              </a:spcBef>
              <a:buClr>
                <a:srgbClr val="4590B8"/>
              </a:buClr>
              <a:buSzPts val="1104"/>
            </a:pPr>
            <a:r>
              <a:rPr lang="es-ES" sz="1050" dirty="0">
                <a:solidFill>
                  <a:schemeClr val="lt1"/>
                </a:solidFill>
              </a:rPr>
              <a:t>2 PARTE PRÁCTICA</a:t>
            </a:r>
            <a:endParaRPr lang="en-US" sz="850" dirty="0">
              <a:solidFill>
                <a:schemeClr val="lt1"/>
              </a:solidFill>
            </a:endParaRPr>
          </a:p>
          <a:p>
            <a:pPr marL="629920" lvl="1" indent="-270510">
              <a:lnSpc>
                <a:spcPct val="90000"/>
              </a:lnSpc>
              <a:spcBef>
                <a:spcPts val="840"/>
              </a:spcBef>
              <a:buClr>
                <a:srgbClr val="4590B8"/>
              </a:buClr>
              <a:buSzPts val="1104"/>
            </a:pPr>
            <a:r>
              <a:rPr lang="es-ES" sz="1050" dirty="0">
                <a:solidFill>
                  <a:schemeClr val="lt1"/>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pic>
        <p:nvPicPr>
          <p:cNvPr id="4" name="Imagen 3" descr="Enterprise Java Beans ">
            <a:extLst>
              <a:ext uri="{FF2B5EF4-FFF2-40B4-BE49-F238E27FC236}">
                <a16:creationId xmlns:a16="http://schemas.microsoft.com/office/drawing/2014/main" id="{A990655C-71EE-8938-A574-7F9F64489C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2000" y="4169119"/>
            <a:ext cx="2343560" cy="21594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CuadroTexto 5">
            <a:extLst>
              <a:ext uri="{FF2B5EF4-FFF2-40B4-BE49-F238E27FC236}">
                <a16:creationId xmlns:a16="http://schemas.microsoft.com/office/drawing/2014/main" id="{FCA77D25-251F-2931-1146-EA0633CE0061}"/>
              </a:ext>
            </a:extLst>
          </p:cNvPr>
          <p:cNvSpPr txBox="1"/>
          <p:nvPr/>
        </p:nvSpPr>
        <p:spPr>
          <a:xfrm>
            <a:off x="4438668" y="2082390"/>
            <a:ext cx="4171950" cy="1347805"/>
          </a:xfrm>
          <a:prstGeom prst="rect">
            <a:avLst/>
          </a:prstGeom>
          <a:noFill/>
        </p:spPr>
        <p:txBody>
          <a:bodyPr wrap="square">
            <a:spAutoFit/>
          </a:bodyPr>
          <a:lstStyle/>
          <a:p>
            <a:pPr algn="just">
              <a:lnSpc>
                <a:spcPct val="115000"/>
              </a:lnSpc>
              <a:spcAft>
                <a:spcPts val="1000"/>
              </a:spcAft>
            </a:pPr>
            <a:r>
              <a:rPr lang="es-MX" sz="1800" dirty="0">
                <a:solidFill>
                  <a:schemeClr val="dk2"/>
                </a:solidFill>
                <a:latin typeface="Calibri" panose="020F0502020204030204" pitchFamily="34" charset="0"/>
                <a:ea typeface="Calibri" panose="020F0502020204030204" pitchFamily="34" charset="0"/>
                <a:cs typeface="Times New Roman" panose="02020603050405020304" pitchFamily="18" charset="0"/>
                <a:sym typeface="Gill Sans"/>
              </a:rPr>
              <a:t>Para procesar estas peticiones el EJB container tendrá que apoyarse en su pool de </a:t>
            </a:r>
            <a:r>
              <a:rPr lang="es-MX" sz="1800" dirty="0" err="1">
                <a:solidFill>
                  <a:schemeClr val="dk2"/>
                </a:solidFill>
                <a:latin typeface="Calibri" panose="020F0502020204030204" pitchFamily="34" charset="0"/>
                <a:ea typeface="Calibri" panose="020F0502020204030204" pitchFamily="34" charset="0"/>
                <a:cs typeface="Times New Roman" panose="02020603050405020304" pitchFamily="18" charset="0"/>
                <a:sym typeface="Gill Sans"/>
              </a:rPr>
              <a:t>threads</a:t>
            </a:r>
            <a:r>
              <a:rPr lang="es-MX" sz="1800" dirty="0">
                <a:solidFill>
                  <a:schemeClr val="dk2"/>
                </a:solidFill>
                <a:latin typeface="Calibri" panose="020F0502020204030204" pitchFamily="34" charset="0"/>
                <a:ea typeface="Calibri" panose="020F0502020204030204" pitchFamily="34" charset="0"/>
                <a:cs typeface="Times New Roman" panose="02020603050405020304" pitchFamily="18" charset="0"/>
                <a:sym typeface="Gill Sans"/>
              </a:rPr>
              <a:t> ya que cada EJB obtendrá un hilo de ejecución distinta [2].</a:t>
            </a:r>
            <a:endParaRPr lang="es-EC" sz="1800" dirty="0">
              <a:solidFill>
                <a:schemeClr val="dk2"/>
              </a:solidFill>
              <a:latin typeface="Calibri" panose="020F0502020204030204" pitchFamily="34" charset="0"/>
              <a:ea typeface="Calibri" panose="020F0502020204030204" pitchFamily="34" charset="0"/>
              <a:cs typeface="Times New Roman" panose="02020603050405020304" pitchFamily="18" charset="0"/>
              <a:sym typeface="Gill Sans"/>
            </a:endParaRPr>
          </a:p>
        </p:txBody>
      </p:sp>
      <p:pic>
        <p:nvPicPr>
          <p:cNvPr id="3" name="Imagen 2" descr="Enterprise Java Beans Pools">
            <a:extLst>
              <a:ext uri="{FF2B5EF4-FFF2-40B4-BE49-F238E27FC236}">
                <a16:creationId xmlns:a16="http://schemas.microsoft.com/office/drawing/2014/main" id="{4ABCFA6E-5366-B613-741C-E5E5AB1156E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97518" y="3604473"/>
            <a:ext cx="2022119" cy="30534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94197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a:buSzPts val="2800"/>
            </a:pPr>
            <a:r>
              <a:rPr lang="es-ES" dirty="0"/>
              <a:t>1.4 SESSION BEANS</a:t>
            </a:r>
          </a:p>
        </p:txBody>
      </p:sp>
      <p:sp>
        <p:nvSpPr>
          <p:cNvPr id="138" name="Google Shape;138;p4"/>
          <p:cNvSpPr txBox="1">
            <a:spLocks noGrp="1"/>
          </p:cNvSpPr>
          <p:nvPr>
            <p:ph type="body" idx="1"/>
          </p:nvPr>
        </p:nvSpPr>
        <p:spPr>
          <a:xfrm>
            <a:off x="335280" y="1832332"/>
            <a:ext cx="8671560" cy="3913148"/>
          </a:xfrm>
          <a:prstGeom prst="rect">
            <a:avLst/>
          </a:prstGeom>
          <a:noFill/>
          <a:ln>
            <a:noFill/>
          </a:ln>
        </p:spPr>
        <p:txBody>
          <a:bodyPr spcFirstLastPara="1" wrap="square" lIns="91425" tIns="45700" rIns="91425" bIns="45700" anchor="ctr" anchorCtr="0">
            <a:normAutofit/>
          </a:bodyPr>
          <a:lstStyle/>
          <a:p>
            <a:pPr marL="172720" lvl="1" indent="0" algn="just">
              <a:spcBef>
                <a:spcPts val="960"/>
              </a:spcBef>
              <a:buClr>
                <a:srgbClr val="4590B8"/>
              </a:buClr>
              <a:buNone/>
            </a:pPr>
            <a:r>
              <a:rPr lang="es-MX" sz="1800" dirty="0">
                <a:effectLst/>
                <a:latin typeface="Calibri" panose="020F0502020204030204" pitchFamily="34" charset="0"/>
                <a:ea typeface="Calibri" panose="020F0502020204030204" pitchFamily="34" charset="0"/>
                <a:cs typeface="Times New Roman" panose="02020603050405020304" pitchFamily="18" charset="0"/>
              </a:rPr>
              <a:t>De Un contenedor de aplicaciones JEE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JBoss</a:t>
            </a: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Glassfish</a:t>
            </a:r>
            <a:r>
              <a:rPr lang="es-MX" sz="1800" dirty="0">
                <a:effectLst/>
                <a:latin typeface="Calibri" panose="020F0502020204030204" pitchFamily="34" charset="0"/>
                <a:ea typeface="Calibri" panose="020F0502020204030204" pitchFamily="34" charset="0"/>
                <a:cs typeface="Times New Roman" panose="02020603050405020304" pitchFamily="18" charset="0"/>
              </a:rPr>
              <a:t>, ..) puede controlar el ciclo de vida de una serie de clases java que lleven las anotaciones adecuadas. Entre estas clases, conocidas como Enterprise Java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Beans</a:t>
            </a:r>
            <a:r>
              <a:rPr lang="es-MX" sz="1800" dirty="0">
                <a:effectLst/>
                <a:latin typeface="Calibri" panose="020F0502020204030204" pitchFamily="34" charset="0"/>
                <a:ea typeface="Calibri" panose="020F0502020204030204" pitchFamily="34" charset="0"/>
                <a:cs typeface="Times New Roman" panose="02020603050405020304" pitchFamily="18" charset="0"/>
              </a:rPr>
              <a:t> o simplemente EJB, están los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session</a:t>
            </a: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beans</a:t>
            </a:r>
            <a:r>
              <a:rPr lang="es-MX" sz="1800" dirty="0">
                <a:effectLst/>
                <a:latin typeface="Calibri" panose="020F0502020204030204" pitchFamily="34" charset="0"/>
                <a:ea typeface="Calibri" panose="020F0502020204030204" pitchFamily="34" charset="0"/>
                <a:cs typeface="Times New Roman" panose="02020603050405020304" pitchFamily="18" charset="0"/>
              </a:rPr>
              <a:t>, en concreto,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Singleton</a:t>
            </a:r>
            <a:r>
              <a:rPr lang="es-MX" sz="1800" dirty="0">
                <a:effectLst/>
                <a:latin typeface="Calibri" panose="020F0502020204030204" pitchFamily="34" charset="0"/>
                <a:ea typeface="Calibri" panose="020F0502020204030204" pitchFamily="34" charset="0"/>
                <a:cs typeface="Times New Roman" panose="02020603050405020304" pitchFamily="18" charset="0"/>
              </a:rPr>
              <a:t>,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Statefull</a:t>
            </a:r>
            <a:r>
              <a:rPr lang="es-MX" sz="1800" dirty="0">
                <a:effectLst/>
                <a:latin typeface="Calibri" panose="020F0502020204030204" pitchFamily="34" charset="0"/>
                <a:ea typeface="Calibri" panose="020F0502020204030204" pitchFamily="34" charset="0"/>
                <a:cs typeface="Times New Roman" panose="02020603050405020304" pitchFamily="18" charset="0"/>
              </a:rPr>
              <a:t> y </a:t>
            </a:r>
            <a:r>
              <a:rPr lang="es-MX" sz="1800" dirty="0" err="1">
                <a:effectLst/>
                <a:latin typeface="Calibri" panose="020F0502020204030204" pitchFamily="34" charset="0"/>
                <a:ea typeface="Calibri" panose="020F0502020204030204" pitchFamily="34" charset="0"/>
                <a:cs typeface="Times New Roman" panose="02020603050405020304" pitchFamily="18" charset="0"/>
              </a:rPr>
              <a:t>Stateless</a:t>
            </a:r>
            <a:r>
              <a:rPr lang="es-MX" sz="1800" dirty="0">
                <a:effectLst/>
                <a:latin typeface="Calibri" panose="020F0502020204030204" pitchFamily="34" charset="0"/>
                <a:ea typeface="Calibri" panose="020F0502020204030204" pitchFamily="34" charset="0"/>
                <a:cs typeface="Times New Roman" panose="02020603050405020304" pitchFamily="18" charset="0"/>
              </a:rPr>
              <a:t>. Vamos a explicar aquí y ver un ejemplo sencillo de estos tres tipos de EJB [3].</a:t>
            </a:r>
          </a:p>
          <a:p>
            <a:pPr marL="172720" lvl="1" indent="0" algn="just">
              <a:spcBef>
                <a:spcPts val="960"/>
              </a:spcBef>
              <a:buClr>
                <a:srgbClr val="4590B8"/>
              </a:buClr>
              <a:buNone/>
            </a:pPr>
            <a:r>
              <a:rPr lang="es-MX" sz="1800" dirty="0">
                <a:latin typeface="Calibri" panose="020F0502020204030204" pitchFamily="34" charset="0"/>
                <a:ea typeface="Calibri" panose="020F0502020204030204" pitchFamily="34" charset="0"/>
                <a:cs typeface="Times New Roman" panose="02020603050405020304" pitchFamily="18" charset="0"/>
              </a:rPr>
              <a:t>Tienes el código de ejemplo de estos EJB en </a:t>
            </a:r>
            <a:r>
              <a:rPr lang="es-MX" sz="1800" dirty="0" err="1">
                <a:latin typeface="Calibri" panose="020F0502020204030204" pitchFamily="34" charset="0"/>
                <a:ea typeface="Calibri" panose="020F0502020204030204" pitchFamily="34" charset="0"/>
                <a:cs typeface="Times New Roman" panose="02020603050405020304" pitchFamily="18" charset="0"/>
              </a:rPr>
              <a:t>Github</a:t>
            </a:r>
            <a:r>
              <a:rPr lang="es-MX" sz="1800" dirty="0">
                <a:latin typeface="Calibri" panose="020F0502020204030204" pitchFamily="34" charset="0"/>
                <a:ea typeface="Calibri" panose="020F0502020204030204" pitchFamily="34" charset="0"/>
                <a:cs typeface="Times New Roman" panose="02020603050405020304" pitchFamily="18" charset="0"/>
              </a:rPr>
              <a:t>. Para ejecutarlo, tendrás que montar un proyecto EJB en tu IDE favorito y necesitarás algún contenedor de aplicaciones. En el proyecto, además de los tres EJB que comentamos aquí, hay uno de nombre </a:t>
            </a:r>
            <a:r>
              <a:rPr lang="es-MX" sz="1800" dirty="0" err="1">
                <a:latin typeface="Calibri" panose="020F0502020204030204" pitchFamily="34" charset="0"/>
                <a:ea typeface="Calibri" panose="020F0502020204030204" pitchFamily="34" charset="0"/>
                <a:cs typeface="Times New Roman" panose="02020603050405020304" pitchFamily="18" charset="0"/>
              </a:rPr>
              <a:t>MainBean</a:t>
            </a:r>
            <a:r>
              <a:rPr lang="es-MX" sz="1800" dirty="0">
                <a:latin typeface="Calibri" panose="020F0502020204030204" pitchFamily="34" charset="0"/>
                <a:ea typeface="Calibri" panose="020F0502020204030204" pitchFamily="34" charset="0"/>
                <a:cs typeface="Times New Roman" panose="02020603050405020304" pitchFamily="18" charset="0"/>
              </a:rPr>
              <a:t>, que no explicaremos. Este </a:t>
            </a:r>
            <a:r>
              <a:rPr lang="es-MX" sz="1800" dirty="0" err="1">
                <a:latin typeface="Calibri" panose="020F0502020204030204" pitchFamily="34" charset="0"/>
                <a:ea typeface="Calibri" panose="020F0502020204030204" pitchFamily="34" charset="0"/>
                <a:cs typeface="Times New Roman" panose="02020603050405020304" pitchFamily="18" charset="0"/>
              </a:rPr>
              <a:t>MainBean</a:t>
            </a:r>
            <a:r>
              <a:rPr lang="es-MX" sz="1800" dirty="0">
                <a:latin typeface="Calibri" panose="020F0502020204030204" pitchFamily="34" charset="0"/>
                <a:ea typeface="Calibri" panose="020F0502020204030204" pitchFamily="34" charset="0"/>
                <a:cs typeface="Times New Roman" panose="02020603050405020304" pitchFamily="18" charset="0"/>
              </a:rPr>
              <a:t> sólo es un </a:t>
            </a:r>
            <a:r>
              <a:rPr lang="es-MX" sz="1800" dirty="0" err="1">
                <a:latin typeface="Calibri" panose="020F0502020204030204" pitchFamily="34" charset="0"/>
                <a:ea typeface="Calibri" panose="020F0502020204030204" pitchFamily="34" charset="0"/>
                <a:cs typeface="Times New Roman" panose="02020603050405020304" pitchFamily="18" charset="0"/>
              </a:rPr>
              <a:t>bean</a:t>
            </a:r>
            <a:r>
              <a:rPr lang="es-MX" sz="1800" dirty="0">
                <a:latin typeface="Calibri" panose="020F0502020204030204" pitchFamily="34" charset="0"/>
                <a:ea typeface="Calibri" panose="020F0502020204030204" pitchFamily="34" charset="0"/>
                <a:cs typeface="Times New Roman" panose="02020603050405020304" pitchFamily="18" charset="0"/>
              </a:rPr>
              <a:t> que hacer "cosas" con los otros tres EJB que sí explicaremos aquí. </a:t>
            </a:r>
            <a:r>
              <a:rPr lang="es-MX" sz="1800" dirty="0" err="1">
                <a:latin typeface="Calibri" panose="020F0502020204030204" pitchFamily="34" charset="0"/>
                <a:ea typeface="Calibri" panose="020F0502020204030204" pitchFamily="34" charset="0"/>
                <a:cs typeface="Times New Roman" panose="02020603050405020304" pitchFamily="18" charset="0"/>
              </a:rPr>
              <a:t>MainBean</a:t>
            </a:r>
            <a:r>
              <a:rPr lang="es-MX" sz="1800" dirty="0">
                <a:latin typeface="Calibri" panose="020F0502020204030204" pitchFamily="34" charset="0"/>
                <a:ea typeface="Calibri" panose="020F0502020204030204" pitchFamily="34" charset="0"/>
                <a:cs typeface="Times New Roman" panose="02020603050405020304" pitchFamily="18" charset="0"/>
              </a:rPr>
              <a:t> está solo por si se te ocurre descargar y desplegar el proyecto en un contenedor de aplicaciones, para que veas que hace algo [3].</a:t>
            </a:r>
          </a:p>
        </p:txBody>
      </p:sp>
      <p:sp>
        <p:nvSpPr>
          <p:cNvPr id="139" name="Google Shape;139;p4"/>
          <p:cNvSpPr txBox="1"/>
          <p:nvPr/>
        </p:nvSpPr>
        <p:spPr>
          <a:xfrm>
            <a:off x="11817675" y="6457890"/>
            <a:ext cx="374325"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a:solidFill>
                  <a:schemeClr val="lt1"/>
                </a:solidFill>
                <a:latin typeface="Gill Sans"/>
                <a:ea typeface="Gill Sans"/>
                <a:cs typeface="Gill Sans"/>
                <a:sym typeface="Gill Sans"/>
              </a:rPr>
              <a:t>4</a:t>
            </a:r>
            <a:endParaRPr/>
          </a:p>
        </p:txBody>
      </p:sp>
      <p:sp>
        <p:nvSpPr>
          <p:cNvPr id="140" name="Google Shape;140;p4"/>
          <p:cNvSpPr txBox="1"/>
          <p:nvPr/>
        </p:nvSpPr>
        <p:spPr>
          <a:xfrm>
            <a:off x="9117367" y="0"/>
            <a:ext cx="3074700" cy="6858000"/>
          </a:xfrm>
          <a:prstGeom prst="rect">
            <a:avLst/>
          </a:prstGeom>
          <a:solidFill>
            <a:schemeClr val="accent1"/>
          </a:solidFill>
          <a:ln w="22225" cap="rnd" cmpd="sng">
            <a:solidFill>
              <a:srgbClr val="122446"/>
            </a:solidFill>
            <a:prstDash val="solid"/>
            <a:round/>
            <a:headEnd type="none" w="sm" len="sm"/>
            <a:tailEnd type="none" w="sm" len="sm"/>
          </a:ln>
        </p:spPr>
        <p:txBody>
          <a:bodyPr spcFirstLastPara="1" wrap="square" lIns="91425" tIns="45700" rIns="91425" bIns="45700" anchor="ctr" anchorCtr="0">
            <a:noAutofit/>
          </a:bodyPr>
          <a:lstStyle/>
          <a:p>
            <a:pPr marL="457200" marR="0" lvl="0" indent="0" algn="l" rtl="0">
              <a:lnSpc>
                <a:spcPct val="90000"/>
              </a:lnSpc>
              <a:spcBef>
                <a:spcPts val="840"/>
              </a:spcBef>
              <a:spcAft>
                <a:spcPts val="0"/>
              </a:spcAft>
              <a:buNone/>
            </a:pPr>
            <a:endParaRPr/>
          </a:p>
        </p:txBody>
      </p:sp>
      <p:sp>
        <p:nvSpPr>
          <p:cNvPr id="143" name="Google Shape;143;p4"/>
          <p:cNvSpPr txBox="1"/>
          <p:nvPr/>
        </p:nvSpPr>
        <p:spPr>
          <a:xfrm>
            <a:off x="11724542" y="6457890"/>
            <a:ext cx="467533"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2000" dirty="0">
                <a:solidFill>
                  <a:schemeClr val="lt1"/>
                </a:solidFill>
                <a:latin typeface="Gill Sans"/>
                <a:ea typeface="Gill Sans"/>
                <a:cs typeface="Gill Sans"/>
              </a:rPr>
              <a:t>9</a:t>
            </a:r>
          </a:p>
        </p:txBody>
      </p:sp>
      <p:sp>
        <p:nvSpPr>
          <p:cNvPr id="2" name="Google Shape;114;p2">
            <a:extLst>
              <a:ext uri="{FF2B5EF4-FFF2-40B4-BE49-F238E27FC236}">
                <a16:creationId xmlns:a16="http://schemas.microsoft.com/office/drawing/2014/main" id="{206E64FE-A85D-ED3C-EDFA-F853AF2E8AE3}"/>
              </a:ext>
            </a:extLst>
          </p:cNvPr>
          <p:cNvSpPr txBox="1">
            <a:spLocks/>
          </p:cNvSpPr>
          <p:nvPr/>
        </p:nvSpPr>
        <p:spPr>
          <a:xfrm>
            <a:off x="9117367" y="938799"/>
            <a:ext cx="3074633" cy="537056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33756" algn="l" rtl="0">
              <a:lnSpc>
                <a:spcPct val="100000"/>
              </a:lnSpc>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33756" algn="l" rtl="0">
              <a:lnSpc>
                <a:spcPct val="100000"/>
              </a:lnSpc>
              <a:spcBef>
                <a:spcPts val="600"/>
              </a:spcBef>
              <a:spcAft>
                <a:spcPts val="0"/>
              </a:spcAft>
              <a:buClr>
                <a:schemeClr val="accent2"/>
              </a:buClr>
              <a:buSzPts val="1656"/>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33756" algn="l" rtl="0">
              <a:lnSpc>
                <a:spcPct val="100000"/>
              </a:lnSpc>
              <a:spcBef>
                <a:spcPts val="600"/>
              </a:spcBef>
              <a:spcAft>
                <a:spcPts val="0"/>
              </a:spcAft>
              <a:buClr>
                <a:schemeClr val="accent2"/>
              </a:buClr>
              <a:buSzPts val="1656"/>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333756" algn="l" rtl="0">
              <a:lnSpc>
                <a:spcPct val="100000"/>
              </a:lnSpc>
              <a:spcBef>
                <a:spcPts val="600"/>
              </a:spcBef>
              <a:spcAft>
                <a:spcPts val="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333756" algn="l" rtl="0">
              <a:lnSpc>
                <a:spcPct val="100000"/>
              </a:lnSpc>
              <a:spcBef>
                <a:spcPts val="600"/>
              </a:spcBef>
              <a:spcAft>
                <a:spcPts val="600"/>
              </a:spcAft>
              <a:buClr>
                <a:schemeClr val="accent2"/>
              </a:buClr>
              <a:buSzPts val="1656"/>
              <a:buFont typeface="Noto Sans Symbols"/>
              <a:buChar char="◼"/>
              <a:defRPr sz="1200" b="0" i="0" u="none" strike="noStrike" cap="none">
                <a:solidFill>
                  <a:schemeClr val="dk2"/>
                </a:solidFill>
                <a:latin typeface="Gill Sans"/>
                <a:ea typeface="Gill Sans"/>
                <a:cs typeface="Gill Sans"/>
                <a:sym typeface="Gill Sans"/>
              </a:defRPr>
            </a:lvl9pPr>
          </a:lstStyle>
          <a:p>
            <a:pPr marL="305435" indent="-270510">
              <a:lnSpc>
                <a:spcPct val="90000"/>
              </a:lnSpc>
              <a:spcBef>
                <a:spcPts val="840"/>
              </a:spcBef>
              <a:buClr>
                <a:srgbClr val="4590B8"/>
              </a:buClr>
              <a:buSzPts val="1104"/>
            </a:pPr>
            <a:r>
              <a:rPr lang="es-ES" sz="1050" dirty="0">
                <a:solidFill>
                  <a:srgbClr val="FFFF00"/>
                </a:solidFill>
              </a:rPr>
              <a:t>1 MARCO TEÓRICO</a:t>
            </a:r>
          </a:p>
          <a:p>
            <a:pPr marL="762635" lvl="1" indent="-333375">
              <a:lnSpc>
                <a:spcPct val="90000"/>
              </a:lnSpc>
              <a:spcBef>
                <a:spcPts val="840"/>
              </a:spcBef>
              <a:buClr>
                <a:srgbClr val="4590B8"/>
              </a:buClr>
              <a:buSzPts val="1104"/>
            </a:pPr>
            <a:r>
              <a:rPr lang="es-ES" sz="1050" dirty="0">
                <a:solidFill>
                  <a:schemeClr val="bg1"/>
                </a:solidFill>
              </a:rPr>
              <a:t>1.1 INTRODUCCIÓN</a:t>
            </a:r>
          </a:p>
          <a:p>
            <a:pPr marL="762635" lvl="1" indent="-333375">
              <a:lnSpc>
                <a:spcPct val="90000"/>
              </a:lnSpc>
              <a:spcBef>
                <a:spcPts val="840"/>
              </a:spcBef>
              <a:buClr>
                <a:srgbClr val="4590B8"/>
              </a:buClr>
              <a:buSzPts val="1104"/>
            </a:pPr>
            <a:r>
              <a:rPr lang="es-ES" sz="1050" dirty="0">
                <a:solidFill>
                  <a:schemeClr val="lt1"/>
                </a:solidFill>
              </a:rPr>
              <a:t>1.2 OBJETIVOS</a:t>
            </a:r>
          </a:p>
          <a:p>
            <a:pPr marL="762635" lvl="1" indent="-333375">
              <a:lnSpc>
                <a:spcPct val="90000"/>
              </a:lnSpc>
              <a:spcBef>
                <a:spcPts val="840"/>
              </a:spcBef>
              <a:buClr>
                <a:srgbClr val="4590B8"/>
              </a:buClr>
              <a:buSzPts val="1104"/>
            </a:pPr>
            <a:r>
              <a:rPr lang="es-ES" sz="1050" dirty="0">
                <a:solidFill>
                  <a:schemeClr val="bg1"/>
                </a:solidFill>
              </a:rPr>
              <a:t>1.3 ENTERPRISE JAVABEANS</a:t>
            </a:r>
          </a:p>
          <a:p>
            <a:pPr marL="762635" lvl="1" indent="-333375">
              <a:lnSpc>
                <a:spcPct val="90000"/>
              </a:lnSpc>
              <a:spcBef>
                <a:spcPts val="840"/>
              </a:spcBef>
              <a:buClr>
                <a:srgbClr val="4590B8"/>
              </a:buClr>
              <a:buSzPts val="1104"/>
            </a:pPr>
            <a:r>
              <a:rPr lang="es-ES" sz="1050" dirty="0">
                <a:solidFill>
                  <a:srgbClr val="FFFF00"/>
                </a:solidFill>
              </a:rPr>
              <a:t>1.4 SESSIONS BEANS</a:t>
            </a:r>
          </a:p>
          <a:p>
            <a:pPr marL="1219835" lvl="2" indent="-333375">
              <a:lnSpc>
                <a:spcPct val="90000"/>
              </a:lnSpc>
              <a:spcBef>
                <a:spcPts val="840"/>
              </a:spcBef>
              <a:buClr>
                <a:srgbClr val="4590B8"/>
              </a:buClr>
              <a:buSzPts val="1104"/>
            </a:pPr>
            <a:r>
              <a:rPr lang="es-ES" sz="850" dirty="0">
                <a:solidFill>
                  <a:schemeClr val="lt1"/>
                </a:solidFill>
              </a:rPr>
              <a:t>1.4.1 STATELESS SESSION BEAN</a:t>
            </a:r>
          </a:p>
          <a:p>
            <a:pPr marL="1219835" lvl="2" indent="-333375">
              <a:lnSpc>
                <a:spcPct val="90000"/>
              </a:lnSpc>
              <a:spcBef>
                <a:spcPts val="840"/>
              </a:spcBef>
              <a:buClr>
                <a:srgbClr val="4590B8"/>
              </a:buClr>
              <a:buSzPts val="1104"/>
            </a:pPr>
            <a:r>
              <a:rPr lang="es-ES" sz="850" dirty="0">
                <a:solidFill>
                  <a:schemeClr val="lt1"/>
                </a:solidFill>
              </a:rPr>
              <a:t>1.4.2 STATEFULL SESSION BEAN</a:t>
            </a:r>
          </a:p>
          <a:p>
            <a:pPr marL="1219835" lvl="2" indent="-333375">
              <a:lnSpc>
                <a:spcPct val="90000"/>
              </a:lnSpc>
              <a:spcBef>
                <a:spcPts val="840"/>
              </a:spcBef>
              <a:buClr>
                <a:srgbClr val="4590B8"/>
              </a:buClr>
              <a:buSzPts val="1104"/>
            </a:pPr>
            <a:r>
              <a:rPr lang="es-ES" sz="850" dirty="0">
                <a:solidFill>
                  <a:schemeClr val="lt1"/>
                </a:solidFill>
              </a:rPr>
              <a:t>1.4.3 SINGLETON SESSION BEAN</a:t>
            </a:r>
          </a:p>
          <a:p>
            <a:pPr marL="762635" lvl="1" indent="-333375">
              <a:lnSpc>
                <a:spcPct val="90000"/>
              </a:lnSpc>
              <a:spcBef>
                <a:spcPts val="840"/>
              </a:spcBef>
              <a:buClr>
                <a:srgbClr val="4590B8"/>
              </a:buClr>
              <a:buSzPts val="1104"/>
            </a:pPr>
            <a:r>
              <a:rPr lang="es-ES" sz="1050" dirty="0">
                <a:solidFill>
                  <a:schemeClr val="lt1"/>
                </a:solidFill>
              </a:rPr>
              <a:t>1.5 SOFTWARE MODULAR</a:t>
            </a:r>
          </a:p>
          <a:p>
            <a:pPr marL="762635" lvl="1" indent="-333375">
              <a:lnSpc>
                <a:spcPct val="90000"/>
              </a:lnSpc>
              <a:spcBef>
                <a:spcPts val="840"/>
              </a:spcBef>
              <a:buClr>
                <a:srgbClr val="4590B8"/>
              </a:buClr>
              <a:buSzPts val="1104"/>
            </a:pPr>
            <a:r>
              <a:rPr lang="es-ES" sz="1050" dirty="0">
                <a:solidFill>
                  <a:schemeClr val="lt1"/>
                </a:solidFill>
              </a:rPr>
              <a:t>1.6 SEVIDORES</a:t>
            </a:r>
          </a:p>
          <a:p>
            <a:pPr marL="762635" lvl="1" indent="-333375">
              <a:lnSpc>
                <a:spcPct val="90000"/>
              </a:lnSpc>
              <a:spcBef>
                <a:spcPts val="840"/>
              </a:spcBef>
              <a:buClr>
                <a:srgbClr val="4590B8"/>
              </a:buClr>
              <a:buSzPts val="1104"/>
            </a:pPr>
            <a:r>
              <a:rPr lang="es-ES" sz="1050" dirty="0">
                <a:solidFill>
                  <a:schemeClr val="lt1"/>
                </a:solidFill>
              </a:rPr>
              <a:t>1.7 CLIENTE - SERVIDORES</a:t>
            </a:r>
          </a:p>
          <a:p>
            <a:pPr marL="762635" lvl="1" indent="-333375">
              <a:lnSpc>
                <a:spcPct val="90000"/>
              </a:lnSpc>
              <a:spcBef>
                <a:spcPts val="840"/>
              </a:spcBef>
              <a:buClr>
                <a:srgbClr val="4590B8"/>
              </a:buClr>
              <a:buSzPts val="1104"/>
            </a:pPr>
            <a:r>
              <a:rPr lang="es-ES" sz="1050" dirty="0">
                <a:solidFill>
                  <a:schemeClr val="lt1"/>
                </a:solidFill>
              </a:rPr>
              <a:t>1.8 .WAR</a:t>
            </a:r>
          </a:p>
          <a:p>
            <a:pPr marL="762635" lvl="1" indent="-333375">
              <a:lnSpc>
                <a:spcPct val="90000"/>
              </a:lnSpc>
              <a:spcBef>
                <a:spcPts val="840"/>
              </a:spcBef>
              <a:buClr>
                <a:srgbClr val="4590B8"/>
              </a:buClr>
              <a:buSzPts val="1104"/>
            </a:pPr>
            <a:r>
              <a:rPr lang="es-ES" sz="1050" dirty="0">
                <a:solidFill>
                  <a:schemeClr val="lt1"/>
                </a:solidFill>
              </a:rPr>
              <a:t>1.9 JAVA WEB START</a:t>
            </a:r>
          </a:p>
          <a:p>
            <a:pPr marL="762635" lvl="1" indent="-333375">
              <a:lnSpc>
                <a:spcPct val="90000"/>
              </a:lnSpc>
              <a:spcBef>
                <a:spcPts val="840"/>
              </a:spcBef>
              <a:buClr>
                <a:srgbClr val="4590B8"/>
              </a:buClr>
              <a:buSzPts val="1104"/>
            </a:pPr>
            <a:r>
              <a:rPr lang="es-ES" sz="1050" dirty="0">
                <a:solidFill>
                  <a:schemeClr val="lt1"/>
                </a:solidFill>
              </a:rPr>
              <a:t>1.10 INTERFACES LOCALES Y REMOTAS</a:t>
            </a:r>
          </a:p>
          <a:p>
            <a:pPr marL="305435" lvl="0" indent="-270510">
              <a:lnSpc>
                <a:spcPct val="90000"/>
              </a:lnSpc>
              <a:spcBef>
                <a:spcPts val="840"/>
              </a:spcBef>
              <a:buClr>
                <a:srgbClr val="4590B8"/>
              </a:buClr>
              <a:buSzPts val="1104"/>
            </a:pPr>
            <a:r>
              <a:rPr lang="es-ES" sz="1050" dirty="0">
                <a:solidFill>
                  <a:schemeClr val="lt1"/>
                </a:solidFill>
              </a:rPr>
              <a:t>2 PARTE PRÁCTICA</a:t>
            </a:r>
            <a:endParaRPr lang="en-US" sz="850" dirty="0">
              <a:solidFill>
                <a:schemeClr val="lt1"/>
              </a:solidFill>
            </a:endParaRPr>
          </a:p>
          <a:p>
            <a:pPr marL="629920" lvl="1" indent="-270510">
              <a:lnSpc>
                <a:spcPct val="90000"/>
              </a:lnSpc>
              <a:spcBef>
                <a:spcPts val="840"/>
              </a:spcBef>
              <a:buClr>
                <a:srgbClr val="4590B8"/>
              </a:buClr>
              <a:buSzPts val="1104"/>
            </a:pPr>
            <a:r>
              <a:rPr lang="es-ES" sz="1050" dirty="0">
                <a:solidFill>
                  <a:schemeClr val="lt1"/>
                </a:solidFill>
              </a:rPr>
              <a:t>2.1 CREACIÓN DEL PROYECTO</a:t>
            </a:r>
          </a:p>
          <a:p>
            <a:pPr marL="629920" lvl="1" indent="-270510">
              <a:lnSpc>
                <a:spcPct val="90000"/>
              </a:lnSpc>
              <a:spcBef>
                <a:spcPts val="840"/>
              </a:spcBef>
              <a:buClr>
                <a:srgbClr val="4590B8"/>
              </a:buClr>
              <a:buSzPts val="1104"/>
            </a:pPr>
            <a:r>
              <a:rPr lang="es-ES" sz="1050" dirty="0">
                <a:solidFill>
                  <a:schemeClr val="lt1"/>
                </a:solidFill>
              </a:rPr>
              <a:t>2.2 EJECUCIONES</a:t>
            </a:r>
          </a:p>
          <a:p>
            <a:pPr marL="305435" lvl="0" indent="-270510">
              <a:lnSpc>
                <a:spcPct val="90000"/>
              </a:lnSpc>
              <a:spcBef>
                <a:spcPts val="840"/>
              </a:spcBef>
              <a:buClr>
                <a:srgbClr val="4590B8"/>
              </a:buClr>
              <a:buSzPts val="1104"/>
            </a:pPr>
            <a:r>
              <a:rPr lang="es-ES" sz="1050" dirty="0">
                <a:solidFill>
                  <a:schemeClr val="lt1"/>
                </a:solidFill>
              </a:rPr>
              <a:t>3 CONCLUSIONES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4 RECOMENDACIONES</a:t>
            </a:r>
            <a:endParaRPr lang="en-US" sz="1050" dirty="0">
              <a:solidFill>
                <a:schemeClr val="lt1"/>
              </a:solidFill>
            </a:endParaRPr>
          </a:p>
          <a:p>
            <a:pPr marL="305435" lvl="0" indent="-270510">
              <a:lnSpc>
                <a:spcPct val="90000"/>
              </a:lnSpc>
              <a:spcBef>
                <a:spcPts val="840"/>
              </a:spcBef>
              <a:buClr>
                <a:srgbClr val="4590B8"/>
              </a:buClr>
              <a:buSzPts val="1104"/>
            </a:pPr>
            <a:r>
              <a:rPr lang="es-ES" sz="1050" dirty="0">
                <a:solidFill>
                  <a:schemeClr val="lt1"/>
                </a:solidFill>
              </a:rPr>
              <a:t>5 BIBLIOGRAFÍA</a:t>
            </a:r>
            <a:endParaRPr lang="en-US" sz="1050" dirty="0">
              <a:solidFill>
                <a:schemeClr val="lt1"/>
              </a:solidFill>
            </a:endParaRPr>
          </a:p>
        </p:txBody>
      </p:sp>
    </p:spTree>
    <p:extLst>
      <p:ext uri="{BB962C8B-B14F-4D97-AF65-F5344CB8AC3E}">
        <p14:creationId xmlns:p14="http://schemas.microsoft.com/office/powerpoint/2010/main" val="2627805359"/>
      </p:ext>
    </p:extLst>
  </p:cSld>
  <p:clrMapOvr>
    <a:masterClrMapping/>
  </p:clrMapOvr>
</p:sld>
</file>

<file path=ppt/theme/theme1.xml><?xml version="1.0" encoding="utf-8"?>
<a:theme xmlns:a="http://schemas.openxmlformats.org/drawingml/2006/main" name="Dividendo">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EDB39E34F5A9B445B025C05B2A05D030" ma:contentTypeVersion="7" ma:contentTypeDescription="Crear nuevo documento." ma:contentTypeScope="" ma:versionID="5936eb5f6eb165cf2eb396482ba99b9a">
  <xsd:schema xmlns:xsd="http://www.w3.org/2001/XMLSchema" xmlns:xs="http://www.w3.org/2001/XMLSchema" xmlns:p="http://schemas.microsoft.com/office/2006/metadata/properties" xmlns:ns3="f1f31ffb-9912-4459-99c8-b26e82094b51" xmlns:ns4="ce621958-37b1-43fe-a1f1-1aad67996a88" targetNamespace="http://schemas.microsoft.com/office/2006/metadata/properties" ma:root="true" ma:fieldsID="9bc1c983e7c808fb83b409b082a204b7" ns3:_="" ns4:_="">
    <xsd:import namespace="f1f31ffb-9912-4459-99c8-b26e82094b51"/>
    <xsd:import namespace="ce621958-37b1-43fe-a1f1-1aad67996a88"/>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f31ffb-9912-4459-99c8-b26e82094b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621958-37b1-43fe-a1f1-1aad67996a88" elementFormDefault="qualified">
    <xsd:import namespace="http://schemas.microsoft.com/office/2006/documentManagement/types"/>
    <xsd:import namespace="http://schemas.microsoft.com/office/infopath/2007/PartnerControls"/>
    <xsd:element name="SharedWithUsers" ma:index="11"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Detalles de uso compartido" ma:internalName="SharedWithDetails" ma:readOnly="true">
      <xsd:simpleType>
        <xsd:restriction base="dms:Note">
          <xsd:maxLength value="255"/>
        </xsd:restriction>
      </xsd:simpleType>
    </xsd:element>
    <xsd:element name="SharingHintHash" ma:index="13"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1f31ffb-9912-4459-99c8-b26e82094b51" xsi:nil="true"/>
  </documentManagement>
</p:properties>
</file>

<file path=customXml/itemProps1.xml><?xml version="1.0" encoding="utf-8"?>
<ds:datastoreItem xmlns:ds="http://schemas.openxmlformats.org/officeDocument/2006/customXml" ds:itemID="{7539FA72-2EF2-465A-8706-8063E76552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f31ffb-9912-4459-99c8-b26e82094b51"/>
    <ds:schemaRef ds:uri="ce621958-37b1-43fe-a1f1-1aad67996a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2B21973-3085-4B98-BEA8-7F664488DA2C}">
  <ds:schemaRefs>
    <ds:schemaRef ds:uri="http://schemas.microsoft.com/sharepoint/v3/contenttype/forms"/>
  </ds:schemaRefs>
</ds:datastoreItem>
</file>

<file path=customXml/itemProps3.xml><?xml version="1.0" encoding="utf-8"?>
<ds:datastoreItem xmlns:ds="http://schemas.openxmlformats.org/officeDocument/2006/customXml" ds:itemID="{E2F92957-6657-46C3-B8C6-FEE3FBC038D5}">
  <ds:schemaRefs>
    <ds:schemaRef ds:uri="http://purl.org/dc/elements/1.1/"/>
    <ds:schemaRef ds:uri="http://purl.org/dc/terms/"/>
    <ds:schemaRef ds:uri="http://schemas.microsoft.com/office/2006/documentManagement/types"/>
    <ds:schemaRef ds:uri="http://www.w3.org/XML/1998/namespace"/>
    <ds:schemaRef ds:uri="http://purl.org/dc/dcmitype/"/>
    <ds:schemaRef ds:uri="http://schemas.microsoft.com/office/2006/metadata/properties"/>
    <ds:schemaRef ds:uri="ce621958-37b1-43fe-a1f1-1aad67996a88"/>
    <ds:schemaRef ds:uri="http://schemas.microsoft.com/office/infopath/2007/PartnerControls"/>
    <ds:schemaRef ds:uri="http://schemas.openxmlformats.org/package/2006/metadata/core-properties"/>
    <ds:schemaRef ds:uri="f1f31ffb-9912-4459-99c8-b26e82094b51"/>
  </ds:schemaRefs>
</ds:datastoreItem>
</file>

<file path=docProps/app.xml><?xml version="1.0" encoding="utf-8"?>
<Properties xmlns="http://schemas.openxmlformats.org/officeDocument/2006/extended-properties" xmlns:vt="http://schemas.openxmlformats.org/officeDocument/2006/docPropsVTypes">
  <TotalTime>397</TotalTime>
  <Words>5932</Words>
  <Application>Microsoft Office PowerPoint</Application>
  <PresentationFormat>Panorámica</PresentationFormat>
  <Paragraphs>881</Paragraphs>
  <Slides>36</Slides>
  <Notes>36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36</vt:i4>
      </vt:variant>
    </vt:vector>
  </HeadingPairs>
  <TitlesOfParts>
    <vt:vector size="43" baseType="lpstr">
      <vt:lpstr>Gill Sans</vt:lpstr>
      <vt:lpstr>Cambria</vt:lpstr>
      <vt:lpstr>Calibri</vt:lpstr>
      <vt:lpstr>Wingdings</vt:lpstr>
      <vt:lpstr>Noto Sans Symbols</vt:lpstr>
      <vt:lpstr>Arial</vt:lpstr>
      <vt:lpstr>Dividendo</vt:lpstr>
      <vt:lpstr>ENTERPRISE JAVABEANS (EJBS) ENTERPRISE EDITION</vt:lpstr>
      <vt:lpstr>Presentación de PowerPoint</vt:lpstr>
      <vt:lpstr>1   MARCO TEÓRICO</vt:lpstr>
      <vt:lpstr>1.2 OBJETIVOS</vt:lpstr>
      <vt:lpstr>1.3 ENTERPRISE JAVABEANS</vt:lpstr>
      <vt:lpstr>1.3 ENTERPRISE JAVABEANS</vt:lpstr>
      <vt:lpstr>1.3 ENTERPRISE JAVABEANS</vt:lpstr>
      <vt:lpstr>1.3 ENTERPRISE JAVABEANS</vt:lpstr>
      <vt:lpstr>1.4 SESSION BEANS</vt:lpstr>
      <vt:lpstr>1.4.1 STATELESS SESSION BEAN</vt:lpstr>
      <vt:lpstr>1.4.2 STATEFULL SESSION BEAN</vt:lpstr>
      <vt:lpstr>1.4.3 SINGLETON SESSION BEAN</vt:lpstr>
      <vt:lpstr>1.5 SOFTWARE MODULAR</vt:lpstr>
      <vt:lpstr>1.6 SERVIDORES</vt:lpstr>
      <vt:lpstr>1.6 SERVIDORES</vt:lpstr>
      <vt:lpstr>1.7 CLIENTE - SERVIDOR</vt:lpstr>
      <vt:lpstr>1.8 .WAR</vt:lpstr>
      <vt:lpstr>1.9  JAVA WEB START</vt:lpstr>
      <vt:lpstr>1.10  INTERFACES LOCALES Y REMOTAS</vt:lpstr>
      <vt:lpstr>1.10  INTERFACES LOCALES Y REMOTAS</vt:lpstr>
      <vt:lpstr>2 PARTE PRÁCTICA</vt:lpstr>
      <vt:lpstr>2.1 CREACIÓN DEL PROYECTO</vt:lpstr>
      <vt:lpstr>2.1 CREACIÓN DEL PROYECTO</vt:lpstr>
      <vt:lpstr>2.1 CREACIÓN DEL PROYECTO</vt:lpstr>
      <vt:lpstr>2.1 CREACIÓN DEL PROYECTO</vt:lpstr>
      <vt:lpstr>2.1 CREACIÓN DEL PROYECTO</vt:lpstr>
      <vt:lpstr>2.1 CREACIÓN DEL PROYECTO</vt:lpstr>
      <vt:lpstr>2.1 CREACIÓN DEL PROYECTO</vt:lpstr>
      <vt:lpstr>2.1 CREACIÓN DEL PROYECTO</vt:lpstr>
      <vt:lpstr>2.1 CREACIÓN DEL PROYECTO</vt:lpstr>
      <vt:lpstr>2.1 CREACIÓN DEL PROYECTO</vt:lpstr>
      <vt:lpstr>2.2 EJECUCIONES</vt:lpstr>
      <vt:lpstr>3 CONCLUSIONES</vt:lpstr>
      <vt:lpstr>4 RECOMENDACIONES</vt:lpstr>
      <vt:lpstr>5 BIBLIOGRAFÍA</vt:lpstr>
      <vt:lpstr>5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FORMULARIO WEB SIN MVC CON JAVA</dc:title>
  <dc:creator>Andrés Pallango</dc:creator>
  <cp:lastModifiedBy>ANDRES VINICIO PALLANGO TAPIA</cp:lastModifiedBy>
  <cp:revision>11</cp:revision>
  <dcterms:created xsi:type="dcterms:W3CDTF">2020-07-10T23:33:49Z</dcterms:created>
  <dcterms:modified xsi:type="dcterms:W3CDTF">2023-07-15T21:18:44Z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0x010100EDB39E34F5A9B445B025C05B2A05D030</vt:lpwstr>
  </property>
</Properties>
</file>