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8"/>
  </p:notesMasterIdLst>
  <p:sldIdLst>
    <p:sldId id="258" r:id="rId5"/>
    <p:sldId id="259" r:id="rId6"/>
    <p:sldId id="260" r:id="rId7"/>
    <p:sldId id="261" r:id="rId8"/>
    <p:sldId id="303" r:id="rId9"/>
    <p:sldId id="262" r:id="rId10"/>
    <p:sldId id="263" r:id="rId11"/>
    <p:sldId id="380" r:id="rId12"/>
    <p:sldId id="304" r:id="rId13"/>
    <p:sldId id="307" r:id="rId14"/>
    <p:sldId id="264" r:id="rId15"/>
    <p:sldId id="308" r:id="rId16"/>
    <p:sldId id="266" r:id="rId17"/>
    <p:sldId id="313" r:id="rId18"/>
    <p:sldId id="319" r:id="rId19"/>
    <p:sldId id="320" r:id="rId20"/>
    <p:sldId id="321" r:id="rId21"/>
    <p:sldId id="343" r:id="rId22"/>
    <p:sldId id="323" r:id="rId23"/>
    <p:sldId id="324" r:id="rId24"/>
    <p:sldId id="328" r:id="rId25"/>
    <p:sldId id="344" r:id="rId26"/>
    <p:sldId id="345" r:id="rId27"/>
    <p:sldId id="346" r:id="rId28"/>
    <p:sldId id="330" r:id="rId29"/>
    <p:sldId id="331" r:id="rId30"/>
    <p:sldId id="332" r:id="rId31"/>
    <p:sldId id="347" r:id="rId32"/>
    <p:sldId id="348" r:id="rId33"/>
    <p:sldId id="349" r:id="rId34"/>
    <p:sldId id="350" r:id="rId35"/>
    <p:sldId id="351" r:id="rId36"/>
    <p:sldId id="352" r:id="rId37"/>
    <p:sldId id="353" r:id="rId38"/>
    <p:sldId id="354" r:id="rId39"/>
    <p:sldId id="355" r:id="rId40"/>
    <p:sldId id="356" r:id="rId41"/>
    <p:sldId id="357" r:id="rId42"/>
    <p:sldId id="358" r:id="rId43"/>
    <p:sldId id="359" r:id="rId44"/>
    <p:sldId id="360" r:id="rId45"/>
    <p:sldId id="361" r:id="rId46"/>
    <p:sldId id="362" r:id="rId47"/>
    <p:sldId id="363" r:id="rId48"/>
    <p:sldId id="364" r:id="rId49"/>
    <p:sldId id="365" r:id="rId50"/>
    <p:sldId id="366" r:id="rId51"/>
    <p:sldId id="367" r:id="rId52"/>
    <p:sldId id="368" r:id="rId53"/>
    <p:sldId id="369" r:id="rId54"/>
    <p:sldId id="370" r:id="rId55"/>
    <p:sldId id="371" r:id="rId56"/>
    <p:sldId id="372" r:id="rId57"/>
    <p:sldId id="373" r:id="rId58"/>
    <p:sldId id="374" r:id="rId59"/>
    <p:sldId id="375" r:id="rId60"/>
    <p:sldId id="376" r:id="rId61"/>
    <p:sldId id="377" r:id="rId62"/>
    <p:sldId id="378" r:id="rId63"/>
    <p:sldId id="379" r:id="rId64"/>
    <p:sldId id="279" r:id="rId65"/>
    <p:sldId id="280" r:id="rId66"/>
    <p:sldId id="281" r:id="rId6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82" autoAdjust="0"/>
  </p:normalViewPr>
  <p:slideViewPr>
    <p:cSldViewPr snapToGrid="0">
      <p:cViewPr varScale="1">
        <p:scale>
          <a:sx n="103" d="100"/>
          <a:sy n="103" d="100"/>
        </p:scale>
        <p:origin x="8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MX" dirty="0"/>
            <a:t>Comprender la funcionalidad de los hilos en Java para ejecutar múltiples tareas al mismo así como también ver la manera en la que un programa realizado con hilos actúa de manera diferente a uno que no los utiliza.</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800100" rtl="0">
            <a:lnSpc>
              <a:spcPct val="100000"/>
            </a:lnSpc>
            <a:spcBef>
              <a:spcPct val="0"/>
            </a:spcBef>
            <a:spcAft>
              <a:spcPct val="35000"/>
            </a:spcAft>
            <a:buNone/>
          </a:pPr>
          <a:r>
            <a:rPr lang="es-MX" sz="1800" kern="1200" dirty="0"/>
            <a:t>Comprender la funcionalidad de los hilos en Java para ejecutar múltiples tareas al mismo así como también ver la manera en la que un programa realizado con hilos actúa de manera diferente a uno que no los utiliza.</a:t>
          </a:r>
          <a:endParaRPr lang="en-US" sz="18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10/07/2023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7/10/2023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7/10/2023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7/10/2023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7/10/2023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7/10/2023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dirty="0">
                <a:solidFill>
                  <a:schemeClr val="bg1"/>
                </a:solidFill>
              </a:rPr>
              <a:t>Hilos java (173_174_175_176_177_178)</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ADRIÁN MOSQUERA</a:t>
            </a:r>
          </a:p>
          <a:p>
            <a:r>
              <a:rPr lang="es-EC" dirty="0">
                <a:solidFill>
                  <a:schemeClr val="bg1"/>
                </a:solidFill>
              </a:rPr>
              <a:t>                            ANDRES PALLANGO</a:t>
            </a:r>
          </a:p>
          <a:p>
            <a:r>
              <a:rPr lang="es-EC" dirty="0">
                <a:solidFill>
                  <a:schemeClr val="bg1"/>
                </a:solidFill>
              </a:rPr>
              <a:t>                            PAÚL SÁNCHEZ</a:t>
            </a:r>
          </a:p>
          <a:p>
            <a:endParaRPr lang="es-EC" u="sng"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9877</a:t>
            </a:r>
            <a:endParaRPr lang="es-EC" dirty="0">
              <a:solidFill>
                <a:schemeClr val="bg1"/>
              </a:solidFill>
            </a:endParaRPr>
          </a:p>
          <a:p>
            <a:r>
              <a:rPr lang="es-EC" b="1" dirty="0">
                <a:solidFill>
                  <a:schemeClr val="bg1"/>
                </a:solidFill>
              </a:rPr>
              <a:t>FECHA: 10</a:t>
            </a:r>
            <a:r>
              <a:rPr lang="es-EC" dirty="0">
                <a:solidFill>
                  <a:schemeClr val="bg1"/>
                </a:solidFill>
              </a:rPr>
              <a:t>/07/2023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2.7 </a:t>
            </a:r>
            <a:r>
              <a:rPr lang="es-MX" dirty="0"/>
              <a:t>TERMINOLOGÍA Y METODOS DE HILOS EN JAVA.</a:t>
            </a:r>
            <a:endParaRPr lang="es-ES" dirty="0"/>
          </a:p>
        </p:txBody>
      </p:sp>
      <p:pic>
        <p:nvPicPr>
          <p:cNvPr id="5" name="Marcador de contenido 4">
            <a:extLst>
              <a:ext uri="{FF2B5EF4-FFF2-40B4-BE49-F238E27FC236}">
                <a16:creationId xmlns:a16="http://schemas.microsoft.com/office/drawing/2014/main" id="{A7402F61-8237-4405-A6A0-7DF529D38860}"/>
              </a:ext>
            </a:extLst>
          </p:cNvPr>
          <p:cNvPicPr>
            <a:picLocks noGrp="1" noChangeAspect="1"/>
          </p:cNvPicPr>
          <p:nvPr>
            <p:ph idx="1"/>
          </p:nvPr>
        </p:nvPicPr>
        <p:blipFill>
          <a:blip r:embed="rId2"/>
          <a:stretch>
            <a:fillRect/>
          </a:stretch>
        </p:blipFill>
        <p:spPr>
          <a:xfrm>
            <a:off x="685849" y="2224585"/>
            <a:ext cx="7756872" cy="3657600"/>
          </a:xfrm>
        </p:spPr>
      </p:pic>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pSp>
        <p:nvGrpSpPr>
          <p:cNvPr id="13" name="Grupo 12">
            <a:extLst>
              <a:ext uri="{FF2B5EF4-FFF2-40B4-BE49-F238E27FC236}">
                <a16:creationId xmlns:a16="http://schemas.microsoft.com/office/drawing/2014/main" id="{E1C703EE-646F-C429-D652-E94364507570}"/>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25CAD7F5-FFA2-8DED-543B-38D258668CD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SINCRONIZACIÓN DE HILOS</a:t>
              </a:r>
            </a:p>
            <a:p>
              <a:pPr lvl="1">
                <a:lnSpc>
                  <a:spcPct val="90000"/>
                </a:lnSpc>
              </a:pPr>
              <a:r>
                <a:rPr lang="es-ES" sz="1100" dirty="0">
                  <a:solidFill>
                    <a:schemeClr val="bg1"/>
                  </a:solidFill>
                </a:rPr>
                <a:t>2.6	HILOS PARALELOS Y CONCURRENTES</a:t>
              </a:r>
            </a:p>
            <a:p>
              <a:pPr lvl="1">
                <a:lnSpc>
                  <a:spcPct val="90000"/>
                </a:lnSpc>
              </a:pPr>
              <a:r>
                <a:rPr lang="es-ES" sz="1100" dirty="0">
                  <a:solidFill>
                    <a:srgbClr val="FFFF00"/>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15092440-4FC1-DDBE-728F-F821F6153932}"/>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9</a:t>
              </a:r>
            </a:p>
          </p:txBody>
        </p:sp>
      </p:grpSp>
    </p:spTree>
    <p:extLst>
      <p:ext uri="{BB962C8B-B14F-4D97-AF65-F5344CB8AC3E}">
        <p14:creationId xmlns:p14="http://schemas.microsoft.com/office/powerpoint/2010/main" val="337920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En la presente práctica se trabajará en un proyecto </a:t>
            </a:r>
            <a:r>
              <a:rPr lang="en-US" dirty="0"/>
              <a:t>para la </a:t>
            </a:r>
            <a:r>
              <a:rPr lang="en-US" dirty="0" err="1"/>
              <a:t>transferencia</a:t>
            </a:r>
            <a:r>
              <a:rPr lang="en-US" dirty="0"/>
              <a:t> de dinero entre </a:t>
            </a:r>
            <a:r>
              <a:rPr lang="en-US" dirty="0" err="1"/>
              <a:t>cuentas</a:t>
            </a:r>
            <a:r>
              <a:rPr lang="en-US" dirty="0"/>
              <a:t> de un </a:t>
            </a:r>
            <a:r>
              <a:rPr lang="en-US" dirty="0" err="1"/>
              <a:t>mismo</a:t>
            </a:r>
            <a:r>
              <a:rPr lang="en-US" dirty="0"/>
              <a:t> un banco </a:t>
            </a:r>
            <a:r>
              <a:rPr lang="en-US" dirty="0" err="1"/>
              <a:t>utilizando</a:t>
            </a:r>
            <a:r>
              <a:rPr lang="en-US" dirty="0"/>
              <a:t> </a:t>
            </a:r>
            <a:r>
              <a:rPr lang="en-US" dirty="0" err="1"/>
              <a:t>hilos</a:t>
            </a:r>
            <a:r>
              <a:rPr lang="en-US" dirty="0"/>
              <a:t>.</a:t>
            </a:r>
            <a:endParaRPr lang="es-ES" dirty="0"/>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735133" y="6457890"/>
            <a:ext cx="456867" cy="400110"/>
          </a:xfrm>
          <a:prstGeom prst="rect">
            <a:avLst/>
          </a:prstGeom>
          <a:noFill/>
        </p:spPr>
        <p:txBody>
          <a:bodyPr wrap="square" rtlCol="0">
            <a:spAutoFit/>
          </a:bodyPr>
          <a:lstStyle/>
          <a:p>
            <a:r>
              <a:rPr lang="es-EC" sz="2000" dirty="0"/>
              <a:t>10</a:t>
            </a:r>
          </a:p>
        </p:txBody>
      </p:sp>
    </p:spTree>
    <p:extLst>
      <p:ext uri="{BB962C8B-B14F-4D97-AF65-F5344CB8AC3E}">
        <p14:creationId xmlns:p14="http://schemas.microsoft.com/office/powerpoint/2010/main" val="3092708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a:t>3. 1	CREACIÓN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a:bodyPr>
          <a:lstStyle/>
          <a:p>
            <a:r>
              <a:rPr lang="es-ES" dirty="0">
                <a:solidFill>
                  <a:schemeClr val="tx1"/>
                </a:solidFill>
              </a:rPr>
              <a:t>1.	Apache </a:t>
            </a:r>
            <a:r>
              <a:rPr lang="es-ES" dirty="0" err="1">
                <a:solidFill>
                  <a:schemeClr val="tx1"/>
                </a:solidFill>
              </a:rPr>
              <a:t>Netbeans</a:t>
            </a:r>
            <a:r>
              <a:rPr lang="es-ES" dirty="0">
                <a:solidFill>
                  <a:schemeClr val="tx1"/>
                </a:solidFill>
              </a:rPr>
              <a:t> y se sitúa en la Pestaña superior y selecciona File-&gt;New Project -&gt; Java </a:t>
            </a:r>
            <a:r>
              <a:rPr lang="es-ES" dirty="0" err="1">
                <a:solidFill>
                  <a:schemeClr val="tx1"/>
                </a:solidFill>
              </a:rPr>
              <a:t>with</a:t>
            </a:r>
            <a:r>
              <a:rPr lang="es-ES" dirty="0">
                <a:solidFill>
                  <a:schemeClr val="tx1"/>
                </a:solidFill>
              </a:rPr>
              <a:t> </a:t>
            </a:r>
            <a:r>
              <a:rPr lang="es-ES" dirty="0" err="1">
                <a:solidFill>
                  <a:schemeClr val="tx1"/>
                </a:solidFill>
              </a:rPr>
              <a:t>Mave</a:t>
            </a:r>
            <a:r>
              <a:rPr lang="es-ES" dirty="0">
                <a:solidFill>
                  <a:schemeClr val="tx1"/>
                </a:solidFill>
              </a:rPr>
              <a:t> -&gt; Web </a:t>
            </a:r>
            <a:r>
              <a:rPr lang="es-ES" dirty="0" err="1">
                <a:solidFill>
                  <a:schemeClr val="tx1"/>
                </a:solidFill>
              </a:rPr>
              <a:t>Application</a:t>
            </a:r>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12" name="CuadroTexto 11">
            <a:extLst>
              <a:ext uri="{FF2B5EF4-FFF2-40B4-BE49-F238E27FC236}">
                <a16:creationId xmlns:a16="http://schemas.microsoft.com/office/drawing/2014/main" id="{AA0FE1EE-437B-F9FE-E6D6-8504679FFC8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11</a:t>
            </a:r>
          </a:p>
        </p:txBody>
      </p:sp>
      <p:grpSp>
        <p:nvGrpSpPr>
          <p:cNvPr id="19" name="Grupo 18">
            <a:extLst>
              <a:ext uri="{FF2B5EF4-FFF2-40B4-BE49-F238E27FC236}">
                <a16:creationId xmlns:a16="http://schemas.microsoft.com/office/drawing/2014/main" id="{E38F82EC-D133-1F4E-2E86-021A7F2180A6}"/>
              </a:ext>
            </a:extLst>
          </p:cNvPr>
          <p:cNvGrpSpPr/>
          <p:nvPr/>
        </p:nvGrpSpPr>
        <p:grpSpPr>
          <a:xfrm>
            <a:off x="9127125" y="0"/>
            <a:ext cx="3092950" cy="6858000"/>
            <a:chOff x="9127125" y="0"/>
            <a:chExt cx="3092950" cy="6858000"/>
          </a:xfrm>
        </p:grpSpPr>
        <p:sp>
          <p:nvSpPr>
            <p:cNvPr id="20" name="Marcador de contenido 2">
              <a:extLst>
                <a:ext uri="{FF2B5EF4-FFF2-40B4-BE49-F238E27FC236}">
                  <a16:creationId xmlns:a16="http://schemas.microsoft.com/office/drawing/2014/main" id="{500DBF47-332D-E6E9-5AB8-E3920E10163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rgbClr val="FFFF00"/>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21" name="CuadroTexto 20">
              <a:extLst>
                <a:ext uri="{FF2B5EF4-FFF2-40B4-BE49-F238E27FC236}">
                  <a16:creationId xmlns:a16="http://schemas.microsoft.com/office/drawing/2014/main" id="{A642B0AD-E4D7-7B0A-0219-3AD416D716E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11</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6C931B1B-426A-F84C-BCF8-BE6025A7DED0}"/>
              </a:ext>
            </a:extLst>
          </p:cNvPr>
          <p:cNvPicPr>
            <a:picLocks noChangeAspect="1"/>
          </p:cNvPicPr>
          <p:nvPr/>
        </p:nvPicPr>
        <p:blipFill>
          <a:blip r:embed="rId2"/>
          <a:stretch>
            <a:fillRect/>
          </a:stretch>
        </p:blipFill>
        <p:spPr>
          <a:xfrm>
            <a:off x="3198796" y="2370037"/>
            <a:ext cx="5702136" cy="395942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909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2. </a:t>
            </a:r>
            <a:r>
              <a:rPr lang="es-MX" dirty="0">
                <a:solidFill>
                  <a:schemeClr val="bg1"/>
                </a:solidFill>
              </a:rPr>
              <a:t>Le da el siguiente nombre </a:t>
            </a:r>
            <a:r>
              <a:rPr lang="es-MX" dirty="0" err="1">
                <a:solidFill>
                  <a:schemeClr val="bg1"/>
                </a:solidFill>
              </a:rPr>
              <a:t>HilosJava_Video#_Grupo</a:t>
            </a:r>
            <a:r>
              <a:rPr lang="es-MX" dirty="0">
                <a:solidFill>
                  <a:schemeClr val="bg1"/>
                </a:solidFill>
              </a:rPr>
              <a:t>#, y en la opción que dice localización del proyecto presiona buscar y selecciona la carpeta “APLICATIVO” que fue creada con anterioridad, se marca la opción </a:t>
            </a:r>
            <a:r>
              <a:rPr lang="es-MX" dirty="0" err="1">
                <a:solidFill>
                  <a:schemeClr val="bg1"/>
                </a:solidFill>
              </a:rPr>
              <a:t>Create</a:t>
            </a:r>
            <a:r>
              <a:rPr lang="es-MX" dirty="0">
                <a:solidFill>
                  <a:schemeClr val="bg1"/>
                </a:solidFill>
              </a:rPr>
              <a:t> </a:t>
            </a:r>
            <a:r>
              <a:rPr lang="es-MX" dirty="0" err="1">
                <a:solidFill>
                  <a:schemeClr val="bg1"/>
                </a:solidFill>
              </a:rPr>
              <a:t>Main</a:t>
            </a:r>
            <a:r>
              <a:rPr lang="es-MX" dirty="0">
                <a:solidFill>
                  <a:schemeClr val="bg1"/>
                </a:solidFill>
              </a:rPr>
              <a:t> </a:t>
            </a:r>
            <a:r>
              <a:rPr lang="es-MX" dirty="0" err="1">
                <a:solidFill>
                  <a:schemeClr val="bg1"/>
                </a:solidFill>
              </a:rPr>
              <a:t>Class</a:t>
            </a:r>
            <a:r>
              <a:rPr lang="es-MX" dirty="0">
                <a:solidFill>
                  <a:schemeClr val="bg1"/>
                </a:solidFill>
              </a:rPr>
              <a:t> y se coloca en el mismo el siguiente nombre “</a:t>
            </a:r>
            <a:r>
              <a:rPr lang="es-MX" dirty="0" err="1">
                <a:solidFill>
                  <a:schemeClr val="bg1"/>
                </a:solidFill>
              </a:rPr>
              <a:t>ec.edu.monster.main.HilosJava_Video#_Grupo</a:t>
            </a:r>
            <a:r>
              <a:rPr lang="es-MX" dirty="0">
                <a:solidFill>
                  <a:schemeClr val="bg1"/>
                </a:solidFill>
              </a:rPr>
              <a:t>#” para tener un elemento principal que invoque inicialmente a los demás elementos presentes en el modelo de arquitectura MVC. </a:t>
            </a:r>
            <a:endParaRPr lang="es-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12</a:t>
              </a:r>
            </a:p>
          </p:txBody>
        </p:sp>
      </p:grpSp>
      <p:pic>
        <p:nvPicPr>
          <p:cNvPr id="11" name="Imagen 10">
            <a:extLst>
              <a:ext uri="{FF2B5EF4-FFF2-40B4-BE49-F238E27FC236}">
                <a16:creationId xmlns:a16="http://schemas.microsoft.com/office/drawing/2014/main" id="{2F79F818-0587-531C-9845-56BFB96DA0C0}"/>
              </a:ext>
            </a:extLst>
          </p:cNvPr>
          <p:cNvPicPr>
            <a:picLocks noChangeAspect="1"/>
          </p:cNvPicPr>
          <p:nvPr/>
        </p:nvPicPr>
        <p:blipFill>
          <a:blip r:embed="rId2"/>
          <a:stretch>
            <a:fillRect/>
          </a:stretch>
        </p:blipFill>
        <p:spPr>
          <a:xfrm>
            <a:off x="4225741" y="1167786"/>
            <a:ext cx="4825497" cy="3413156"/>
          </a:xfrm>
          <a:prstGeom prst="rect">
            <a:avLst/>
          </a:prstGeom>
        </p:spPr>
      </p:pic>
    </p:spTree>
    <p:extLst>
      <p:ext uri="{BB962C8B-B14F-4D97-AF65-F5344CB8AC3E}">
        <p14:creationId xmlns:p14="http://schemas.microsoft.com/office/powerpoint/2010/main" val="325001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CREACIÓN DE LOS PAQUETES PARA MVC.</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796292" cy="1649824"/>
          </a:xfrm>
        </p:spPr>
        <p:txBody>
          <a:bodyPr/>
          <a:lstStyle/>
          <a:p>
            <a:r>
              <a:rPr lang="es-ES" dirty="0">
                <a:solidFill>
                  <a:schemeClr val="tx1"/>
                </a:solidFill>
              </a:rPr>
              <a:t>1.	</a:t>
            </a:r>
            <a:r>
              <a:rPr lang="fr-FR" dirty="0">
                <a:solidFill>
                  <a:schemeClr val="tx1"/>
                </a:solidFill>
              </a:rPr>
              <a:t>De clic en sources packages-&gt;new-&gt;java package y e</a:t>
            </a:r>
            <a:r>
              <a:rPr lang="es-MX" dirty="0">
                <a:solidFill>
                  <a:schemeClr val="tx1"/>
                </a:solidFill>
              </a:rPr>
              <a:t>n el nombre del paquete coloque </a:t>
            </a:r>
            <a:r>
              <a:rPr lang="es-MX" dirty="0" err="1">
                <a:solidFill>
                  <a:schemeClr val="tx1"/>
                </a:solidFill>
              </a:rPr>
              <a:t>ec.edu.monster</a:t>
            </a:r>
            <a:r>
              <a:rPr lang="es-MX" dirty="0">
                <a:solidFill>
                  <a:schemeClr val="tx1"/>
                </a:solidFill>
              </a:rPr>
              <a:t>.(modelo-vista-controlador) según requiera.</a:t>
            </a:r>
            <a:r>
              <a:rPr lang="fr-FR" dirty="0">
                <a:solidFill>
                  <a:schemeClr val="tx1"/>
                </a:solidFill>
              </a:rPr>
              <a:t> </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rgbClr val="FFFF00"/>
                  </a:solidFill>
                </a:rPr>
                <a:t>3.2	</a:t>
              </a:r>
              <a:r>
                <a:rPr lang="es-MX" sz="1100" dirty="0">
                  <a:solidFill>
                    <a:srgbClr val="FFFF00"/>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13</a:t>
              </a:r>
            </a:p>
          </p:txBody>
        </p:sp>
      </p:grpSp>
      <p:pic>
        <p:nvPicPr>
          <p:cNvPr id="12" name="Imagen 11">
            <a:extLst>
              <a:ext uri="{FF2B5EF4-FFF2-40B4-BE49-F238E27FC236}">
                <a16:creationId xmlns:a16="http://schemas.microsoft.com/office/drawing/2014/main" id="{F2E12952-7470-9D45-84CE-29607778640E}"/>
              </a:ext>
            </a:extLst>
          </p:cNvPr>
          <p:cNvPicPr>
            <a:picLocks noChangeAspect="1"/>
          </p:cNvPicPr>
          <p:nvPr/>
        </p:nvPicPr>
        <p:blipFill>
          <a:blip r:embed="rId2"/>
          <a:stretch>
            <a:fillRect/>
          </a:stretch>
        </p:blipFill>
        <p:spPr>
          <a:xfrm>
            <a:off x="1989391" y="2828329"/>
            <a:ext cx="5423026" cy="3829616"/>
          </a:xfrm>
          <a:prstGeom prst="rect">
            <a:avLst/>
          </a:prstGeom>
        </p:spPr>
      </p:pic>
    </p:spTree>
    <p:extLst>
      <p:ext uri="{BB962C8B-B14F-4D97-AF65-F5344CB8AC3E}">
        <p14:creationId xmlns:p14="http://schemas.microsoft.com/office/powerpoint/2010/main" val="2430940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	</a:t>
            </a:r>
            <a:r>
              <a:rPr lang="es-EC" dirty="0"/>
              <a:t> VIDEO 173</a:t>
            </a:r>
            <a:br>
              <a:rPr lang="es-EC" dirty="0"/>
            </a:br>
            <a:r>
              <a:rPr lang="es-ES" dirty="0"/>
              <a:t>3.3.1	</a:t>
            </a:r>
            <a:r>
              <a:rPr lang="es-EC" dirty="0"/>
              <a:t> Creación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715956"/>
            <a:ext cx="8377218" cy="1050857"/>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14</a:t>
              </a:r>
            </a:p>
          </p:txBody>
        </p:sp>
      </p:grpSp>
      <p:pic>
        <p:nvPicPr>
          <p:cNvPr id="6" name="Imagen 5">
            <a:extLst>
              <a:ext uri="{FF2B5EF4-FFF2-40B4-BE49-F238E27FC236}">
                <a16:creationId xmlns:a16="http://schemas.microsoft.com/office/drawing/2014/main" id="{68532F62-EEDB-2F25-D97F-15D3F19E90D2}"/>
              </a:ext>
            </a:extLst>
          </p:cNvPr>
          <p:cNvPicPr>
            <a:picLocks noChangeAspect="1"/>
          </p:cNvPicPr>
          <p:nvPr/>
        </p:nvPicPr>
        <p:blipFill>
          <a:blip r:embed="rId2"/>
          <a:stretch>
            <a:fillRect/>
          </a:stretch>
        </p:blipFill>
        <p:spPr>
          <a:xfrm>
            <a:off x="1562068" y="2766813"/>
            <a:ext cx="6219731" cy="2797521"/>
          </a:xfrm>
          <a:prstGeom prst="rect">
            <a:avLst/>
          </a:prstGeom>
        </p:spPr>
      </p:pic>
    </p:spTree>
    <p:extLst>
      <p:ext uri="{BB962C8B-B14F-4D97-AF65-F5344CB8AC3E}">
        <p14:creationId xmlns:p14="http://schemas.microsoft.com/office/powerpoint/2010/main" val="2210688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3.3.2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15</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547B2484-ADD9-838B-5714-F1EFD19C6723}"/>
              </a:ext>
            </a:extLst>
          </p:cNvPr>
          <p:cNvPicPr>
            <a:picLocks noChangeAspect="1"/>
          </p:cNvPicPr>
          <p:nvPr/>
        </p:nvPicPr>
        <p:blipFill>
          <a:blip r:embed="rId3"/>
          <a:stretch>
            <a:fillRect/>
          </a:stretch>
        </p:blipFill>
        <p:spPr>
          <a:xfrm>
            <a:off x="581191" y="3024522"/>
            <a:ext cx="8335888" cy="3077004"/>
          </a:xfrm>
          <a:prstGeom prst="rect">
            <a:avLst/>
          </a:prstGeom>
        </p:spPr>
      </p:pic>
    </p:spTree>
    <p:extLst>
      <p:ext uri="{BB962C8B-B14F-4D97-AF65-F5344CB8AC3E}">
        <p14:creationId xmlns:p14="http://schemas.microsoft.com/office/powerpoint/2010/main" val="1641369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3.3.3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16</a:t>
              </a:r>
            </a:p>
          </p:txBody>
        </p:sp>
      </p:grpSp>
      <p:pic>
        <p:nvPicPr>
          <p:cNvPr id="4" name="Imagen 3" descr="Interfaz de usuario gráfica, Aplicación&#10;&#10;Descripción generada automáticamente">
            <a:extLst>
              <a:ext uri="{FF2B5EF4-FFF2-40B4-BE49-F238E27FC236}">
                <a16:creationId xmlns:a16="http://schemas.microsoft.com/office/drawing/2014/main" id="{EEA50F6B-8056-9120-F701-61F88F879B9E}"/>
              </a:ext>
            </a:extLst>
          </p:cNvPr>
          <p:cNvPicPr>
            <a:picLocks noChangeAspect="1"/>
          </p:cNvPicPr>
          <p:nvPr/>
        </p:nvPicPr>
        <p:blipFill rotWithShape="1">
          <a:blip r:embed="rId2"/>
          <a:srcRect t="47356"/>
          <a:stretch/>
        </p:blipFill>
        <p:spPr>
          <a:xfrm>
            <a:off x="1093376" y="3013022"/>
            <a:ext cx="7069116" cy="227341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91253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3.3.4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5" name="Imagen 4" descr="Texto&#10;&#10;Descripción generada automáticamente">
            <a:extLst>
              <a:ext uri="{FF2B5EF4-FFF2-40B4-BE49-F238E27FC236}">
                <a16:creationId xmlns:a16="http://schemas.microsoft.com/office/drawing/2014/main" id="{E0252B4D-E57D-D7B7-06F3-C94979512118}"/>
              </a:ext>
            </a:extLst>
          </p:cNvPr>
          <p:cNvPicPr>
            <a:picLocks noChangeAspect="1"/>
          </p:cNvPicPr>
          <p:nvPr/>
        </p:nvPicPr>
        <p:blipFill>
          <a:blip r:embed="rId2"/>
          <a:stretch>
            <a:fillRect/>
          </a:stretch>
        </p:blipFill>
        <p:spPr>
          <a:xfrm>
            <a:off x="1244452" y="2442736"/>
            <a:ext cx="6966313" cy="4015154"/>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B6014C2E-92BB-67F4-EF2C-5FC9EFC368A4}"/>
              </a:ext>
            </a:extLst>
          </p:cNvPr>
          <p:cNvPicPr>
            <a:picLocks noChangeAspect="1"/>
          </p:cNvPicPr>
          <p:nvPr/>
        </p:nvPicPr>
        <p:blipFill>
          <a:blip r:embed="rId3"/>
          <a:stretch>
            <a:fillRect/>
          </a:stretch>
        </p:blipFill>
        <p:spPr>
          <a:xfrm>
            <a:off x="1259482" y="2442736"/>
            <a:ext cx="6951283" cy="3981041"/>
          </a:xfrm>
          <a:prstGeom prst="rect">
            <a:avLst/>
          </a:prstGeom>
        </p:spPr>
      </p:pic>
    </p:spTree>
    <p:extLst>
      <p:ext uri="{BB962C8B-B14F-4D97-AF65-F5344CB8AC3E}">
        <p14:creationId xmlns:p14="http://schemas.microsoft.com/office/powerpoint/2010/main" val="2925062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3.3.4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382655"/>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a:t>
            </a:r>
            <a:r>
              <a:rPr lang="es-MX" dirty="0" err="1">
                <a:solidFill>
                  <a:schemeClr val="tx1"/>
                </a:solidFill>
              </a:rPr>
              <a:t>BancoControlador</a:t>
            </a:r>
            <a:r>
              <a:rPr lang="es-ES" dirty="0">
                <a:solidFill>
                  <a:schemeClr val="tx1"/>
                </a:solidFill>
              </a:rPr>
              <a:t>.</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18</a:t>
              </a:r>
            </a:p>
          </p:txBody>
        </p:sp>
      </p:grpSp>
      <p:pic>
        <p:nvPicPr>
          <p:cNvPr id="4" name="Imagen 3" descr="Interfaz de usuario gráfica, Aplicación&#10;&#10;Descripción generada automáticamente">
            <a:extLst>
              <a:ext uri="{FF2B5EF4-FFF2-40B4-BE49-F238E27FC236}">
                <a16:creationId xmlns:a16="http://schemas.microsoft.com/office/drawing/2014/main" id="{15363863-1ECA-ACF0-67F5-4AA550D382B9}"/>
              </a:ext>
            </a:extLst>
          </p:cNvPr>
          <p:cNvPicPr>
            <a:picLocks noChangeAspect="1"/>
          </p:cNvPicPr>
          <p:nvPr/>
        </p:nvPicPr>
        <p:blipFill rotWithShape="1">
          <a:blip r:embed="rId2"/>
          <a:srcRect t="7780"/>
          <a:stretch/>
        </p:blipFill>
        <p:spPr>
          <a:xfrm>
            <a:off x="1840026" y="2903577"/>
            <a:ext cx="5790327" cy="352383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13679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
        <p:nvSpPr>
          <p:cNvPr id="4" name="Marcador de contenido 2">
            <a:extLst>
              <a:ext uri="{FF2B5EF4-FFF2-40B4-BE49-F238E27FC236}">
                <a16:creationId xmlns:a16="http://schemas.microsoft.com/office/drawing/2014/main" id="{FE9EFE7B-17D2-56E2-B694-A146F3FF4FD6}"/>
              </a:ext>
            </a:extLst>
          </p:cNvPr>
          <p:cNvSpPr txBox="1">
            <a:spLocks/>
          </p:cNvSpPr>
          <p:nvPr/>
        </p:nvSpPr>
        <p:spPr>
          <a:xfrm>
            <a:off x="442378" y="631821"/>
            <a:ext cx="3707476" cy="6150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SINCRONIZACIÓN DE HILOS</a:t>
            </a:r>
          </a:p>
          <a:p>
            <a:pPr lvl="1">
              <a:lnSpc>
                <a:spcPct val="90000"/>
              </a:lnSpc>
            </a:pPr>
            <a:r>
              <a:rPr lang="es-ES" sz="1100" dirty="0">
                <a:solidFill>
                  <a:schemeClr val="bg1"/>
                </a:solidFill>
              </a:rPr>
              <a:t>2.6	HILOS PARALELOS Y CONCURRENTES</a:t>
            </a:r>
          </a:p>
          <a:p>
            <a:pPr lvl="1">
              <a:lnSpc>
                <a:spcPct val="90000"/>
              </a:lnSpc>
            </a:pPr>
            <a:r>
              <a:rPr lang="es-ES" sz="1100" dirty="0">
                <a:solidFill>
                  <a:schemeClr val="bg1"/>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3.3.4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277148"/>
          </a:xfrm>
        </p:spPr>
        <p:txBody>
          <a:bodyPr/>
          <a:lstStyle/>
          <a:p>
            <a:r>
              <a:rPr lang="es-ES" dirty="0">
                <a:solidFill>
                  <a:schemeClr val="tx1"/>
                </a:solidFill>
              </a:rPr>
              <a:t>2.	</a:t>
            </a:r>
            <a:r>
              <a:rPr lang="es-MX" dirty="0">
                <a:solidFill>
                  <a:schemeClr val="tx1"/>
                </a:solidFill>
              </a:rPr>
              <a:t>Coloque el siguiente código en el 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rgbClr val="FFFF00"/>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19</a:t>
              </a:r>
            </a:p>
          </p:txBody>
        </p:sp>
      </p:grpSp>
      <p:pic>
        <p:nvPicPr>
          <p:cNvPr id="5" name="Imagen 4">
            <a:extLst>
              <a:ext uri="{FF2B5EF4-FFF2-40B4-BE49-F238E27FC236}">
                <a16:creationId xmlns:a16="http://schemas.microsoft.com/office/drawing/2014/main" id="{E1D51471-2B7D-C0A8-4A82-9FFF296BA9E8}"/>
              </a:ext>
            </a:extLst>
          </p:cNvPr>
          <p:cNvPicPr>
            <a:picLocks noChangeAspect="1"/>
          </p:cNvPicPr>
          <p:nvPr/>
        </p:nvPicPr>
        <p:blipFill>
          <a:blip r:embed="rId2"/>
          <a:stretch>
            <a:fillRect/>
          </a:stretch>
        </p:blipFill>
        <p:spPr>
          <a:xfrm>
            <a:off x="1805353" y="2613069"/>
            <a:ext cx="5474678" cy="39661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6233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3.4	</a:t>
            </a:r>
            <a:r>
              <a:rPr lang="es-EC" dirty="0"/>
              <a:t> VIDEO 174</a:t>
            </a:r>
            <a:br>
              <a:rPr lang="es-ES" dirty="0"/>
            </a:br>
            <a:r>
              <a:rPr lang="es-ES" dirty="0"/>
              <a:t>3.4.1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MX" sz="2000" dirty="0">
                  <a:solidFill>
                    <a:schemeClr val="bg1"/>
                  </a:solidFill>
                </a:rPr>
                <a:t>2</a:t>
              </a:r>
              <a:r>
                <a:rPr lang="es-EC" sz="2000" dirty="0">
                  <a:solidFill>
                    <a:schemeClr val="bg1"/>
                  </a:solidFill>
                </a:rPr>
                <a:t>0</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94428" y="3095231"/>
            <a:ext cx="5977264"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25514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21</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0C8125CB-282D-E5CC-E745-F83D0D872D2A}"/>
              </a:ext>
            </a:extLst>
          </p:cNvPr>
          <p:cNvPicPr>
            <a:picLocks noChangeAspect="1"/>
          </p:cNvPicPr>
          <p:nvPr/>
        </p:nvPicPr>
        <p:blipFill>
          <a:blip r:embed="rId3"/>
          <a:stretch>
            <a:fillRect/>
          </a:stretch>
        </p:blipFill>
        <p:spPr>
          <a:xfrm>
            <a:off x="581192" y="3024522"/>
            <a:ext cx="8335889" cy="3131322"/>
          </a:xfrm>
          <a:prstGeom prst="rect">
            <a:avLst/>
          </a:prstGeom>
        </p:spPr>
      </p:pic>
    </p:spTree>
    <p:extLst>
      <p:ext uri="{BB962C8B-B14F-4D97-AF65-F5344CB8AC3E}">
        <p14:creationId xmlns:p14="http://schemas.microsoft.com/office/powerpoint/2010/main" val="32322732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3.4.2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22</a:t>
              </a:r>
            </a:p>
          </p:txBody>
        </p:sp>
      </p:grpSp>
      <p:pic>
        <p:nvPicPr>
          <p:cNvPr id="5" name="Imagen 4" descr="Interfaz de usuario gráfica, Aplicación&#10;&#10;Descripción generada automáticamente">
            <a:extLst>
              <a:ext uri="{FF2B5EF4-FFF2-40B4-BE49-F238E27FC236}">
                <a16:creationId xmlns:a16="http://schemas.microsoft.com/office/drawing/2014/main" id="{9D568F00-A793-0EEC-73D8-0495600186E8}"/>
              </a:ext>
            </a:extLst>
          </p:cNvPr>
          <p:cNvPicPr>
            <a:picLocks noChangeAspect="1"/>
          </p:cNvPicPr>
          <p:nvPr/>
        </p:nvPicPr>
        <p:blipFill>
          <a:blip r:embed="rId2"/>
          <a:stretch>
            <a:fillRect/>
          </a:stretch>
        </p:blipFill>
        <p:spPr>
          <a:xfrm>
            <a:off x="1443085" y="2824761"/>
            <a:ext cx="6579066" cy="3218150"/>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F0D81B5C-945B-621E-8285-FB97B98B856F}"/>
              </a:ext>
            </a:extLst>
          </p:cNvPr>
          <p:cNvPicPr>
            <a:picLocks noChangeAspect="1"/>
          </p:cNvPicPr>
          <p:nvPr/>
        </p:nvPicPr>
        <p:blipFill>
          <a:blip r:embed="rId3"/>
          <a:stretch>
            <a:fillRect/>
          </a:stretch>
        </p:blipFill>
        <p:spPr>
          <a:xfrm>
            <a:off x="1360768" y="2743148"/>
            <a:ext cx="6743700" cy="3381375"/>
          </a:xfrm>
          <a:prstGeom prst="rect">
            <a:avLst/>
          </a:prstGeom>
        </p:spPr>
      </p:pic>
    </p:spTree>
    <p:extLst>
      <p:ext uri="{BB962C8B-B14F-4D97-AF65-F5344CB8AC3E}">
        <p14:creationId xmlns:p14="http://schemas.microsoft.com/office/powerpoint/2010/main" val="1005001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23</a:t>
              </a:r>
            </a:p>
          </p:txBody>
        </p:sp>
      </p:grpSp>
      <p:pic>
        <p:nvPicPr>
          <p:cNvPr id="5" name="Imagen 4" descr="Texto&#10;&#10;Descripción generada automáticamente">
            <a:extLst>
              <a:ext uri="{FF2B5EF4-FFF2-40B4-BE49-F238E27FC236}">
                <a16:creationId xmlns:a16="http://schemas.microsoft.com/office/drawing/2014/main" id="{E0252B4D-E57D-D7B7-06F3-C94979512118}"/>
              </a:ext>
            </a:extLst>
          </p:cNvPr>
          <p:cNvPicPr>
            <a:picLocks noChangeAspect="1"/>
          </p:cNvPicPr>
          <p:nvPr/>
        </p:nvPicPr>
        <p:blipFill>
          <a:blip r:embed="rId2"/>
          <a:stretch>
            <a:fillRect/>
          </a:stretch>
        </p:blipFill>
        <p:spPr>
          <a:xfrm>
            <a:off x="1244452" y="2442736"/>
            <a:ext cx="6966313" cy="4015154"/>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C00B2422-40EB-318B-344C-B20B16B48828}"/>
              </a:ext>
            </a:extLst>
          </p:cNvPr>
          <p:cNvPicPr>
            <a:picLocks noChangeAspect="1"/>
          </p:cNvPicPr>
          <p:nvPr/>
        </p:nvPicPr>
        <p:blipFill>
          <a:blip r:embed="rId3"/>
          <a:stretch>
            <a:fillRect/>
          </a:stretch>
        </p:blipFill>
        <p:spPr>
          <a:xfrm>
            <a:off x="1244451" y="2442736"/>
            <a:ext cx="6966313" cy="3984674"/>
          </a:xfrm>
          <a:prstGeom prst="rect">
            <a:avLst/>
          </a:prstGeom>
        </p:spPr>
      </p:pic>
    </p:spTree>
    <p:extLst>
      <p:ext uri="{BB962C8B-B14F-4D97-AF65-F5344CB8AC3E}">
        <p14:creationId xmlns:p14="http://schemas.microsoft.com/office/powerpoint/2010/main" val="733211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BancoControlador</a:t>
            </a:r>
            <a:r>
              <a:rPr lang="es-ES" dirty="0">
                <a:solidFill>
                  <a:schemeClr val="tx1"/>
                </a:solidFill>
              </a:rPr>
              <a:t> y otra </a:t>
            </a:r>
            <a:r>
              <a:rPr lang="es-ES" dirty="0" err="1">
                <a:solidFill>
                  <a:schemeClr val="tx1"/>
                </a:solidFill>
              </a:rPr>
              <a:t>TransferenciasControlador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MX" sz="2000" dirty="0">
                  <a:solidFill>
                    <a:schemeClr val="bg1"/>
                  </a:solidFill>
                </a:rPr>
                <a:t>24</a:t>
              </a:r>
              <a:endParaRPr lang="es-EC" sz="2000" dirty="0">
                <a:solidFill>
                  <a:schemeClr val="bg1"/>
                </a:solidFill>
              </a:endParaRP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1804450" y="3104396"/>
            <a:ext cx="6261027"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13994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71640"/>
          </a:xfrm>
        </p:spPr>
        <p:txBody>
          <a:bodyPr/>
          <a:lstStyle/>
          <a:p>
            <a:r>
              <a:rPr lang="es-ES" dirty="0">
                <a:solidFill>
                  <a:schemeClr val="tx1"/>
                </a:solidFill>
              </a:rPr>
              <a:t>2.	</a:t>
            </a:r>
            <a:r>
              <a:rPr lang="es-MX" dirty="0">
                <a:solidFill>
                  <a:schemeClr val="tx1"/>
                </a:solidFill>
              </a:rPr>
              <a:t> Coloque el código de los archivos </a:t>
            </a:r>
            <a:r>
              <a:rPr lang="es-MX" dirty="0" err="1">
                <a:solidFill>
                  <a:schemeClr val="tx1"/>
                </a:solidFill>
              </a:rPr>
              <a:t>BancoControlador</a:t>
            </a:r>
            <a:r>
              <a:rPr lang="es-MX" dirty="0">
                <a:solidFill>
                  <a:schemeClr val="tx1"/>
                </a:solidFill>
              </a:rPr>
              <a:t> y Transferencia Controlador respectivamente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25</a:t>
              </a:r>
            </a:p>
          </p:txBody>
        </p:sp>
      </p:grpSp>
      <p:pic>
        <p:nvPicPr>
          <p:cNvPr id="5" name="Imagen 4">
            <a:extLst>
              <a:ext uri="{FF2B5EF4-FFF2-40B4-BE49-F238E27FC236}">
                <a16:creationId xmlns:a16="http://schemas.microsoft.com/office/drawing/2014/main" id="{BB8A10A8-E2B0-1C0A-444A-632264999089}"/>
              </a:ext>
            </a:extLst>
          </p:cNvPr>
          <p:cNvPicPr>
            <a:picLocks noChangeAspect="1"/>
          </p:cNvPicPr>
          <p:nvPr/>
        </p:nvPicPr>
        <p:blipFill>
          <a:blip r:embed="rId2"/>
          <a:stretch>
            <a:fillRect/>
          </a:stretch>
        </p:blipFill>
        <p:spPr>
          <a:xfrm>
            <a:off x="274683" y="2743200"/>
            <a:ext cx="4933138" cy="3509346"/>
          </a:xfrm>
          <a:prstGeom prst="rect">
            <a:avLst/>
          </a:prstGeom>
          <a:ln w="88900" cap="sq" cmpd="thickThin">
            <a:solidFill>
              <a:srgbClr val="000000"/>
            </a:solidFill>
            <a:prstDash val="solid"/>
            <a:miter lim="800000"/>
          </a:ln>
          <a:effectLst>
            <a:innerShdw blurRad="76200">
              <a:srgbClr val="000000"/>
            </a:innerShdw>
          </a:effectLst>
        </p:spPr>
      </p:pic>
      <p:pic>
        <p:nvPicPr>
          <p:cNvPr id="7" name="Imagen 6">
            <a:extLst>
              <a:ext uri="{FF2B5EF4-FFF2-40B4-BE49-F238E27FC236}">
                <a16:creationId xmlns:a16="http://schemas.microsoft.com/office/drawing/2014/main" id="{BCA5E646-F325-EE02-8FD9-02DDFA6CC87F}"/>
              </a:ext>
            </a:extLst>
          </p:cNvPr>
          <p:cNvPicPr>
            <a:picLocks noChangeAspect="1"/>
          </p:cNvPicPr>
          <p:nvPr/>
        </p:nvPicPr>
        <p:blipFill rotWithShape="1">
          <a:blip r:embed="rId3"/>
          <a:srcRect r="28075"/>
          <a:stretch/>
        </p:blipFill>
        <p:spPr>
          <a:xfrm>
            <a:off x="5341071" y="2743200"/>
            <a:ext cx="3498836" cy="35093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65569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649824"/>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rgbClr val="FFFF00"/>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26</a:t>
              </a:r>
            </a:p>
          </p:txBody>
        </p:sp>
      </p:grpSp>
      <p:pic>
        <p:nvPicPr>
          <p:cNvPr id="5" name="Imagen 4" descr="Interfaz de usuario gráfica, Texto, Aplicación&#10;&#10;Descripción generada automáticamente">
            <a:extLst>
              <a:ext uri="{FF2B5EF4-FFF2-40B4-BE49-F238E27FC236}">
                <a16:creationId xmlns:a16="http://schemas.microsoft.com/office/drawing/2014/main" id="{8E2484BC-574A-E328-A06A-D99BB8553236}"/>
              </a:ext>
            </a:extLst>
          </p:cNvPr>
          <p:cNvPicPr>
            <a:picLocks noChangeAspect="1"/>
          </p:cNvPicPr>
          <p:nvPr/>
        </p:nvPicPr>
        <p:blipFill>
          <a:blip r:embed="rId2"/>
          <a:stretch>
            <a:fillRect/>
          </a:stretch>
        </p:blipFill>
        <p:spPr>
          <a:xfrm>
            <a:off x="2197592" y="3003331"/>
            <a:ext cx="5527915" cy="3612558"/>
          </a:xfrm>
          <a:prstGeom prst="rect">
            <a:avLst/>
          </a:prstGeom>
          <a:ln w="88900" cap="sq" cmpd="thickThin">
            <a:solidFill>
              <a:srgbClr val="000000"/>
            </a:solidFill>
            <a:prstDash val="solid"/>
            <a:miter lim="800000"/>
          </a:ln>
          <a:effectLst>
            <a:innerShdw blurRad="76200">
              <a:srgbClr val="000000"/>
            </a:innerShdw>
          </a:effectLst>
        </p:spPr>
      </p:pic>
      <p:pic>
        <p:nvPicPr>
          <p:cNvPr id="10" name="Imagen 9">
            <a:extLst>
              <a:ext uri="{FF2B5EF4-FFF2-40B4-BE49-F238E27FC236}">
                <a16:creationId xmlns:a16="http://schemas.microsoft.com/office/drawing/2014/main" id="{95FF9376-DF3F-3508-4244-E69B45AA30E1}"/>
              </a:ext>
            </a:extLst>
          </p:cNvPr>
          <p:cNvPicPr>
            <a:picLocks noChangeAspect="1"/>
          </p:cNvPicPr>
          <p:nvPr/>
        </p:nvPicPr>
        <p:blipFill>
          <a:blip r:embed="rId3"/>
          <a:stretch>
            <a:fillRect/>
          </a:stretch>
        </p:blipFill>
        <p:spPr>
          <a:xfrm>
            <a:off x="2197590" y="3003332"/>
            <a:ext cx="5527915" cy="3612558"/>
          </a:xfrm>
          <a:prstGeom prst="rect">
            <a:avLst/>
          </a:prstGeom>
        </p:spPr>
      </p:pic>
    </p:spTree>
    <p:extLst>
      <p:ext uri="{BB962C8B-B14F-4D97-AF65-F5344CB8AC3E}">
        <p14:creationId xmlns:p14="http://schemas.microsoft.com/office/powerpoint/2010/main" val="18002447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sz="3200" dirty="0">
                <a:solidFill>
                  <a:schemeClr val="bg1"/>
                </a:solidFill>
              </a:rPr>
              <a:t>3.4.5	 EJECUCIÓN DEL PROYECTO.</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27</a:t>
              </a:r>
            </a:p>
          </p:txBody>
        </p:sp>
      </p:grpSp>
      <p:pic>
        <p:nvPicPr>
          <p:cNvPr id="4" name="Imagen 3" descr="Tabla&#10;&#10;Descripción generada automáticamente con confianza media">
            <a:extLst>
              <a:ext uri="{FF2B5EF4-FFF2-40B4-BE49-F238E27FC236}">
                <a16:creationId xmlns:a16="http://schemas.microsoft.com/office/drawing/2014/main" id="{8170699D-BED9-51D1-B566-D439815614B7}"/>
              </a:ext>
            </a:extLst>
          </p:cNvPr>
          <p:cNvPicPr>
            <a:picLocks noChangeAspect="1"/>
          </p:cNvPicPr>
          <p:nvPr/>
        </p:nvPicPr>
        <p:blipFill>
          <a:blip r:embed="rId2"/>
          <a:stretch>
            <a:fillRect/>
          </a:stretch>
        </p:blipFill>
        <p:spPr>
          <a:xfrm>
            <a:off x="5069776" y="792480"/>
            <a:ext cx="3055434" cy="5774661"/>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2A13702C-518D-9C39-D297-1BBC2707E9A6}"/>
              </a:ext>
            </a:extLst>
          </p:cNvPr>
          <p:cNvPicPr>
            <a:picLocks noChangeAspect="1"/>
          </p:cNvPicPr>
          <p:nvPr/>
        </p:nvPicPr>
        <p:blipFill>
          <a:blip r:embed="rId3"/>
          <a:stretch>
            <a:fillRect/>
          </a:stretch>
        </p:blipFill>
        <p:spPr>
          <a:xfrm>
            <a:off x="5069775" y="792479"/>
            <a:ext cx="3064875" cy="5774661"/>
          </a:xfrm>
          <a:prstGeom prst="rect">
            <a:avLst/>
          </a:prstGeom>
        </p:spPr>
      </p:pic>
    </p:spTree>
    <p:extLst>
      <p:ext uri="{BB962C8B-B14F-4D97-AF65-F5344CB8AC3E}">
        <p14:creationId xmlns:p14="http://schemas.microsoft.com/office/powerpoint/2010/main" val="4173740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3.5	</a:t>
            </a:r>
            <a:r>
              <a:rPr lang="es-EC" dirty="0"/>
              <a:t> VIDEO 175</a:t>
            </a:r>
            <a:br>
              <a:rPr lang="es-ES" dirty="0"/>
            </a:br>
            <a:r>
              <a:rPr lang="es-ES" dirty="0"/>
              <a:t>3.5.1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28</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94428" y="3095231"/>
            <a:ext cx="5977264"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76732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2428029105"/>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grpSp>
        <p:nvGrpSpPr>
          <p:cNvPr id="17" name="Grupo 16">
            <a:extLst>
              <a:ext uri="{FF2B5EF4-FFF2-40B4-BE49-F238E27FC236}">
                <a16:creationId xmlns:a16="http://schemas.microsoft.com/office/drawing/2014/main" id="{35DA86DC-4513-4B56-8AE9-6D5FDB5D4D98}"/>
              </a:ext>
            </a:extLst>
          </p:cNvPr>
          <p:cNvGrpSpPr/>
          <p:nvPr/>
        </p:nvGrpSpPr>
        <p:grpSpPr>
          <a:xfrm>
            <a:off x="9127125" y="0"/>
            <a:ext cx="3092950" cy="6858000"/>
            <a:chOff x="9127125" y="0"/>
            <a:chExt cx="3092950" cy="6858000"/>
          </a:xfrm>
        </p:grpSpPr>
        <p:sp>
          <p:nvSpPr>
            <p:cNvPr id="15" name="Marcador de contenido 2">
              <a:extLst>
                <a:ext uri="{FF2B5EF4-FFF2-40B4-BE49-F238E27FC236}">
                  <a16:creationId xmlns:a16="http://schemas.microsoft.com/office/drawing/2014/main" id="{666581F7-CFA3-8A64-47F0-2D6CE68E6AE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rgbClr val="FFFF00"/>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SINCRONIZACIÓN DE HILOS</a:t>
              </a:r>
            </a:p>
            <a:p>
              <a:pPr lvl="1">
                <a:lnSpc>
                  <a:spcPct val="90000"/>
                </a:lnSpc>
              </a:pPr>
              <a:r>
                <a:rPr lang="es-ES" sz="1100" dirty="0">
                  <a:solidFill>
                    <a:schemeClr val="bg1"/>
                  </a:solidFill>
                </a:rPr>
                <a:t>2.6	HILOS PARALELOS Y CONCURRENTES</a:t>
              </a:r>
            </a:p>
            <a:p>
              <a:pPr lvl="1">
                <a:lnSpc>
                  <a:spcPct val="90000"/>
                </a:lnSpc>
              </a:pPr>
              <a:r>
                <a:rPr lang="es-ES" sz="1100" dirty="0">
                  <a:solidFill>
                    <a:schemeClr val="bg1"/>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6" name="CuadroTexto 15">
              <a:extLst>
                <a:ext uri="{FF2B5EF4-FFF2-40B4-BE49-F238E27FC236}">
                  <a16:creationId xmlns:a16="http://schemas.microsoft.com/office/drawing/2014/main" id="{1EFDE2CB-3A65-421E-C046-E62E1333C3D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a:t>
              </a:r>
            </a:p>
          </p:txBody>
        </p:sp>
      </p:gr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29</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D0CF89F6-CD1E-B2C5-DBDF-998877CDA412}"/>
              </a:ext>
            </a:extLst>
          </p:cNvPr>
          <p:cNvPicPr>
            <a:picLocks noChangeAspect="1"/>
          </p:cNvPicPr>
          <p:nvPr/>
        </p:nvPicPr>
        <p:blipFill>
          <a:blip r:embed="rId3"/>
          <a:stretch>
            <a:fillRect/>
          </a:stretch>
        </p:blipFill>
        <p:spPr>
          <a:xfrm>
            <a:off x="590565" y="3069313"/>
            <a:ext cx="8335889" cy="3086531"/>
          </a:xfrm>
          <a:prstGeom prst="rect">
            <a:avLst/>
          </a:prstGeom>
        </p:spPr>
      </p:pic>
    </p:spTree>
    <p:extLst>
      <p:ext uri="{BB962C8B-B14F-4D97-AF65-F5344CB8AC3E}">
        <p14:creationId xmlns:p14="http://schemas.microsoft.com/office/powerpoint/2010/main" val="2793791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3.5.2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30</a:t>
              </a:r>
            </a:p>
          </p:txBody>
        </p:sp>
      </p:grpSp>
      <p:pic>
        <p:nvPicPr>
          <p:cNvPr id="6" name="Imagen 5">
            <a:extLst>
              <a:ext uri="{FF2B5EF4-FFF2-40B4-BE49-F238E27FC236}">
                <a16:creationId xmlns:a16="http://schemas.microsoft.com/office/drawing/2014/main" id="{E66CC303-E6EF-6ECC-5920-6CFADB3057A6}"/>
              </a:ext>
            </a:extLst>
          </p:cNvPr>
          <p:cNvPicPr>
            <a:picLocks noChangeAspect="1"/>
          </p:cNvPicPr>
          <p:nvPr/>
        </p:nvPicPr>
        <p:blipFill>
          <a:blip r:embed="rId2"/>
          <a:stretch>
            <a:fillRect/>
          </a:stretch>
        </p:blipFill>
        <p:spPr>
          <a:xfrm>
            <a:off x="831376" y="2867997"/>
            <a:ext cx="7848600" cy="3238500"/>
          </a:xfrm>
          <a:prstGeom prst="rect">
            <a:avLst/>
          </a:prstGeom>
        </p:spPr>
      </p:pic>
    </p:spTree>
    <p:extLst>
      <p:ext uri="{BB962C8B-B14F-4D97-AF65-F5344CB8AC3E}">
        <p14:creationId xmlns:p14="http://schemas.microsoft.com/office/powerpoint/2010/main" val="592505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31</a:t>
              </a:r>
            </a:p>
          </p:txBody>
        </p:sp>
      </p:grpSp>
      <p:pic>
        <p:nvPicPr>
          <p:cNvPr id="4" name="Imagen 3">
            <a:extLst>
              <a:ext uri="{FF2B5EF4-FFF2-40B4-BE49-F238E27FC236}">
                <a16:creationId xmlns:a16="http://schemas.microsoft.com/office/drawing/2014/main" id="{36FF42A6-7232-305B-8EAA-85E3644C0A76}"/>
              </a:ext>
            </a:extLst>
          </p:cNvPr>
          <p:cNvPicPr>
            <a:picLocks noChangeAspect="1"/>
          </p:cNvPicPr>
          <p:nvPr/>
        </p:nvPicPr>
        <p:blipFill>
          <a:blip r:embed="rId2"/>
          <a:stretch>
            <a:fillRect/>
          </a:stretch>
        </p:blipFill>
        <p:spPr>
          <a:xfrm>
            <a:off x="987561" y="2535832"/>
            <a:ext cx="7321510" cy="3956560"/>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37BC94BF-6830-9CE3-894D-E9756591DEE2}"/>
              </a:ext>
            </a:extLst>
          </p:cNvPr>
          <p:cNvPicPr>
            <a:picLocks noChangeAspect="1"/>
          </p:cNvPicPr>
          <p:nvPr/>
        </p:nvPicPr>
        <p:blipFill>
          <a:blip r:embed="rId3"/>
          <a:stretch>
            <a:fillRect/>
          </a:stretch>
        </p:blipFill>
        <p:spPr>
          <a:xfrm>
            <a:off x="987561" y="2535833"/>
            <a:ext cx="7321510" cy="3922058"/>
          </a:xfrm>
          <a:prstGeom prst="rect">
            <a:avLst/>
          </a:prstGeom>
        </p:spPr>
      </p:pic>
    </p:spTree>
    <p:extLst>
      <p:ext uri="{BB962C8B-B14F-4D97-AF65-F5344CB8AC3E}">
        <p14:creationId xmlns:p14="http://schemas.microsoft.com/office/powerpoint/2010/main" val="31189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BancoControlador</a:t>
            </a:r>
            <a:r>
              <a:rPr lang="es-ES" dirty="0">
                <a:solidFill>
                  <a:schemeClr val="tx1"/>
                </a:solidFill>
              </a:rPr>
              <a:t> y otra </a:t>
            </a:r>
            <a:r>
              <a:rPr lang="es-ES" dirty="0" err="1">
                <a:solidFill>
                  <a:schemeClr val="tx1"/>
                </a:solidFill>
              </a:rPr>
              <a:t>TransferenciasControlador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32</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1804450" y="3104396"/>
            <a:ext cx="6261027"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24226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3.5.3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71640"/>
          </a:xfrm>
        </p:spPr>
        <p:txBody>
          <a:bodyPr/>
          <a:lstStyle/>
          <a:p>
            <a:r>
              <a:rPr lang="es-ES" dirty="0">
                <a:solidFill>
                  <a:schemeClr val="tx1"/>
                </a:solidFill>
              </a:rPr>
              <a:t>2.	</a:t>
            </a:r>
            <a:r>
              <a:rPr lang="es-MX" dirty="0">
                <a:solidFill>
                  <a:schemeClr val="tx1"/>
                </a:solidFill>
              </a:rPr>
              <a:t> Coloque el código de los archivos </a:t>
            </a:r>
            <a:r>
              <a:rPr lang="es-MX" dirty="0" err="1">
                <a:solidFill>
                  <a:schemeClr val="tx1"/>
                </a:solidFill>
              </a:rPr>
              <a:t>BancoControlador</a:t>
            </a:r>
            <a:r>
              <a:rPr lang="es-MX" dirty="0">
                <a:solidFill>
                  <a:schemeClr val="tx1"/>
                </a:solidFill>
              </a:rPr>
              <a:t> y Transferencia Controlador respectivamente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33</a:t>
              </a:r>
            </a:p>
          </p:txBody>
        </p:sp>
      </p:grpSp>
      <p:pic>
        <p:nvPicPr>
          <p:cNvPr id="7" name="Imagen 6">
            <a:extLst>
              <a:ext uri="{FF2B5EF4-FFF2-40B4-BE49-F238E27FC236}">
                <a16:creationId xmlns:a16="http://schemas.microsoft.com/office/drawing/2014/main" id="{BCA5E646-F325-EE02-8FD9-02DDFA6CC87F}"/>
              </a:ext>
            </a:extLst>
          </p:cNvPr>
          <p:cNvPicPr>
            <a:picLocks noChangeAspect="1"/>
          </p:cNvPicPr>
          <p:nvPr/>
        </p:nvPicPr>
        <p:blipFill rotWithShape="1">
          <a:blip r:embed="rId2"/>
          <a:srcRect r="28075"/>
          <a:stretch/>
        </p:blipFill>
        <p:spPr>
          <a:xfrm>
            <a:off x="5341071" y="2743200"/>
            <a:ext cx="3498836" cy="3509346"/>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28470455-101F-7409-E808-59AE93B0787B}"/>
              </a:ext>
            </a:extLst>
          </p:cNvPr>
          <p:cNvPicPr>
            <a:picLocks noChangeAspect="1"/>
          </p:cNvPicPr>
          <p:nvPr/>
        </p:nvPicPr>
        <p:blipFill>
          <a:blip r:embed="rId3"/>
          <a:stretch>
            <a:fillRect/>
          </a:stretch>
        </p:blipFill>
        <p:spPr>
          <a:xfrm>
            <a:off x="169508" y="2743200"/>
            <a:ext cx="5006736" cy="35093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50419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3.5.4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347486"/>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34</a:t>
              </a:r>
            </a:p>
          </p:txBody>
        </p:sp>
      </p:grpSp>
      <p:pic>
        <p:nvPicPr>
          <p:cNvPr id="4" name="Imagen 3">
            <a:extLst>
              <a:ext uri="{FF2B5EF4-FFF2-40B4-BE49-F238E27FC236}">
                <a16:creationId xmlns:a16="http://schemas.microsoft.com/office/drawing/2014/main" id="{70D9052B-7A32-0698-7994-4BAEFB59DAAA}"/>
              </a:ext>
            </a:extLst>
          </p:cNvPr>
          <p:cNvPicPr>
            <a:picLocks noChangeAspect="1"/>
          </p:cNvPicPr>
          <p:nvPr/>
        </p:nvPicPr>
        <p:blipFill>
          <a:blip r:embed="rId2"/>
          <a:stretch>
            <a:fillRect/>
          </a:stretch>
        </p:blipFill>
        <p:spPr>
          <a:xfrm>
            <a:off x="1150414" y="2987113"/>
            <a:ext cx="6982153" cy="3440297"/>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55A72497-E03D-BF94-4AF9-0F08BDE9C707}"/>
              </a:ext>
            </a:extLst>
          </p:cNvPr>
          <p:cNvPicPr>
            <a:picLocks noChangeAspect="1"/>
          </p:cNvPicPr>
          <p:nvPr/>
        </p:nvPicPr>
        <p:blipFill>
          <a:blip r:embed="rId3"/>
          <a:stretch>
            <a:fillRect/>
          </a:stretch>
        </p:blipFill>
        <p:spPr>
          <a:xfrm>
            <a:off x="1150413" y="3028536"/>
            <a:ext cx="7010229" cy="3398874"/>
          </a:xfrm>
          <a:prstGeom prst="rect">
            <a:avLst/>
          </a:prstGeom>
        </p:spPr>
      </p:pic>
    </p:spTree>
    <p:extLst>
      <p:ext uri="{BB962C8B-B14F-4D97-AF65-F5344CB8AC3E}">
        <p14:creationId xmlns:p14="http://schemas.microsoft.com/office/powerpoint/2010/main" val="2355141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sz="3200" dirty="0">
                <a:solidFill>
                  <a:schemeClr val="bg1"/>
                </a:solidFill>
              </a:rPr>
              <a:t>3.5.5	 EJECUCIÓN DEL PROYECTO.</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rgbClr val="FFFF00"/>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35</a:t>
              </a:r>
            </a:p>
          </p:txBody>
        </p:sp>
      </p:grpSp>
      <p:pic>
        <p:nvPicPr>
          <p:cNvPr id="2" name="Imagen 1" descr="Interfaz de usuario gráfica&#10;&#10;Descripción generada automáticamente con confianza media">
            <a:extLst>
              <a:ext uri="{FF2B5EF4-FFF2-40B4-BE49-F238E27FC236}">
                <a16:creationId xmlns:a16="http://schemas.microsoft.com/office/drawing/2014/main" id="{68E05425-A0C0-A4D5-2D4B-7824265FD6D2}"/>
              </a:ext>
            </a:extLst>
          </p:cNvPr>
          <p:cNvPicPr>
            <a:picLocks noChangeAspect="1"/>
          </p:cNvPicPr>
          <p:nvPr/>
        </p:nvPicPr>
        <p:blipFill>
          <a:blip r:embed="rId2"/>
          <a:stretch>
            <a:fillRect/>
          </a:stretch>
        </p:blipFill>
        <p:spPr>
          <a:xfrm>
            <a:off x="5174866" y="792480"/>
            <a:ext cx="2927246" cy="5611772"/>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D9A30932-AD34-D6D6-AA60-9805482D3CB7}"/>
              </a:ext>
            </a:extLst>
          </p:cNvPr>
          <p:cNvPicPr>
            <a:picLocks noChangeAspect="1"/>
          </p:cNvPicPr>
          <p:nvPr/>
        </p:nvPicPr>
        <p:blipFill>
          <a:blip r:embed="rId3"/>
          <a:stretch>
            <a:fillRect/>
          </a:stretch>
        </p:blipFill>
        <p:spPr>
          <a:xfrm>
            <a:off x="5146791" y="792480"/>
            <a:ext cx="2927246" cy="5611772"/>
          </a:xfrm>
          <a:prstGeom prst="rect">
            <a:avLst/>
          </a:prstGeom>
        </p:spPr>
      </p:pic>
    </p:spTree>
    <p:extLst>
      <p:ext uri="{BB962C8B-B14F-4D97-AF65-F5344CB8AC3E}">
        <p14:creationId xmlns:p14="http://schemas.microsoft.com/office/powerpoint/2010/main" val="3497511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3.6	</a:t>
            </a:r>
            <a:r>
              <a:rPr lang="es-EC" dirty="0"/>
              <a:t> VIDEO 176</a:t>
            </a:r>
            <a:br>
              <a:rPr lang="es-ES" dirty="0"/>
            </a:br>
            <a:r>
              <a:rPr lang="es-ES" dirty="0"/>
              <a:t>3.6.1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MX" sz="2000" dirty="0">
                  <a:solidFill>
                    <a:schemeClr val="bg1"/>
                  </a:solidFill>
                </a:rPr>
                <a:t>3</a:t>
              </a:r>
              <a:r>
                <a:rPr lang="es-EC" sz="2000" dirty="0">
                  <a:solidFill>
                    <a:schemeClr val="bg1"/>
                  </a:solidFill>
                </a:rPr>
                <a:t>6</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94428" y="3095231"/>
            <a:ext cx="5977264"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372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3.6.1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37</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C9B47229-4B07-77F4-E56B-8A820ED795EB}"/>
              </a:ext>
            </a:extLst>
          </p:cNvPr>
          <p:cNvPicPr>
            <a:picLocks noChangeAspect="1"/>
          </p:cNvPicPr>
          <p:nvPr/>
        </p:nvPicPr>
        <p:blipFill rotWithShape="1">
          <a:blip r:embed="rId3"/>
          <a:srcRect t="12579"/>
          <a:stretch/>
        </p:blipFill>
        <p:spPr>
          <a:xfrm>
            <a:off x="581191" y="3024522"/>
            <a:ext cx="8335889" cy="3131322"/>
          </a:xfrm>
          <a:prstGeom prst="rect">
            <a:avLst/>
          </a:prstGeom>
        </p:spPr>
      </p:pic>
    </p:spTree>
    <p:extLst>
      <p:ext uri="{BB962C8B-B14F-4D97-AF65-F5344CB8AC3E}">
        <p14:creationId xmlns:p14="http://schemas.microsoft.com/office/powerpoint/2010/main" val="33598460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3.6.2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38</a:t>
              </a:r>
            </a:p>
          </p:txBody>
        </p:sp>
      </p:grpSp>
      <p:pic>
        <p:nvPicPr>
          <p:cNvPr id="6" name="Imagen 5">
            <a:extLst>
              <a:ext uri="{FF2B5EF4-FFF2-40B4-BE49-F238E27FC236}">
                <a16:creationId xmlns:a16="http://schemas.microsoft.com/office/drawing/2014/main" id="{ED0C4A1C-1E29-DAF9-336F-3063EF463B08}"/>
              </a:ext>
            </a:extLst>
          </p:cNvPr>
          <p:cNvPicPr>
            <a:picLocks noChangeAspect="1"/>
          </p:cNvPicPr>
          <p:nvPr/>
        </p:nvPicPr>
        <p:blipFill>
          <a:blip r:embed="rId2"/>
          <a:stretch>
            <a:fillRect/>
          </a:stretch>
        </p:blipFill>
        <p:spPr>
          <a:xfrm>
            <a:off x="1053933" y="2585360"/>
            <a:ext cx="7572375" cy="3600450"/>
          </a:xfrm>
          <a:prstGeom prst="rect">
            <a:avLst/>
          </a:prstGeom>
        </p:spPr>
      </p:pic>
    </p:spTree>
    <p:extLst>
      <p:ext uri="{BB962C8B-B14F-4D97-AF65-F5344CB8AC3E}">
        <p14:creationId xmlns:p14="http://schemas.microsoft.com/office/powerpoint/2010/main" val="2695125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marL="305435" indent="-305435" algn="just"/>
            <a:r>
              <a:rPr lang="es-ES" b="1" dirty="0">
                <a:solidFill>
                  <a:schemeClr val="tx1"/>
                </a:solidFill>
                <a:ea typeface="+mn-lt"/>
                <a:cs typeface="+mn-lt"/>
              </a:rPr>
              <a:t>2.1	JAVA </a:t>
            </a:r>
          </a:p>
          <a:p>
            <a:pPr marL="0" indent="0" algn="just">
              <a:buNone/>
            </a:pPr>
            <a:r>
              <a:rPr lang="es-ES" sz="1800" b="1" dirty="0">
                <a:solidFill>
                  <a:schemeClr val="tx1"/>
                </a:solidFill>
                <a:ea typeface="+mn-lt"/>
                <a:cs typeface="+mn-lt"/>
              </a:rPr>
              <a:t>	</a:t>
            </a:r>
            <a:r>
              <a:rPr lang="es-ES" sz="1800" b="1" dirty="0">
                <a:solidFill>
                  <a:schemeClr val="tx1"/>
                </a:solidFill>
              </a:rPr>
              <a:t>2.1.1	Definición</a:t>
            </a:r>
          </a:p>
          <a:p>
            <a:pPr marL="899795" lvl="2" indent="-269875" algn="just"/>
            <a:r>
              <a:rPr lang="es-MX" sz="1800" dirty="0">
                <a:solidFill>
                  <a:schemeClr val="tx1"/>
                </a:solidFill>
                <a:ea typeface="+mn-lt"/>
                <a:cs typeface="+mn-lt"/>
              </a:rPr>
              <a:t>Java es según la definición dada por [1] es un lenguaje de programación ampliamente utilizado para codificar aplicaciones de distintos indoles, desde aplicaciones de escritorio hasta tipo web, pasando por desarrollo de videojuegos, macrodatos, IA e </a:t>
            </a:r>
            <a:r>
              <a:rPr lang="es-MX" sz="1800" dirty="0" err="1">
                <a:solidFill>
                  <a:schemeClr val="tx1"/>
                </a:solidFill>
                <a:ea typeface="+mn-lt"/>
                <a:cs typeface="+mn-lt"/>
              </a:rPr>
              <a:t>IoT</a:t>
            </a:r>
            <a:r>
              <a:rPr lang="es-MX" sz="1800" dirty="0">
                <a:solidFill>
                  <a:schemeClr val="tx1"/>
                </a:solidFill>
                <a:ea typeface="+mn-lt"/>
                <a:cs typeface="+mn-lt"/>
              </a:rPr>
              <a:t>. Actualmente la ultima versión numero 8 y cuenta con 3 versiones disponibles de Java las cuales son Java SE, Java EE y Java ME.</a:t>
            </a:r>
          </a:p>
          <a:p>
            <a:pPr marL="899795" lvl="2" indent="-269875" algn="just"/>
            <a:r>
              <a:rPr lang="es-MX" sz="1800" dirty="0">
                <a:solidFill>
                  <a:schemeClr val="tx1"/>
                </a:solidFill>
                <a:ea typeface="+mn-lt"/>
                <a:cs typeface="+mn-lt"/>
              </a:rPr>
              <a:t>La mayor fortaleza de java es su capacidad de ser un lenguaje sumamente apto para ser aplicado en el paradigma orientado a objetos, lo cual es su mayor fortaleza en este aspecto.</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12" name="Grupo 11">
            <a:extLst>
              <a:ext uri="{FF2B5EF4-FFF2-40B4-BE49-F238E27FC236}">
                <a16:creationId xmlns:a16="http://schemas.microsoft.com/office/drawing/2014/main" id="{63E49591-4FD7-224E-8627-B0401A8E4170}"/>
              </a:ext>
            </a:extLst>
          </p:cNvPr>
          <p:cNvGrpSpPr/>
          <p:nvPr/>
        </p:nvGrpSpPr>
        <p:grpSpPr>
          <a:xfrm>
            <a:off x="9127125" y="0"/>
            <a:ext cx="3092950" cy="6858000"/>
            <a:chOff x="9127125" y="0"/>
            <a:chExt cx="3092950" cy="6858000"/>
          </a:xfrm>
        </p:grpSpPr>
        <p:sp>
          <p:nvSpPr>
            <p:cNvPr id="13" name="Marcador de contenido 2">
              <a:extLst>
                <a:ext uri="{FF2B5EF4-FFF2-40B4-BE49-F238E27FC236}">
                  <a16:creationId xmlns:a16="http://schemas.microsoft.com/office/drawing/2014/main" id="{6D7F3B39-C084-01CC-BD13-0BCFC9E0235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rgbClr val="FFFF00"/>
                  </a:solidFill>
                </a:rPr>
                <a:t>2	MARCO TEÓRICO</a:t>
              </a:r>
            </a:p>
            <a:p>
              <a:pPr lvl="1">
                <a:lnSpc>
                  <a:spcPct val="90000"/>
                </a:lnSpc>
              </a:pPr>
              <a:r>
                <a:rPr lang="es-ES" sz="1100" dirty="0">
                  <a:solidFill>
                    <a:srgbClr val="FFFF00"/>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SINCRONIZACIÓN DE HILOS</a:t>
              </a:r>
            </a:p>
            <a:p>
              <a:pPr lvl="1">
                <a:lnSpc>
                  <a:spcPct val="90000"/>
                </a:lnSpc>
              </a:pPr>
              <a:r>
                <a:rPr lang="es-ES" sz="1100" dirty="0">
                  <a:solidFill>
                    <a:schemeClr val="bg1"/>
                  </a:solidFill>
                </a:rPr>
                <a:t>2.6	HILOS PARALELOS Y CONCURRENTES</a:t>
              </a:r>
            </a:p>
            <a:p>
              <a:pPr lvl="1">
                <a:lnSpc>
                  <a:spcPct val="90000"/>
                </a:lnSpc>
              </a:pPr>
              <a:r>
                <a:rPr lang="es-ES" sz="1100" dirty="0">
                  <a:solidFill>
                    <a:schemeClr val="bg1"/>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4" name="CuadroTexto 13">
              <a:extLst>
                <a:ext uri="{FF2B5EF4-FFF2-40B4-BE49-F238E27FC236}">
                  <a16:creationId xmlns:a16="http://schemas.microsoft.com/office/drawing/2014/main" id="{C2BDA853-A809-9DB9-6802-B0014DAF94B1}"/>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a:t>
              </a:r>
            </a:p>
          </p:txBody>
        </p:sp>
      </p:grpSp>
    </p:spTree>
    <p:extLst>
      <p:ext uri="{BB962C8B-B14F-4D97-AF65-F5344CB8AC3E}">
        <p14:creationId xmlns:p14="http://schemas.microsoft.com/office/powerpoint/2010/main" val="20454995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3.6.2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39</a:t>
              </a:r>
            </a:p>
          </p:txBody>
        </p:sp>
      </p:grpSp>
      <p:pic>
        <p:nvPicPr>
          <p:cNvPr id="5" name="Imagen 4" descr="Interfaz de usuario gráfica, Texto, Aplicación, Correo electrónico&#10;&#10;Descripción generada automáticamente">
            <a:extLst>
              <a:ext uri="{FF2B5EF4-FFF2-40B4-BE49-F238E27FC236}">
                <a16:creationId xmlns:a16="http://schemas.microsoft.com/office/drawing/2014/main" id="{FACE7C0A-7CE8-7203-FE58-56BB259AA762}"/>
              </a:ext>
            </a:extLst>
          </p:cNvPr>
          <p:cNvPicPr>
            <a:picLocks noChangeAspect="1"/>
          </p:cNvPicPr>
          <p:nvPr/>
        </p:nvPicPr>
        <p:blipFill>
          <a:blip r:embed="rId2"/>
          <a:stretch>
            <a:fillRect/>
          </a:stretch>
        </p:blipFill>
        <p:spPr>
          <a:xfrm>
            <a:off x="1396408" y="2585360"/>
            <a:ext cx="6503815" cy="3754548"/>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22BDEE48-A18D-303A-FAEA-975B075935CF}"/>
              </a:ext>
            </a:extLst>
          </p:cNvPr>
          <p:cNvPicPr>
            <a:picLocks noChangeAspect="1"/>
          </p:cNvPicPr>
          <p:nvPr/>
        </p:nvPicPr>
        <p:blipFill>
          <a:blip r:embed="rId3"/>
          <a:stretch>
            <a:fillRect/>
          </a:stretch>
        </p:blipFill>
        <p:spPr>
          <a:xfrm>
            <a:off x="1396406" y="2585361"/>
            <a:ext cx="6503815" cy="3754548"/>
          </a:xfrm>
          <a:prstGeom prst="rect">
            <a:avLst/>
          </a:prstGeom>
        </p:spPr>
      </p:pic>
    </p:spTree>
    <p:extLst>
      <p:ext uri="{BB962C8B-B14F-4D97-AF65-F5344CB8AC3E}">
        <p14:creationId xmlns:p14="http://schemas.microsoft.com/office/powerpoint/2010/main" val="24430656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3.6.3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BancoControlador</a:t>
            </a:r>
            <a:r>
              <a:rPr lang="es-ES" dirty="0">
                <a:solidFill>
                  <a:schemeClr val="tx1"/>
                </a:solidFill>
              </a:rPr>
              <a:t> y otra </a:t>
            </a:r>
            <a:r>
              <a:rPr lang="es-ES" dirty="0" err="1">
                <a:solidFill>
                  <a:schemeClr val="tx1"/>
                </a:solidFill>
              </a:rPr>
              <a:t>TransferenciasControlador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40</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1804450" y="3104396"/>
            <a:ext cx="6261027"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636576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3.6.3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71640"/>
          </a:xfrm>
        </p:spPr>
        <p:txBody>
          <a:bodyPr/>
          <a:lstStyle/>
          <a:p>
            <a:r>
              <a:rPr lang="es-ES" dirty="0">
                <a:solidFill>
                  <a:schemeClr val="tx1"/>
                </a:solidFill>
              </a:rPr>
              <a:t>2.	</a:t>
            </a:r>
            <a:r>
              <a:rPr lang="es-MX" dirty="0">
                <a:solidFill>
                  <a:schemeClr val="tx1"/>
                </a:solidFill>
              </a:rPr>
              <a:t> Coloque el código de los archivos </a:t>
            </a:r>
            <a:r>
              <a:rPr lang="es-MX" dirty="0" err="1">
                <a:solidFill>
                  <a:schemeClr val="tx1"/>
                </a:solidFill>
              </a:rPr>
              <a:t>BancoControlador</a:t>
            </a:r>
            <a:r>
              <a:rPr lang="es-MX" dirty="0">
                <a:solidFill>
                  <a:schemeClr val="tx1"/>
                </a:solidFill>
              </a:rPr>
              <a:t> y Transferencia Controlador respectivamente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41</a:t>
              </a:r>
            </a:p>
          </p:txBody>
        </p:sp>
      </p:grpSp>
      <p:pic>
        <p:nvPicPr>
          <p:cNvPr id="7" name="Imagen 6">
            <a:extLst>
              <a:ext uri="{FF2B5EF4-FFF2-40B4-BE49-F238E27FC236}">
                <a16:creationId xmlns:a16="http://schemas.microsoft.com/office/drawing/2014/main" id="{BCA5E646-F325-EE02-8FD9-02DDFA6CC87F}"/>
              </a:ext>
            </a:extLst>
          </p:cNvPr>
          <p:cNvPicPr>
            <a:picLocks noChangeAspect="1"/>
          </p:cNvPicPr>
          <p:nvPr/>
        </p:nvPicPr>
        <p:blipFill rotWithShape="1">
          <a:blip r:embed="rId2"/>
          <a:srcRect r="28075"/>
          <a:stretch/>
        </p:blipFill>
        <p:spPr>
          <a:xfrm>
            <a:off x="5341071" y="2743200"/>
            <a:ext cx="3498836" cy="3509346"/>
          </a:xfrm>
          <a:prstGeom prst="rect">
            <a:avLst/>
          </a:prstGeom>
          <a:ln w="88900" cap="sq" cmpd="thickThin">
            <a:solidFill>
              <a:srgbClr val="000000"/>
            </a:solidFill>
            <a:prstDash val="solid"/>
            <a:miter lim="800000"/>
          </a:ln>
          <a:effectLst>
            <a:innerShdw blurRad="76200">
              <a:srgbClr val="000000"/>
            </a:innerShdw>
          </a:effectLst>
        </p:spPr>
      </p:pic>
      <p:pic>
        <p:nvPicPr>
          <p:cNvPr id="11" name="Imagen 10">
            <a:extLst>
              <a:ext uri="{FF2B5EF4-FFF2-40B4-BE49-F238E27FC236}">
                <a16:creationId xmlns:a16="http://schemas.microsoft.com/office/drawing/2014/main" id="{03847C02-335F-2123-5C03-CE0EE73CF8F8}"/>
              </a:ext>
            </a:extLst>
          </p:cNvPr>
          <p:cNvPicPr>
            <a:picLocks noChangeAspect="1"/>
          </p:cNvPicPr>
          <p:nvPr/>
        </p:nvPicPr>
        <p:blipFill>
          <a:blip r:embed="rId3"/>
          <a:stretch>
            <a:fillRect/>
          </a:stretch>
        </p:blipFill>
        <p:spPr>
          <a:xfrm>
            <a:off x="309112" y="2743200"/>
            <a:ext cx="4877991" cy="35093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5879008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3.6.4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347486"/>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42</a:t>
              </a:r>
            </a:p>
          </p:txBody>
        </p:sp>
      </p:grpSp>
      <p:pic>
        <p:nvPicPr>
          <p:cNvPr id="4" name="Imagen 3">
            <a:extLst>
              <a:ext uri="{FF2B5EF4-FFF2-40B4-BE49-F238E27FC236}">
                <a16:creationId xmlns:a16="http://schemas.microsoft.com/office/drawing/2014/main" id="{70D9052B-7A32-0698-7994-4BAEFB59DAAA}"/>
              </a:ext>
            </a:extLst>
          </p:cNvPr>
          <p:cNvPicPr>
            <a:picLocks noChangeAspect="1"/>
          </p:cNvPicPr>
          <p:nvPr/>
        </p:nvPicPr>
        <p:blipFill>
          <a:blip r:embed="rId2"/>
          <a:stretch>
            <a:fillRect/>
          </a:stretch>
        </p:blipFill>
        <p:spPr>
          <a:xfrm>
            <a:off x="1150414" y="2987113"/>
            <a:ext cx="6982153" cy="3440297"/>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620D3AD7-768E-5457-4B3C-015CBC75DECA}"/>
              </a:ext>
            </a:extLst>
          </p:cNvPr>
          <p:cNvPicPr>
            <a:picLocks noChangeAspect="1"/>
          </p:cNvPicPr>
          <p:nvPr/>
        </p:nvPicPr>
        <p:blipFill>
          <a:blip r:embed="rId3"/>
          <a:stretch>
            <a:fillRect/>
          </a:stretch>
        </p:blipFill>
        <p:spPr>
          <a:xfrm>
            <a:off x="1150412" y="2987113"/>
            <a:ext cx="6982153" cy="3440297"/>
          </a:xfrm>
          <a:prstGeom prst="rect">
            <a:avLst/>
          </a:prstGeom>
        </p:spPr>
      </p:pic>
    </p:spTree>
    <p:extLst>
      <p:ext uri="{BB962C8B-B14F-4D97-AF65-F5344CB8AC3E}">
        <p14:creationId xmlns:p14="http://schemas.microsoft.com/office/powerpoint/2010/main" val="3889833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sz="3200" dirty="0">
                <a:solidFill>
                  <a:schemeClr val="bg1"/>
                </a:solidFill>
              </a:rPr>
              <a:t>3.6.5	 EJECUCIÓN DEL PROYECTO.</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rgbClr val="FFFF00"/>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43</a:t>
              </a:r>
            </a:p>
          </p:txBody>
        </p:sp>
      </p:grpSp>
      <p:pic>
        <p:nvPicPr>
          <p:cNvPr id="4" name="Imagen 3" descr="Tabla&#10;&#10;Descripción generada automáticamente con confianza media">
            <a:extLst>
              <a:ext uri="{FF2B5EF4-FFF2-40B4-BE49-F238E27FC236}">
                <a16:creationId xmlns:a16="http://schemas.microsoft.com/office/drawing/2014/main" id="{AFE4B7A2-9BA8-0491-964F-15DCB0935ABD}"/>
              </a:ext>
            </a:extLst>
          </p:cNvPr>
          <p:cNvPicPr>
            <a:picLocks noChangeAspect="1"/>
          </p:cNvPicPr>
          <p:nvPr/>
        </p:nvPicPr>
        <p:blipFill>
          <a:blip r:embed="rId2"/>
          <a:stretch>
            <a:fillRect/>
          </a:stretch>
        </p:blipFill>
        <p:spPr>
          <a:xfrm>
            <a:off x="5230012" y="792480"/>
            <a:ext cx="2925640" cy="5801110"/>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47CBC644-E002-50BA-F2D4-9391C5A10D56}"/>
              </a:ext>
            </a:extLst>
          </p:cNvPr>
          <p:cNvPicPr>
            <a:picLocks noChangeAspect="1"/>
          </p:cNvPicPr>
          <p:nvPr/>
        </p:nvPicPr>
        <p:blipFill>
          <a:blip r:embed="rId3"/>
          <a:stretch>
            <a:fillRect/>
          </a:stretch>
        </p:blipFill>
        <p:spPr>
          <a:xfrm>
            <a:off x="5230011" y="792478"/>
            <a:ext cx="2925640" cy="5801109"/>
          </a:xfrm>
          <a:prstGeom prst="rect">
            <a:avLst/>
          </a:prstGeom>
        </p:spPr>
      </p:pic>
    </p:spTree>
    <p:extLst>
      <p:ext uri="{BB962C8B-B14F-4D97-AF65-F5344CB8AC3E}">
        <p14:creationId xmlns:p14="http://schemas.microsoft.com/office/powerpoint/2010/main" val="1912539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3.7	</a:t>
            </a:r>
            <a:r>
              <a:rPr lang="es-EC" dirty="0"/>
              <a:t> VIDEO 177</a:t>
            </a:r>
            <a:br>
              <a:rPr lang="es-ES" dirty="0"/>
            </a:br>
            <a:r>
              <a:rPr lang="es-ES" dirty="0"/>
              <a:t>3.7.1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44</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94428" y="3095231"/>
            <a:ext cx="5977264"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741920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3.7.1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45</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3C92D327-01A9-0101-7266-AB294A311027}"/>
              </a:ext>
            </a:extLst>
          </p:cNvPr>
          <p:cNvPicPr>
            <a:picLocks noChangeAspect="1"/>
          </p:cNvPicPr>
          <p:nvPr/>
        </p:nvPicPr>
        <p:blipFill>
          <a:blip r:embed="rId3"/>
          <a:stretch>
            <a:fillRect/>
          </a:stretch>
        </p:blipFill>
        <p:spPr>
          <a:xfrm>
            <a:off x="581192" y="3035765"/>
            <a:ext cx="8335889" cy="3120079"/>
          </a:xfrm>
          <a:prstGeom prst="rect">
            <a:avLst/>
          </a:prstGeom>
        </p:spPr>
      </p:pic>
    </p:spTree>
    <p:extLst>
      <p:ext uri="{BB962C8B-B14F-4D97-AF65-F5344CB8AC3E}">
        <p14:creationId xmlns:p14="http://schemas.microsoft.com/office/powerpoint/2010/main" val="30321822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3.7.2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46</a:t>
              </a:r>
            </a:p>
          </p:txBody>
        </p:sp>
      </p:grpSp>
      <p:pic>
        <p:nvPicPr>
          <p:cNvPr id="6" name="Imagen 5">
            <a:extLst>
              <a:ext uri="{FF2B5EF4-FFF2-40B4-BE49-F238E27FC236}">
                <a16:creationId xmlns:a16="http://schemas.microsoft.com/office/drawing/2014/main" id="{6C14BC3C-014E-2D68-179B-5968A33E5FCC}"/>
              </a:ext>
            </a:extLst>
          </p:cNvPr>
          <p:cNvPicPr>
            <a:picLocks noChangeAspect="1"/>
          </p:cNvPicPr>
          <p:nvPr/>
        </p:nvPicPr>
        <p:blipFill>
          <a:blip r:embed="rId2"/>
          <a:stretch>
            <a:fillRect/>
          </a:stretch>
        </p:blipFill>
        <p:spPr>
          <a:xfrm>
            <a:off x="6095987" y="3428994"/>
            <a:ext cx="25" cy="12"/>
          </a:xfrm>
          <a:prstGeom prst="rect">
            <a:avLst/>
          </a:prstGeom>
        </p:spPr>
      </p:pic>
      <p:pic>
        <p:nvPicPr>
          <p:cNvPr id="10" name="Imagen 9">
            <a:extLst>
              <a:ext uri="{FF2B5EF4-FFF2-40B4-BE49-F238E27FC236}">
                <a16:creationId xmlns:a16="http://schemas.microsoft.com/office/drawing/2014/main" id="{B3DBC14D-A688-B135-11F6-A0E180B798F4}"/>
              </a:ext>
            </a:extLst>
          </p:cNvPr>
          <p:cNvPicPr>
            <a:picLocks noChangeAspect="1"/>
          </p:cNvPicPr>
          <p:nvPr/>
        </p:nvPicPr>
        <p:blipFill>
          <a:blip r:embed="rId3"/>
          <a:stretch>
            <a:fillRect/>
          </a:stretch>
        </p:blipFill>
        <p:spPr>
          <a:xfrm>
            <a:off x="1081026" y="2766813"/>
            <a:ext cx="7210425" cy="3448050"/>
          </a:xfrm>
          <a:prstGeom prst="rect">
            <a:avLst/>
          </a:prstGeom>
        </p:spPr>
      </p:pic>
    </p:spTree>
    <p:extLst>
      <p:ext uri="{BB962C8B-B14F-4D97-AF65-F5344CB8AC3E}">
        <p14:creationId xmlns:p14="http://schemas.microsoft.com/office/powerpoint/2010/main" val="28376203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3.7.2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47</a:t>
              </a:r>
            </a:p>
          </p:txBody>
        </p:sp>
      </p:grpSp>
      <p:pic>
        <p:nvPicPr>
          <p:cNvPr id="4" name="Imagen 3" descr="Interfaz de usuario gráfica, Texto, Aplicación&#10;&#10;Descripción generada automáticamente">
            <a:extLst>
              <a:ext uri="{FF2B5EF4-FFF2-40B4-BE49-F238E27FC236}">
                <a16:creationId xmlns:a16="http://schemas.microsoft.com/office/drawing/2014/main" id="{258BA362-8818-4ADE-07D9-EBF565974E91}"/>
              </a:ext>
            </a:extLst>
          </p:cNvPr>
          <p:cNvPicPr>
            <a:picLocks noChangeAspect="1"/>
          </p:cNvPicPr>
          <p:nvPr/>
        </p:nvPicPr>
        <p:blipFill>
          <a:blip r:embed="rId2"/>
          <a:stretch>
            <a:fillRect/>
          </a:stretch>
        </p:blipFill>
        <p:spPr>
          <a:xfrm>
            <a:off x="1371932" y="2419810"/>
            <a:ext cx="6530509" cy="4231864"/>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29709133-DC55-7A04-E091-574B8373A1C1}"/>
              </a:ext>
            </a:extLst>
          </p:cNvPr>
          <p:cNvPicPr>
            <a:picLocks noChangeAspect="1"/>
          </p:cNvPicPr>
          <p:nvPr/>
        </p:nvPicPr>
        <p:blipFill>
          <a:blip r:embed="rId3"/>
          <a:stretch>
            <a:fillRect/>
          </a:stretch>
        </p:blipFill>
        <p:spPr>
          <a:xfrm>
            <a:off x="1371932" y="2419810"/>
            <a:ext cx="6530509" cy="4231864"/>
          </a:xfrm>
          <a:prstGeom prst="rect">
            <a:avLst/>
          </a:prstGeom>
        </p:spPr>
      </p:pic>
    </p:spTree>
    <p:extLst>
      <p:ext uri="{BB962C8B-B14F-4D97-AF65-F5344CB8AC3E}">
        <p14:creationId xmlns:p14="http://schemas.microsoft.com/office/powerpoint/2010/main" val="25430253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3.7.3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BancoControlador</a:t>
            </a:r>
            <a:r>
              <a:rPr lang="es-ES" dirty="0">
                <a:solidFill>
                  <a:schemeClr val="tx1"/>
                </a:solidFill>
              </a:rPr>
              <a:t> y otra </a:t>
            </a:r>
            <a:r>
              <a:rPr lang="es-ES" dirty="0" err="1">
                <a:solidFill>
                  <a:schemeClr val="tx1"/>
                </a:solidFill>
              </a:rPr>
              <a:t>TransferenciasControlador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48</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1804450" y="3104396"/>
            <a:ext cx="6261027"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56898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2.2  APACHE NETBEANS.</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Apache </a:t>
            </a:r>
            <a:r>
              <a:rPr lang="es-MX" dirty="0" err="1">
                <a:solidFill>
                  <a:schemeClr val="tx1"/>
                </a:solidFill>
              </a:rPr>
              <a:t>netbeans</a:t>
            </a:r>
            <a:r>
              <a:rPr lang="es-MX" dirty="0">
                <a:solidFill>
                  <a:schemeClr val="tx1"/>
                </a:solidFill>
              </a:rPr>
              <a:t> es [2] un entorno de desarrollo integrado (IDE) creado para principalmente el lenguaje de programación de Java, anteriormente conocido simplemente como </a:t>
            </a:r>
            <a:r>
              <a:rPr lang="es-MX" dirty="0" err="1">
                <a:solidFill>
                  <a:schemeClr val="tx1"/>
                </a:solidFill>
              </a:rPr>
              <a:t>netbeans</a:t>
            </a:r>
            <a:r>
              <a:rPr lang="es-MX" dirty="0">
                <a:solidFill>
                  <a:schemeClr val="tx1"/>
                </a:solidFill>
              </a:rPr>
              <a:t>, cambio su nombre a apache </a:t>
            </a:r>
            <a:r>
              <a:rPr lang="es-MX" dirty="0" err="1">
                <a:solidFill>
                  <a:schemeClr val="tx1"/>
                </a:solidFill>
              </a:rPr>
              <a:t>netbeans</a:t>
            </a:r>
            <a:r>
              <a:rPr lang="es-MX" dirty="0">
                <a:solidFill>
                  <a:schemeClr val="tx1"/>
                </a:solidFill>
              </a:rPr>
              <a:t> y actualmente se encuentra en la versión 15.</a:t>
            </a:r>
          </a:p>
          <a:p>
            <a:pPr marL="305435" indent="-305435"/>
            <a:r>
              <a:rPr lang="es-MX" dirty="0">
                <a:solidFill>
                  <a:schemeClr val="tx1"/>
                </a:solidFill>
              </a:rPr>
              <a:t>Este IDE ofrece una serie de </a:t>
            </a:r>
            <a:r>
              <a:rPr lang="es-MX" dirty="0" err="1">
                <a:solidFill>
                  <a:schemeClr val="tx1"/>
                </a:solidFill>
              </a:rPr>
              <a:t>plugins</a:t>
            </a:r>
            <a:r>
              <a:rPr lang="es-MX" dirty="0">
                <a:solidFill>
                  <a:schemeClr val="tx1"/>
                </a:solidFill>
              </a:rPr>
              <a:t> que pueden ser instalados para facilitar el trabajo al momento de desarrollar aplicaciones y ejecutarlas, como por ejemplo poder instalar de manera rápida y fácil el servidor de payara o </a:t>
            </a:r>
            <a:r>
              <a:rPr lang="es-MX" dirty="0" err="1">
                <a:solidFill>
                  <a:schemeClr val="tx1"/>
                </a:solidFill>
              </a:rPr>
              <a:t>glassfish</a:t>
            </a:r>
            <a:r>
              <a:rPr lang="es-MX" dirty="0">
                <a:solidFill>
                  <a:schemeClr val="tx1"/>
                </a:solidFill>
              </a:rPr>
              <a:t>.</a:t>
            </a:r>
          </a:p>
          <a:p>
            <a:pPr marL="305435" indent="-305435"/>
            <a:r>
              <a:rPr lang="es-MX" dirty="0">
                <a:solidFill>
                  <a:schemeClr val="tx1"/>
                </a:solidFill>
              </a:rPr>
              <a:t>Cabe recalcar que apache </a:t>
            </a:r>
            <a:r>
              <a:rPr lang="es-MX" dirty="0" err="1">
                <a:solidFill>
                  <a:schemeClr val="tx1"/>
                </a:solidFill>
              </a:rPr>
              <a:t>netbeans</a:t>
            </a:r>
            <a:r>
              <a:rPr lang="es-MX" dirty="0">
                <a:solidFill>
                  <a:schemeClr val="tx1"/>
                </a:solidFill>
              </a:rPr>
              <a:t> es completamente gratis para su uso tanto para fines empresariales como educativos, y que se puede encontrar fácilmente para su descarga en el sitio oficial, teniendo versiones para los sistemas operativos Windows, Mac, Linux y Solaris. </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6" name="CuadroTexto 5">
            <a:extLst>
              <a:ext uri="{FF2B5EF4-FFF2-40B4-BE49-F238E27FC236}">
                <a16:creationId xmlns:a16="http://schemas.microsoft.com/office/drawing/2014/main" id="{69981996-7458-BD71-0BFC-6CAA7D252B9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5</a:t>
            </a:r>
          </a:p>
        </p:txBody>
      </p:sp>
      <p:grpSp>
        <p:nvGrpSpPr>
          <p:cNvPr id="11" name="Grupo 10">
            <a:extLst>
              <a:ext uri="{FF2B5EF4-FFF2-40B4-BE49-F238E27FC236}">
                <a16:creationId xmlns:a16="http://schemas.microsoft.com/office/drawing/2014/main" id="{F016306A-A1FE-0A3B-45D4-45D12F96797C}"/>
              </a:ext>
            </a:extLst>
          </p:cNvPr>
          <p:cNvGrpSpPr/>
          <p:nvPr/>
        </p:nvGrpSpPr>
        <p:grpSpPr>
          <a:xfrm>
            <a:off x="9127125" y="0"/>
            <a:ext cx="3092950" cy="6858000"/>
            <a:chOff x="9127125" y="0"/>
            <a:chExt cx="3092950" cy="6858000"/>
          </a:xfrm>
        </p:grpSpPr>
        <p:sp>
          <p:nvSpPr>
            <p:cNvPr id="12" name="Marcador de contenido 2">
              <a:extLst>
                <a:ext uri="{FF2B5EF4-FFF2-40B4-BE49-F238E27FC236}">
                  <a16:creationId xmlns:a16="http://schemas.microsoft.com/office/drawing/2014/main" id="{C1527019-EED2-D784-92EA-D3118A44571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rgbClr val="FFFF00"/>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SINCRONIZACIÓN DE HILOS</a:t>
              </a:r>
            </a:p>
            <a:p>
              <a:pPr lvl="1">
                <a:lnSpc>
                  <a:spcPct val="90000"/>
                </a:lnSpc>
              </a:pPr>
              <a:r>
                <a:rPr lang="es-ES" sz="1100" dirty="0">
                  <a:solidFill>
                    <a:schemeClr val="bg1"/>
                  </a:solidFill>
                </a:rPr>
                <a:t>2.6	HILOS PARALELOS Y CONCURRENTES</a:t>
              </a:r>
            </a:p>
            <a:p>
              <a:pPr lvl="1">
                <a:lnSpc>
                  <a:spcPct val="90000"/>
                </a:lnSpc>
              </a:pPr>
              <a:r>
                <a:rPr lang="es-ES" sz="1100" dirty="0">
                  <a:solidFill>
                    <a:schemeClr val="bg1"/>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3" name="CuadroTexto 12">
              <a:extLst>
                <a:ext uri="{FF2B5EF4-FFF2-40B4-BE49-F238E27FC236}">
                  <a16:creationId xmlns:a16="http://schemas.microsoft.com/office/drawing/2014/main" id="{53A70F7A-4128-BA25-9DF4-C76CD87B60F7}"/>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a:t>
              </a:r>
            </a:p>
          </p:txBody>
        </p:sp>
      </p:grpSp>
    </p:spTree>
    <p:extLst>
      <p:ext uri="{BB962C8B-B14F-4D97-AF65-F5344CB8AC3E}">
        <p14:creationId xmlns:p14="http://schemas.microsoft.com/office/powerpoint/2010/main" val="30965953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3.7.3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71640"/>
          </a:xfrm>
        </p:spPr>
        <p:txBody>
          <a:bodyPr/>
          <a:lstStyle/>
          <a:p>
            <a:r>
              <a:rPr lang="es-ES" dirty="0">
                <a:solidFill>
                  <a:schemeClr val="tx1"/>
                </a:solidFill>
              </a:rPr>
              <a:t>2.	</a:t>
            </a:r>
            <a:r>
              <a:rPr lang="es-MX" dirty="0">
                <a:solidFill>
                  <a:schemeClr val="tx1"/>
                </a:solidFill>
              </a:rPr>
              <a:t> Coloque el código de los archivos </a:t>
            </a:r>
            <a:r>
              <a:rPr lang="es-MX" dirty="0" err="1">
                <a:solidFill>
                  <a:schemeClr val="tx1"/>
                </a:solidFill>
              </a:rPr>
              <a:t>BancoControlador</a:t>
            </a:r>
            <a:r>
              <a:rPr lang="es-MX" dirty="0">
                <a:solidFill>
                  <a:schemeClr val="tx1"/>
                </a:solidFill>
              </a:rPr>
              <a:t> y Transferencia Controlador respectivamente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49</a:t>
              </a:r>
            </a:p>
          </p:txBody>
        </p:sp>
      </p:grpSp>
      <p:pic>
        <p:nvPicPr>
          <p:cNvPr id="7" name="Imagen 6">
            <a:extLst>
              <a:ext uri="{FF2B5EF4-FFF2-40B4-BE49-F238E27FC236}">
                <a16:creationId xmlns:a16="http://schemas.microsoft.com/office/drawing/2014/main" id="{BCA5E646-F325-EE02-8FD9-02DDFA6CC87F}"/>
              </a:ext>
            </a:extLst>
          </p:cNvPr>
          <p:cNvPicPr>
            <a:picLocks noChangeAspect="1"/>
          </p:cNvPicPr>
          <p:nvPr/>
        </p:nvPicPr>
        <p:blipFill rotWithShape="1">
          <a:blip r:embed="rId2"/>
          <a:srcRect r="28075"/>
          <a:stretch/>
        </p:blipFill>
        <p:spPr>
          <a:xfrm>
            <a:off x="5341071" y="2743200"/>
            <a:ext cx="3498836" cy="3509346"/>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DD0B4E48-1666-7633-7C64-655C68C7C06E}"/>
              </a:ext>
            </a:extLst>
          </p:cNvPr>
          <p:cNvPicPr>
            <a:picLocks noChangeAspect="1"/>
          </p:cNvPicPr>
          <p:nvPr/>
        </p:nvPicPr>
        <p:blipFill>
          <a:blip r:embed="rId3"/>
          <a:stretch>
            <a:fillRect/>
          </a:stretch>
        </p:blipFill>
        <p:spPr>
          <a:xfrm>
            <a:off x="212283" y="2743201"/>
            <a:ext cx="4985179" cy="35093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071326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3.7.4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347486"/>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50</a:t>
              </a:r>
            </a:p>
          </p:txBody>
        </p:sp>
      </p:grpSp>
      <p:pic>
        <p:nvPicPr>
          <p:cNvPr id="5" name="Imagen 4" descr="Tabla&#10;&#10;Descripción generada automáticamente">
            <a:extLst>
              <a:ext uri="{FF2B5EF4-FFF2-40B4-BE49-F238E27FC236}">
                <a16:creationId xmlns:a16="http://schemas.microsoft.com/office/drawing/2014/main" id="{3B591DCF-CF3D-003D-6EC3-FA6F39F5ECDF}"/>
              </a:ext>
            </a:extLst>
          </p:cNvPr>
          <p:cNvPicPr>
            <a:picLocks noChangeAspect="1"/>
          </p:cNvPicPr>
          <p:nvPr/>
        </p:nvPicPr>
        <p:blipFill>
          <a:blip r:embed="rId2"/>
          <a:stretch>
            <a:fillRect/>
          </a:stretch>
        </p:blipFill>
        <p:spPr>
          <a:xfrm>
            <a:off x="1880039" y="2745338"/>
            <a:ext cx="5517521" cy="3901647"/>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6F977089-0FE5-0919-CBC8-3137F60EBA32}"/>
              </a:ext>
            </a:extLst>
          </p:cNvPr>
          <p:cNvPicPr>
            <a:picLocks noChangeAspect="1"/>
          </p:cNvPicPr>
          <p:nvPr/>
        </p:nvPicPr>
        <p:blipFill>
          <a:blip r:embed="rId3"/>
          <a:stretch>
            <a:fillRect/>
          </a:stretch>
        </p:blipFill>
        <p:spPr>
          <a:xfrm>
            <a:off x="1859720" y="2726600"/>
            <a:ext cx="5517521" cy="3886794"/>
          </a:xfrm>
          <a:prstGeom prst="rect">
            <a:avLst/>
          </a:prstGeom>
        </p:spPr>
      </p:pic>
    </p:spTree>
    <p:extLst>
      <p:ext uri="{BB962C8B-B14F-4D97-AF65-F5344CB8AC3E}">
        <p14:creationId xmlns:p14="http://schemas.microsoft.com/office/powerpoint/2010/main" val="31614104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sz="3200" dirty="0">
                <a:solidFill>
                  <a:schemeClr val="bg1"/>
                </a:solidFill>
              </a:rPr>
              <a:t>3.7.5	 EJECUCIÓN DEL PROYECTO.</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rgbClr val="FFFF00"/>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51</a:t>
              </a:r>
            </a:p>
          </p:txBody>
        </p:sp>
      </p:grpSp>
      <p:pic>
        <p:nvPicPr>
          <p:cNvPr id="2" name="Imagen 1" descr="Interfaz de usuario gráfica&#10;&#10;Descripción generada automáticamente con confianza baja">
            <a:extLst>
              <a:ext uri="{FF2B5EF4-FFF2-40B4-BE49-F238E27FC236}">
                <a16:creationId xmlns:a16="http://schemas.microsoft.com/office/drawing/2014/main" id="{470D4C93-851E-A3FC-BE83-241047618402}"/>
              </a:ext>
            </a:extLst>
          </p:cNvPr>
          <p:cNvPicPr>
            <a:picLocks noChangeAspect="1"/>
          </p:cNvPicPr>
          <p:nvPr/>
        </p:nvPicPr>
        <p:blipFill>
          <a:blip r:embed="rId2"/>
          <a:stretch>
            <a:fillRect/>
          </a:stretch>
        </p:blipFill>
        <p:spPr>
          <a:xfrm>
            <a:off x="4946153" y="694314"/>
            <a:ext cx="3384673" cy="5963631"/>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8C53470A-E63F-D6F2-8FC8-4E7DF46AFAEB}"/>
              </a:ext>
            </a:extLst>
          </p:cNvPr>
          <p:cNvPicPr>
            <a:picLocks noChangeAspect="1"/>
          </p:cNvPicPr>
          <p:nvPr/>
        </p:nvPicPr>
        <p:blipFill>
          <a:blip r:embed="rId3"/>
          <a:stretch>
            <a:fillRect/>
          </a:stretch>
        </p:blipFill>
        <p:spPr>
          <a:xfrm>
            <a:off x="4946152" y="694314"/>
            <a:ext cx="3384672" cy="5963631"/>
          </a:xfrm>
          <a:prstGeom prst="rect">
            <a:avLst/>
          </a:prstGeom>
        </p:spPr>
      </p:pic>
    </p:spTree>
    <p:extLst>
      <p:ext uri="{BB962C8B-B14F-4D97-AF65-F5344CB8AC3E}">
        <p14:creationId xmlns:p14="http://schemas.microsoft.com/office/powerpoint/2010/main" val="25787960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r>
              <a:rPr lang="es-ES" dirty="0"/>
              <a:t>3.8	</a:t>
            </a:r>
            <a:r>
              <a:rPr lang="es-EC" dirty="0"/>
              <a:t> VIDEO 178</a:t>
            </a:r>
            <a:br>
              <a:rPr lang="es-ES" dirty="0"/>
            </a:br>
            <a:r>
              <a:rPr lang="es-ES" dirty="0"/>
              <a:t>3.8.1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una clase llamada Banco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52</a:t>
              </a:r>
            </a:p>
          </p:txBody>
        </p:sp>
      </p:grpSp>
      <p:pic>
        <p:nvPicPr>
          <p:cNvPr id="11" name="Imagen 10">
            <a:extLst>
              <a:ext uri="{FF2B5EF4-FFF2-40B4-BE49-F238E27FC236}">
                <a16:creationId xmlns:a16="http://schemas.microsoft.com/office/drawing/2014/main" id="{FA1431CD-051A-4E1B-9303-8D3AFD93D9AA}"/>
              </a:ext>
            </a:extLst>
          </p:cNvPr>
          <p:cNvPicPr/>
          <p:nvPr/>
        </p:nvPicPr>
        <p:blipFill>
          <a:blip r:embed="rId2"/>
          <a:stretch>
            <a:fillRect/>
          </a:stretch>
        </p:blipFill>
        <p:spPr>
          <a:xfrm>
            <a:off x="1994428" y="3095231"/>
            <a:ext cx="5977264" cy="333217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232288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3.8.1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916969"/>
            <a:ext cx="8691117" cy="1013800"/>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53</a:t>
              </a:r>
            </a:p>
          </p:txBody>
        </p:sp>
      </p:grpSp>
      <p:pic>
        <p:nvPicPr>
          <p:cNvPr id="4" name="Imagen 3" descr="Interfaz de usuario gráfica, Texto, Aplicación, Correo electrónico&#10;&#10;Descripción generada automáticamente">
            <a:extLst>
              <a:ext uri="{FF2B5EF4-FFF2-40B4-BE49-F238E27FC236}">
                <a16:creationId xmlns:a16="http://schemas.microsoft.com/office/drawing/2014/main" id="{00AD5142-0D2E-D000-C9AF-7C6D0BD9BFB7}"/>
              </a:ext>
            </a:extLst>
          </p:cNvPr>
          <p:cNvPicPr>
            <a:picLocks noChangeAspect="1"/>
          </p:cNvPicPr>
          <p:nvPr/>
        </p:nvPicPr>
        <p:blipFill>
          <a:blip r:embed="rId2"/>
          <a:stretch>
            <a:fillRect/>
          </a:stretch>
        </p:blipFill>
        <p:spPr>
          <a:xfrm>
            <a:off x="581192" y="3024522"/>
            <a:ext cx="8335889" cy="3131322"/>
          </a:xfrm>
          <a:prstGeom prst="rect">
            <a:avLst/>
          </a:prstGeom>
          <a:ln w="88900" cap="sq" cmpd="thickThin">
            <a:solidFill>
              <a:srgbClr val="000000"/>
            </a:solidFill>
            <a:prstDash val="solid"/>
            <a:miter lim="800000"/>
          </a:ln>
          <a:effectLst>
            <a:innerShdw blurRad="76200">
              <a:srgbClr val="000000"/>
            </a:innerShdw>
          </a:effectLst>
        </p:spPr>
      </p:pic>
      <p:pic>
        <p:nvPicPr>
          <p:cNvPr id="10" name="Imagen 9">
            <a:extLst>
              <a:ext uri="{FF2B5EF4-FFF2-40B4-BE49-F238E27FC236}">
                <a16:creationId xmlns:a16="http://schemas.microsoft.com/office/drawing/2014/main" id="{9E1D4EF3-86C0-1EA0-FF43-2744A6A6A8FD}"/>
              </a:ext>
            </a:extLst>
          </p:cNvPr>
          <p:cNvPicPr>
            <a:picLocks noChangeAspect="1"/>
          </p:cNvPicPr>
          <p:nvPr/>
        </p:nvPicPr>
        <p:blipFill>
          <a:blip r:embed="rId3"/>
          <a:stretch>
            <a:fillRect/>
          </a:stretch>
        </p:blipFill>
        <p:spPr>
          <a:xfrm>
            <a:off x="571899" y="3024523"/>
            <a:ext cx="8335888" cy="3131322"/>
          </a:xfrm>
          <a:prstGeom prst="rect">
            <a:avLst/>
          </a:prstGeom>
        </p:spPr>
      </p:pic>
    </p:spTree>
    <p:extLst>
      <p:ext uri="{BB962C8B-B14F-4D97-AF65-F5344CB8AC3E}">
        <p14:creationId xmlns:p14="http://schemas.microsoft.com/office/powerpoint/2010/main" val="7744603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3.8.2	</a:t>
            </a:r>
            <a:r>
              <a:rPr lang="es-EC" dirty="0"/>
              <a:t> CREACIÓN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195253"/>
          </a:xfrm>
        </p:spPr>
        <p:txBody>
          <a:bodyPr/>
          <a:lstStyle/>
          <a:p>
            <a:r>
              <a:rPr lang="es-ES" dirty="0">
                <a:solidFill>
                  <a:schemeClr val="tx1"/>
                </a:solidFill>
              </a:rPr>
              <a:t>1.	</a:t>
            </a:r>
            <a:r>
              <a:rPr lang="es-MX" dirty="0">
                <a:solidFill>
                  <a:schemeClr val="tx1"/>
                </a:solidFill>
              </a:rPr>
              <a:t>De clic derecho en el paquete vista, luego nuevo y finalmente clase Java. En este cree una clase llamada </a:t>
            </a:r>
            <a:r>
              <a:rPr lang="es-MX" dirty="0" err="1">
                <a:solidFill>
                  <a:schemeClr val="tx1"/>
                </a:solidFill>
              </a:rPr>
              <a:t>BancoVista</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54</a:t>
              </a:r>
            </a:p>
          </p:txBody>
        </p:sp>
      </p:grpSp>
      <p:pic>
        <p:nvPicPr>
          <p:cNvPr id="10" name="Imagen 9">
            <a:extLst>
              <a:ext uri="{FF2B5EF4-FFF2-40B4-BE49-F238E27FC236}">
                <a16:creationId xmlns:a16="http://schemas.microsoft.com/office/drawing/2014/main" id="{0B71B2C4-F318-3A9F-900F-0B938CE8232E}"/>
              </a:ext>
            </a:extLst>
          </p:cNvPr>
          <p:cNvPicPr>
            <a:picLocks noChangeAspect="1"/>
          </p:cNvPicPr>
          <p:nvPr/>
        </p:nvPicPr>
        <p:blipFill>
          <a:blip r:embed="rId2"/>
          <a:stretch>
            <a:fillRect/>
          </a:stretch>
        </p:blipFill>
        <p:spPr>
          <a:xfrm>
            <a:off x="641413" y="2661168"/>
            <a:ext cx="8066638" cy="3766242"/>
          </a:xfrm>
          <a:prstGeom prst="rect">
            <a:avLst/>
          </a:prstGeom>
        </p:spPr>
      </p:pic>
    </p:spTree>
    <p:extLst>
      <p:ext uri="{BB962C8B-B14F-4D97-AF65-F5344CB8AC3E}">
        <p14:creationId xmlns:p14="http://schemas.microsoft.com/office/powerpoint/2010/main" val="1562145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3.8.2	</a:t>
            </a:r>
            <a:r>
              <a:rPr lang="es-EC" dirty="0"/>
              <a:t> CODIFICACIÓN DE LOS ARCHIVOS de la vista</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01302"/>
          </a:xfrm>
        </p:spPr>
        <p:txBody>
          <a:bodyPr/>
          <a:lstStyle/>
          <a:p>
            <a:r>
              <a:rPr lang="es-ES" dirty="0">
                <a:solidFill>
                  <a:schemeClr val="tx1"/>
                </a:solidFill>
              </a:rPr>
              <a:t>2.	</a:t>
            </a:r>
            <a:r>
              <a:rPr lang="es-MX" dirty="0">
                <a:solidFill>
                  <a:schemeClr val="tx1"/>
                </a:solidFill>
              </a:rPr>
              <a:t> Abra el archivo que fue creado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55</a:t>
              </a:r>
            </a:p>
          </p:txBody>
        </p:sp>
      </p:grpSp>
      <p:pic>
        <p:nvPicPr>
          <p:cNvPr id="4" name="Imagen 3" descr="Interfaz de usuario gráfica, Texto, Aplicación&#10;&#10;Descripción generada automáticamente">
            <a:extLst>
              <a:ext uri="{FF2B5EF4-FFF2-40B4-BE49-F238E27FC236}">
                <a16:creationId xmlns:a16="http://schemas.microsoft.com/office/drawing/2014/main" id="{258BA362-8818-4ADE-07D9-EBF565974E91}"/>
              </a:ext>
            </a:extLst>
          </p:cNvPr>
          <p:cNvPicPr>
            <a:picLocks noChangeAspect="1"/>
          </p:cNvPicPr>
          <p:nvPr/>
        </p:nvPicPr>
        <p:blipFill>
          <a:blip r:embed="rId2"/>
          <a:stretch>
            <a:fillRect/>
          </a:stretch>
        </p:blipFill>
        <p:spPr>
          <a:xfrm>
            <a:off x="1371932" y="2419810"/>
            <a:ext cx="6530509" cy="4231864"/>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1347FBD8-DF5C-1A21-402D-5DF5F2FA6148}"/>
              </a:ext>
            </a:extLst>
          </p:cNvPr>
          <p:cNvPicPr>
            <a:picLocks noChangeAspect="1"/>
          </p:cNvPicPr>
          <p:nvPr/>
        </p:nvPicPr>
        <p:blipFill>
          <a:blip r:embed="rId3"/>
          <a:stretch>
            <a:fillRect/>
          </a:stretch>
        </p:blipFill>
        <p:spPr>
          <a:xfrm>
            <a:off x="1426895" y="2419811"/>
            <a:ext cx="6475546" cy="4225592"/>
          </a:xfrm>
          <a:prstGeom prst="rect">
            <a:avLst/>
          </a:prstGeom>
        </p:spPr>
      </p:pic>
    </p:spTree>
    <p:extLst>
      <p:ext uri="{BB962C8B-B14F-4D97-AF65-F5344CB8AC3E}">
        <p14:creationId xmlns:p14="http://schemas.microsoft.com/office/powerpoint/2010/main" val="13081826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3.8.3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en el paquete vista, luego nuevo y finalmente clase Java, cree 2 clases, una llamada </a:t>
            </a:r>
            <a:r>
              <a:rPr lang="es-MX" dirty="0" err="1">
                <a:solidFill>
                  <a:schemeClr val="tx1"/>
                </a:solidFill>
              </a:rPr>
              <a:t>BancoControlador</a:t>
            </a:r>
            <a:r>
              <a:rPr lang="es-ES" dirty="0">
                <a:solidFill>
                  <a:schemeClr val="tx1"/>
                </a:solidFill>
              </a:rPr>
              <a:t> y otra </a:t>
            </a:r>
            <a:r>
              <a:rPr lang="es-ES" dirty="0" err="1">
                <a:solidFill>
                  <a:schemeClr val="tx1"/>
                </a:solidFill>
              </a:rPr>
              <a:t>TransferenciasControlador</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56</a:t>
              </a:r>
            </a:p>
          </p:txBody>
        </p:sp>
      </p:grpSp>
      <p:pic>
        <p:nvPicPr>
          <p:cNvPr id="11" name="Imagen 10">
            <a:extLst>
              <a:ext uri="{FF2B5EF4-FFF2-40B4-BE49-F238E27FC236}">
                <a16:creationId xmlns:a16="http://schemas.microsoft.com/office/drawing/2014/main" id="{FF9F67A4-D184-4484-9DC4-4A37AC28C781}"/>
              </a:ext>
            </a:extLst>
          </p:cNvPr>
          <p:cNvPicPr/>
          <p:nvPr/>
        </p:nvPicPr>
        <p:blipFill>
          <a:blip r:embed="rId2"/>
          <a:stretch>
            <a:fillRect/>
          </a:stretch>
        </p:blipFill>
        <p:spPr>
          <a:xfrm>
            <a:off x="1804450" y="3104396"/>
            <a:ext cx="6261027" cy="332301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08528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3.8.3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171640"/>
          </a:xfrm>
        </p:spPr>
        <p:txBody>
          <a:bodyPr/>
          <a:lstStyle/>
          <a:p>
            <a:r>
              <a:rPr lang="es-ES" dirty="0">
                <a:solidFill>
                  <a:schemeClr val="tx1"/>
                </a:solidFill>
              </a:rPr>
              <a:t>2.	</a:t>
            </a:r>
            <a:r>
              <a:rPr lang="es-MX" dirty="0">
                <a:solidFill>
                  <a:schemeClr val="tx1"/>
                </a:solidFill>
              </a:rPr>
              <a:t> Coloque el código de los archivos </a:t>
            </a:r>
            <a:r>
              <a:rPr lang="es-MX" dirty="0" err="1">
                <a:solidFill>
                  <a:schemeClr val="tx1"/>
                </a:solidFill>
              </a:rPr>
              <a:t>BancoControlador</a:t>
            </a:r>
            <a:r>
              <a:rPr lang="es-MX" dirty="0">
                <a:solidFill>
                  <a:schemeClr val="tx1"/>
                </a:solidFill>
              </a:rPr>
              <a:t> y Transferencia Controlador respectivamente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57</a:t>
              </a:r>
            </a:p>
          </p:txBody>
        </p:sp>
      </p:grpSp>
      <p:pic>
        <p:nvPicPr>
          <p:cNvPr id="7" name="Imagen 6">
            <a:extLst>
              <a:ext uri="{FF2B5EF4-FFF2-40B4-BE49-F238E27FC236}">
                <a16:creationId xmlns:a16="http://schemas.microsoft.com/office/drawing/2014/main" id="{BCA5E646-F325-EE02-8FD9-02DDFA6CC87F}"/>
              </a:ext>
            </a:extLst>
          </p:cNvPr>
          <p:cNvPicPr>
            <a:picLocks noChangeAspect="1"/>
          </p:cNvPicPr>
          <p:nvPr/>
        </p:nvPicPr>
        <p:blipFill rotWithShape="1">
          <a:blip r:embed="rId2"/>
          <a:srcRect r="28075"/>
          <a:stretch/>
        </p:blipFill>
        <p:spPr>
          <a:xfrm>
            <a:off x="5341071" y="2743200"/>
            <a:ext cx="3498836" cy="3509346"/>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9C243FC9-A1BE-61BC-546A-F97191304541}"/>
              </a:ext>
            </a:extLst>
          </p:cNvPr>
          <p:cNvPicPr>
            <a:picLocks noChangeAspect="1"/>
          </p:cNvPicPr>
          <p:nvPr/>
        </p:nvPicPr>
        <p:blipFill>
          <a:blip r:embed="rId3"/>
          <a:stretch>
            <a:fillRect/>
          </a:stretch>
        </p:blipFill>
        <p:spPr>
          <a:xfrm>
            <a:off x="274683" y="2743200"/>
            <a:ext cx="4910006" cy="350934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756910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3.8.4	</a:t>
            </a:r>
            <a:r>
              <a:rPr lang="es-EC" dirty="0"/>
              <a:t> CODIFICACIÓN DE LOS ARCHIVOS DEL Paquete principal.</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7" y="1571560"/>
            <a:ext cx="8677469" cy="1347486"/>
          </a:xfrm>
        </p:spPr>
        <p:txBody>
          <a:bodyPr/>
          <a:lstStyle/>
          <a:p>
            <a:r>
              <a:rPr lang="es-ES" dirty="0">
                <a:solidFill>
                  <a:schemeClr val="tx1"/>
                </a:solidFill>
              </a:rPr>
              <a:t>1.	</a:t>
            </a:r>
            <a:r>
              <a:rPr lang="es-MX" dirty="0">
                <a:solidFill>
                  <a:schemeClr val="tx1"/>
                </a:solidFill>
              </a:rPr>
              <a:t>Abra el archivo que fue creado por defecto dentro del paquete </a:t>
            </a:r>
            <a:r>
              <a:rPr lang="es-MX" dirty="0" err="1">
                <a:solidFill>
                  <a:schemeClr val="tx1"/>
                </a:solidFill>
              </a:rPr>
              <a:t>main</a:t>
            </a:r>
            <a:r>
              <a:rPr lang="es-MX" dirty="0">
                <a:solidFill>
                  <a:schemeClr val="tx1"/>
                </a:solidFill>
              </a:rPr>
              <a:t> y proceda a colocar el siguiente código.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5" name="Grupo 14">
            <a:extLst>
              <a:ext uri="{FF2B5EF4-FFF2-40B4-BE49-F238E27FC236}">
                <a16:creationId xmlns:a16="http://schemas.microsoft.com/office/drawing/2014/main" id="{08ACF76C-C289-82B0-7069-514D203A8BA1}"/>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C7224A18-20A4-B00A-FD26-D07550FB3638}"/>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7" name="CuadroTexto 16">
              <a:extLst>
                <a:ext uri="{FF2B5EF4-FFF2-40B4-BE49-F238E27FC236}">
                  <a16:creationId xmlns:a16="http://schemas.microsoft.com/office/drawing/2014/main" id="{C0A6E3FC-1CA4-929F-AF0C-75C40D6789D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58</a:t>
              </a:r>
            </a:p>
          </p:txBody>
        </p:sp>
      </p:grpSp>
      <p:pic>
        <p:nvPicPr>
          <p:cNvPr id="4" name="Imagen 3" descr="Texto&#10;&#10;Descripción generada automáticamente">
            <a:extLst>
              <a:ext uri="{FF2B5EF4-FFF2-40B4-BE49-F238E27FC236}">
                <a16:creationId xmlns:a16="http://schemas.microsoft.com/office/drawing/2014/main" id="{A5A2C0EC-F44E-69B1-72C0-6BEF8F3B4E6B}"/>
              </a:ext>
            </a:extLst>
          </p:cNvPr>
          <p:cNvPicPr>
            <a:picLocks noChangeAspect="1"/>
          </p:cNvPicPr>
          <p:nvPr/>
        </p:nvPicPr>
        <p:blipFill>
          <a:blip r:embed="rId2"/>
          <a:stretch>
            <a:fillRect/>
          </a:stretch>
        </p:blipFill>
        <p:spPr>
          <a:xfrm>
            <a:off x="1916266" y="2730684"/>
            <a:ext cx="5412600" cy="3869408"/>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a:extLst>
              <a:ext uri="{FF2B5EF4-FFF2-40B4-BE49-F238E27FC236}">
                <a16:creationId xmlns:a16="http://schemas.microsoft.com/office/drawing/2014/main" id="{86E1B504-BCE6-6CE9-5774-490C057FDC7A}"/>
              </a:ext>
            </a:extLst>
          </p:cNvPr>
          <p:cNvPicPr>
            <a:picLocks noChangeAspect="1"/>
          </p:cNvPicPr>
          <p:nvPr/>
        </p:nvPicPr>
        <p:blipFill>
          <a:blip r:embed="rId3"/>
          <a:stretch>
            <a:fillRect/>
          </a:stretch>
        </p:blipFill>
        <p:spPr>
          <a:xfrm>
            <a:off x="1916265" y="2730684"/>
            <a:ext cx="5412600" cy="3869408"/>
          </a:xfrm>
          <a:prstGeom prst="rect">
            <a:avLst/>
          </a:prstGeom>
        </p:spPr>
      </p:pic>
    </p:spTree>
    <p:extLst>
      <p:ext uri="{BB962C8B-B14F-4D97-AF65-F5344CB8AC3E}">
        <p14:creationId xmlns:p14="http://schemas.microsoft.com/office/powerpoint/2010/main" val="1667905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CONCURRENCIA</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La concurrencia es [3] la ejecución de varios procesos a la vez, es decir, es la ejecución simultánea de múltiples tareas interactivamente. Estas tareas pueden ser un conjunto de procesos o hilos de ejecución creados por un único programa. Las tareas se pueden ejecutar en una sola CPU (multiprogramación), en varios procesadores, o en una red de computadores distribuidos. </a:t>
            </a:r>
            <a:endParaRPr lang="es-ES" dirty="0">
              <a:solidFill>
                <a:schemeClr val="tx1"/>
              </a:solidFill>
            </a:endParaRP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4139B354-8A57-32E8-C0CC-0789F2EEAD6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6</a:t>
            </a:r>
          </a:p>
        </p:txBody>
      </p:sp>
      <p:grpSp>
        <p:nvGrpSpPr>
          <p:cNvPr id="12" name="Grupo 11">
            <a:extLst>
              <a:ext uri="{FF2B5EF4-FFF2-40B4-BE49-F238E27FC236}">
                <a16:creationId xmlns:a16="http://schemas.microsoft.com/office/drawing/2014/main" id="{3E83BF8C-19C7-9720-FAE4-DED2FA8B105F}"/>
              </a:ext>
            </a:extLst>
          </p:cNvPr>
          <p:cNvGrpSpPr/>
          <p:nvPr/>
        </p:nvGrpSpPr>
        <p:grpSpPr>
          <a:xfrm>
            <a:off x="9127125" y="0"/>
            <a:ext cx="3092950" cy="6858000"/>
            <a:chOff x="9127125" y="0"/>
            <a:chExt cx="3092950" cy="6858000"/>
          </a:xfrm>
        </p:grpSpPr>
        <p:sp>
          <p:nvSpPr>
            <p:cNvPr id="13" name="Marcador de contenido 2">
              <a:extLst>
                <a:ext uri="{FF2B5EF4-FFF2-40B4-BE49-F238E27FC236}">
                  <a16:creationId xmlns:a16="http://schemas.microsoft.com/office/drawing/2014/main" id="{E96D9AA6-1F36-5157-CFFC-4A90BB5D355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a:t>
              </a:r>
              <a:r>
                <a:rPr lang="es-ES" sz="1100" dirty="0">
                  <a:solidFill>
                    <a:srgbClr val="FFFF00"/>
                  </a:solidFill>
                </a:rPr>
                <a:t>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SINCRONIZACIÓN DE HILOS</a:t>
              </a:r>
            </a:p>
            <a:p>
              <a:pPr lvl="1">
                <a:lnSpc>
                  <a:spcPct val="90000"/>
                </a:lnSpc>
              </a:pPr>
              <a:r>
                <a:rPr lang="es-ES" sz="1100" dirty="0">
                  <a:solidFill>
                    <a:schemeClr val="bg1"/>
                  </a:solidFill>
                </a:rPr>
                <a:t>2.6	HILOS PARALELOS Y CONCURRENTES</a:t>
              </a:r>
            </a:p>
            <a:p>
              <a:pPr lvl="1">
                <a:lnSpc>
                  <a:spcPct val="90000"/>
                </a:lnSpc>
              </a:pPr>
              <a:r>
                <a:rPr lang="es-ES" sz="1100" dirty="0">
                  <a:solidFill>
                    <a:schemeClr val="bg1"/>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4" name="CuadroTexto 13">
              <a:extLst>
                <a:ext uri="{FF2B5EF4-FFF2-40B4-BE49-F238E27FC236}">
                  <a16:creationId xmlns:a16="http://schemas.microsoft.com/office/drawing/2014/main" id="{B44FC325-57E9-9D11-F968-16B0E695AF1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a:t>
              </a:r>
            </a:p>
          </p:txBody>
        </p:sp>
      </p:grpSp>
    </p:spTree>
    <p:extLst>
      <p:ext uri="{BB962C8B-B14F-4D97-AF65-F5344CB8AC3E}">
        <p14:creationId xmlns:p14="http://schemas.microsoft.com/office/powerpoint/2010/main" val="41242392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sz="3200" dirty="0">
                <a:solidFill>
                  <a:schemeClr val="bg1"/>
                </a:solidFill>
              </a:rPr>
              <a:t>3.8.5	 EJECUCIÓN DEL PROYECTO.</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5" name="Grupo 14">
            <a:extLst>
              <a:ext uri="{FF2B5EF4-FFF2-40B4-BE49-F238E27FC236}">
                <a16:creationId xmlns:a16="http://schemas.microsoft.com/office/drawing/2014/main" id="{C7FC0C71-A85C-9301-2041-134AED569774}"/>
              </a:ext>
            </a:extLst>
          </p:cNvPr>
          <p:cNvGrpSpPr/>
          <p:nvPr/>
        </p:nvGrpSpPr>
        <p:grpSpPr>
          <a:xfrm>
            <a:off x="9127125" y="0"/>
            <a:ext cx="3092950" cy="6858000"/>
            <a:chOff x="9127125" y="0"/>
            <a:chExt cx="3092950" cy="6858000"/>
          </a:xfrm>
        </p:grpSpPr>
        <p:sp>
          <p:nvSpPr>
            <p:cNvPr id="16" name="Marcador de contenido 2">
              <a:extLst>
                <a:ext uri="{FF2B5EF4-FFF2-40B4-BE49-F238E27FC236}">
                  <a16:creationId xmlns:a16="http://schemas.microsoft.com/office/drawing/2014/main" id="{100EF991-B7BC-07A5-F46E-1ECD26AF0EC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rgbClr val="FFFF00"/>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7" name="CuadroTexto 16">
              <a:extLst>
                <a:ext uri="{FF2B5EF4-FFF2-40B4-BE49-F238E27FC236}">
                  <a16:creationId xmlns:a16="http://schemas.microsoft.com/office/drawing/2014/main" id="{8670B584-68A4-0155-7B17-EFCB54F2941F}"/>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59</a:t>
              </a:r>
            </a:p>
          </p:txBody>
        </p:sp>
      </p:grpSp>
      <p:pic>
        <p:nvPicPr>
          <p:cNvPr id="4" name="Imagen 3" descr="Interfaz de usuario gráfica, Texto, Aplicación&#10;&#10;Descripción generada automáticamente">
            <a:extLst>
              <a:ext uri="{FF2B5EF4-FFF2-40B4-BE49-F238E27FC236}">
                <a16:creationId xmlns:a16="http://schemas.microsoft.com/office/drawing/2014/main" id="{B06A7025-271B-5303-C17E-AE92C0571D45}"/>
              </a:ext>
            </a:extLst>
          </p:cNvPr>
          <p:cNvPicPr>
            <a:picLocks noChangeAspect="1"/>
          </p:cNvPicPr>
          <p:nvPr/>
        </p:nvPicPr>
        <p:blipFill>
          <a:blip r:embed="rId2"/>
          <a:stretch>
            <a:fillRect/>
          </a:stretch>
        </p:blipFill>
        <p:spPr>
          <a:xfrm>
            <a:off x="4954848" y="698695"/>
            <a:ext cx="3155039" cy="5951537"/>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2217C364-1FE1-2AB4-3BEC-BA9CC3DDCDF9}"/>
              </a:ext>
            </a:extLst>
          </p:cNvPr>
          <p:cNvPicPr>
            <a:picLocks noChangeAspect="1"/>
          </p:cNvPicPr>
          <p:nvPr/>
        </p:nvPicPr>
        <p:blipFill>
          <a:blip r:embed="rId3"/>
          <a:stretch>
            <a:fillRect/>
          </a:stretch>
        </p:blipFill>
        <p:spPr>
          <a:xfrm>
            <a:off x="4954846" y="698694"/>
            <a:ext cx="3155039" cy="5951536"/>
          </a:xfrm>
          <a:prstGeom prst="rect">
            <a:avLst/>
          </a:prstGeom>
        </p:spPr>
      </p:pic>
    </p:spTree>
    <p:extLst>
      <p:ext uri="{BB962C8B-B14F-4D97-AF65-F5344CB8AC3E}">
        <p14:creationId xmlns:p14="http://schemas.microsoft.com/office/powerpoint/2010/main" val="30396520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445156"/>
          </a:xfrm>
        </p:spPr>
        <p:txBody>
          <a:bodyPr>
            <a:normAutofit lnSpcReduction="10000"/>
          </a:bodyPr>
          <a:lstStyle/>
          <a:p>
            <a:r>
              <a:rPr lang="es-MX" dirty="0">
                <a:solidFill>
                  <a:schemeClr val="tx1"/>
                </a:solidFill>
              </a:rPr>
              <a:t>Los Hilos en java nos permite generar programas capaces de realizar múltiples tareas al mismo tiempo que pueden aprovechar todas las capacidades de procesamiento de un computador.</a:t>
            </a:r>
          </a:p>
          <a:p>
            <a:r>
              <a:rPr lang="es-ES" dirty="0">
                <a:solidFill>
                  <a:schemeClr val="tx1"/>
                </a:solidFill>
              </a:rPr>
              <a:t>La sincronización de hilos es esencial para garantizar un comportamiento correcto y predecible en aplicaciones concurrentes. El desarrollo de un programa que implementa técnicas de sincronización adecuadas puede evitar problemas de concurrencia y mejorar el rendimiento general. Sin embargo, es importante tener en cuenta que la sincronización también puede introducir cierta sobrecarga y complejidad adicional.</a:t>
            </a:r>
            <a:endParaRPr lang="es-MX" dirty="0">
              <a:solidFill>
                <a:schemeClr val="tx1"/>
              </a:solidFill>
            </a:endParaRPr>
          </a:p>
          <a:p>
            <a:r>
              <a:rPr lang="es-MX" dirty="0">
                <a:solidFill>
                  <a:schemeClr val="tx1"/>
                </a:solidFill>
              </a:rPr>
              <a:t>Cuando se utilizan hilos las capacidades de nuestros proyectos aumentan ya que pueden hacer más tareas a la vez.</a:t>
            </a:r>
          </a:p>
          <a:p>
            <a:r>
              <a:rPr lang="es-MX" dirty="0">
                <a:solidFill>
                  <a:schemeClr val="tx1"/>
                </a:solidFill>
              </a:rPr>
              <a:t>Se pueden realizar una especie de semáforos a los hilos cuando se utiliza programación concurrente para que de esta manera se pueda controlar el bloqueo de los hilos cuando uno necesita completar su tarea antes de que otro entre a la misma</a:t>
            </a:r>
          </a:p>
          <a:p>
            <a:endParaRPr lang="es-EC"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grpSp>
        <p:nvGrpSpPr>
          <p:cNvPr id="10" name="Grupo 9">
            <a:extLst>
              <a:ext uri="{FF2B5EF4-FFF2-40B4-BE49-F238E27FC236}">
                <a16:creationId xmlns:a16="http://schemas.microsoft.com/office/drawing/2014/main" id="{E2681A70-0CD8-E390-BADD-EB4E4D7789C9}"/>
              </a:ext>
            </a:extLst>
          </p:cNvPr>
          <p:cNvGrpSpPr/>
          <p:nvPr/>
        </p:nvGrpSpPr>
        <p:grpSpPr>
          <a:xfrm>
            <a:off x="9127125" y="0"/>
            <a:ext cx="3092950" cy="6858000"/>
            <a:chOff x="9127125" y="0"/>
            <a:chExt cx="3092950" cy="6858000"/>
          </a:xfrm>
        </p:grpSpPr>
        <p:sp>
          <p:nvSpPr>
            <p:cNvPr id="11" name="Marcador de contenido 2">
              <a:extLst>
                <a:ext uri="{FF2B5EF4-FFF2-40B4-BE49-F238E27FC236}">
                  <a16:creationId xmlns:a16="http://schemas.microsoft.com/office/drawing/2014/main" id="{0F2C9BA1-D953-A6C1-9B58-2C6561DE42C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rgbClr val="FFFF00"/>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2" name="CuadroTexto 11">
              <a:extLst>
                <a:ext uri="{FF2B5EF4-FFF2-40B4-BE49-F238E27FC236}">
                  <a16:creationId xmlns:a16="http://schemas.microsoft.com/office/drawing/2014/main" id="{9DAEE841-4B44-DD7E-E292-8C418A6D333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60</a:t>
              </a:r>
            </a:p>
          </p:txBody>
        </p:sp>
      </p:grpSp>
    </p:spTree>
    <p:extLst>
      <p:ext uri="{BB962C8B-B14F-4D97-AF65-F5344CB8AC3E}">
        <p14:creationId xmlns:p14="http://schemas.microsoft.com/office/powerpoint/2010/main" val="27039505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77394"/>
          </a:xfrm>
        </p:spPr>
        <p:txBody>
          <a:bodyPr>
            <a:normAutofit/>
          </a:bodyPr>
          <a:lstStyle/>
          <a:p>
            <a:r>
              <a:rPr lang="es-MX" dirty="0">
                <a:solidFill>
                  <a:schemeClr val="tx1"/>
                </a:solidFill>
              </a:rPr>
              <a:t>Se recomienda renombrar el paquete principal del proyecto ya que esto nos ayuda a tener una mejor organización de nuestro código.</a:t>
            </a:r>
          </a:p>
          <a:p>
            <a:r>
              <a:rPr lang="es-MX" dirty="0">
                <a:solidFill>
                  <a:schemeClr val="tx1"/>
                </a:solidFill>
              </a:rPr>
              <a:t>Utilizar el modelo MVC ya que de esta manera podemos realizar modificaciones de nuestros programas sin la necesidad de cambiar todo el código</a:t>
            </a:r>
          </a:p>
          <a:p>
            <a:r>
              <a:rPr lang="es-ES" dirty="0">
                <a:solidFill>
                  <a:schemeClr val="tx1"/>
                </a:solidFill>
              </a:rPr>
              <a:t>Para futuras mejoras del programa, se sugiere considerar técnicas de sincronización más avanzadas, como monitores o semáforos, dependiendo de las necesidades específicas. Además, es recomendable realizar pruebas exhaustivas en diferentes escenarios de carga y evaluar el rendimiento en diferentes configuraciones de hardware.</a:t>
            </a:r>
            <a:endParaRPr lang="es-MX" dirty="0">
              <a:solidFill>
                <a:schemeClr val="tx1"/>
              </a:solidFill>
            </a:endParaRP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grpSp>
        <p:nvGrpSpPr>
          <p:cNvPr id="9" name="Grupo 8">
            <a:extLst>
              <a:ext uri="{FF2B5EF4-FFF2-40B4-BE49-F238E27FC236}">
                <a16:creationId xmlns:a16="http://schemas.microsoft.com/office/drawing/2014/main" id="{6BD52F09-9B4C-CC08-6193-0ECD0EC0A9B7}"/>
              </a:ext>
            </a:extLst>
          </p:cNvPr>
          <p:cNvGrpSpPr/>
          <p:nvPr/>
        </p:nvGrpSpPr>
        <p:grpSpPr>
          <a:xfrm>
            <a:off x="9127125" y="0"/>
            <a:ext cx="3092950" cy="6858000"/>
            <a:chOff x="9127125" y="0"/>
            <a:chExt cx="3092950" cy="6858000"/>
          </a:xfrm>
        </p:grpSpPr>
        <p:sp>
          <p:nvSpPr>
            <p:cNvPr id="11" name="Marcador de contenido 2">
              <a:extLst>
                <a:ext uri="{FF2B5EF4-FFF2-40B4-BE49-F238E27FC236}">
                  <a16:creationId xmlns:a16="http://schemas.microsoft.com/office/drawing/2014/main" id="{99B2D21F-3B19-219D-08C7-889C057D3B5E}"/>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rgbClr val="FFFF00"/>
                  </a:solidFill>
                </a:rPr>
                <a:t>5	RECOMENDACIONES</a:t>
              </a:r>
            </a:p>
            <a:p>
              <a:pPr>
                <a:lnSpc>
                  <a:spcPct val="90000"/>
                </a:lnSpc>
              </a:pPr>
              <a:r>
                <a:rPr lang="es-ES" sz="1100" dirty="0">
                  <a:solidFill>
                    <a:schemeClr val="bg1"/>
                  </a:solidFill>
                </a:rPr>
                <a:t>6	BIBLIOGRAFÍA</a:t>
              </a:r>
            </a:p>
            <a:p>
              <a:pPr>
                <a:lnSpc>
                  <a:spcPct val="90000"/>
                </a:lnSpc>
              </a:pPr>
              <a:endParaRPr lang="es-ES" sz="1100" dirty="0">
                <a:solidFill>
                  <a:schemeClr val="bg1"/>
                </a:solidFill>
              </a:endParaRPr>
            </a:p>
          </p:txBody>
        </p:sp>
        <p:sp>
          <p:nvSpPr>
            <p:cNvPr id="12" name="CuadroTexto 11">
              <a:extLst>
                <a:ext uri="{FF2B5EF4-FFF2-40B4-BE49-F238E27FC236}">
                  <a16:creationId xmlns:a16="http://schemas.microsoft.com/office/drawing/2014/main" id="{3A32DB79-FB93-D12D-01C3-1151485E02B0}"/>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61</a:t>
              </a:r>
            </a:p>
          </p:txBody>
        </p:sp>
      </p:grpSp>
    </p:spTree>
    <p:extLst>
      <p:ext uri="{BB962C8B-B14F-4D97-AF65-F5344CB8AC3E}">
        <p14:creationId xmlns:p14="http://schemas.microsoft.com/office/powerpoint/2010/main" val="64458250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graphicFrame>
        <p:nvGraphicFramePr>
          <p:cNvPr id="5" name="Marcador de contenido 4">
            <a:extLst>
              <a:ext uri="{FF2B5EF4-FFF2-40B4-BE49-F238E27FC236}">
                <a16:creationId xmlns:a16="http://schemas.microsoft.com/office/drawing/2014/main" id="{5C37D26F-0402-40BA-B832-9C14E0652F7B}"/>
              </a:ext>
            </a:extLst>
          </p:cNvPr>
          <p:cNvGraphicFramePr>
            <a:graphicFrameLocks noGrp="1"/>
          </p:cNvGraphicFramePr>
          <p:nvPr>
            <p:ph idx="1"/>
            <p:extLst>
              <p:ext uri="{D42A27DB-BD31-4B8C-83A1-F6EECF244321}">
                <p14:modId xmlns:p14="http://schemas.microsoft.com/office/powerpoint/2010/main" val="1203786470"/>
              </p:ext>
            </p:extLst>
          </p:nvPr>
        </p:nvGraphicFramePr>
        <p:xfrm>
          <a:off x="286603" y="2565779"/>
          <a:ext cx="8695471" cy="3854689"/>
        </p:xfrm>
        <a:graphic>
          <a:graphicData uri="http://schemas.openxmlformats.org/drawingml/2006/table">
            <a:tbl>
              <a:tblPr firstRow="1" firstCol="1" bandRow="1"/>
              <a:tblGrid>
                <a:gridCol w="86955">
                  <a:extLst>
                    <a:ext uri="{9D8B030D-6E8A-4147-A177-3AD203B41FA5}">
                      <a16:colId xmlns:a16="http://schemas.microsoft.com/office/drawing/2014/main" val="3552387885"/>
                    </a:ext>
                  </a:extLst>
                </a:gridCol>
                <a:gridCol w="8608516">
                  <a:extLst>
                    <a:ext uri="{9D8B030D-6E8A-4147-A177-3AD203B41FA5}">
                      <a16:colId xmlns:a16="http://schemas.microsoft.com/office/drawing/2014/main" val="2211770008"/>
                    </a:ext>
                  </a:extLst>
                </a:gridCol>
              </a:tblGrid>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dirty="0">
                          <a:solidFill>
                            <a:schemeClr val="tx1"/>
                          </a:solidFill>
                          <a:effectLst/>
                          <a:latin typeface="+mj-lt"/>
                          <a:ea typeface="Calibri" panose="020F0502020204030204" pitchFamily="34" charset="0"/>
                          <a:cs typeface="Arial" panose="020B0604020202020204" pitchFamily="34" charset="0"/>
                        </a:rPr>
                        <a:t>[1] </a:t>
                      </a:r>
                      <a:r>
                        <a:rPr lang="es-ES" sz="1500" dirty="0">
                          <a:solidFill>
                            <a:schemeClr val="tx1"/>
                          </a:solidFill>
                          <a:effectLst/>
                          <a:latin typeface="+mj-lt"/>
                          <a:ea typeface="Calibri" panose="020F0502020204030204" pitchFamily="34" charset="0"/>
                          <a:cs typeface="Arial" panose="020B0604020202020204" pitchFamily="34" charset="0"/>
                        </a:rPr>
                        <a:t>ORACLE CORPORATION, «JAVA INTRODUCCION,» ORACLE CORPORATION, 2017. [En línea]. </a:t>
                      </a:r>
                      <a:r>
                        <a:rPr lang="es-ES" sz="1500" dirty="0" err="1">
                          <a:solidFill>
                            <a:schemeClr val="tx1"/>
                          </a:solidFill>
                          <a:effectLst/>
                          <a:latin typeface="+mj-lt"/>
                          <a:ea typeface="Calibri" panose="020F0502020204030204" pitchFamily="34" charset="0"/>
                          <a:cs typeface="Arial" panose="020B0604020202020204" pitchFamily="34" charset="0"/>
                        </a:rPr>
                        <a:t>Available</a:t>
                      </a:r>
                      <a:r>
                        <a:rPr lang="es-ES" sz="1500" dirty="0">
                          <a:solidFill>
                            <a:schemeClr val="tx1"/>
                          </a:solidFill>
                          <a:effectLst/>
                          <a:latin typeface="+mj-lt"/>
                          <a:ea typeface="Calibri" panose="020F0502020204030204" pitchFamily="34" charset="0"/>
                          <a:cs typeface="Arial" panose="020B0604020202020204" pitchFamily="34" charset="0"/>
                        </a:rPr>
                        <a:t>: https://aws.amazon.com/es/what-is/java/. [Último acceso: 05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128933337"/>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dirty="0">
                          <a:solidFill>
                            <a:schemeClr val="tx1"/>
                          </a:solidFill>
                          <a:effectLst/>
                          <a:latin typeface="+mj-lt"/>
                          <a:ea typeface="Calibri" panose="020F0502020204030204" pitchFamily="34" charset="0"/>
                          <a:cs typeface="Arial" panose="020B0604020202020204" pitchFamily="34" charset="0"/>
                        </a:rPr>
                        <a:t>[2] </a:t>
                      </a:r>
                      <a:r>
                        <a:rPr lang="en-US" sz="1500" dirty="0" err="1">
                          <a:solidFill>
                            <a:schemeClr val="tx1"/>
                          </a:solidFill>
                          <a:effectLst/>
                          <a:latin typeface="+mj-lt"/>
                          <a:ea typeface="Calibri" panose="020F0502020204030204" pitchFamily="34" charset="0"/>
                          <a:cs typeface="Arial" panose="020B0604020202020204" pitchFamily="34" charset="0"/>
                        </a:rPr>
                        <a:t>Netbeans</a:t>
                      </a:r>
                      <a:r>
                        <a:rPr lang="en-US" sz="1500" dirty="0">
                          <a:solidFill>
                            <a:schemeClr val="tx1"/>
                          </a:solidFill>
                          <a:effectLst/>
                          <a:latin typeface="+mj-lt"/>
                          <a:ea typeface="Calibri" panose="020F0502020204030204" pitchFamily="34" charset="0"/>
                          <a:cs typeface="Arial" panose="020B0604020202020204" pitchFamily="34" charset="0"/>
                        </a:rPr>
                        <a:t>, «Welcome to Apache NetBeans,» </a:t>
                      </a:r>
                      <a:r>
                        <a:rPr lang="en-US" sz="1500" dirty="0" err="1">
                          <a:solidFill>
                            <a:schemeClr val="tx1"/>
                          </a:solidFill>
                          <a:effectLst/>
                          <a:latin typeface="+mj-lt"/>
                          <a:ea typeface="Calibri" panose="020F0502020204030204" pitchFamily="34" charset="0"/>
                          <a:cs typeface="Arial" panose="020B0604020202020204" pitchFamily="34" charset="0"/>
                        </a:rPr>
                        <a:t>Netbeans</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En</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línea</a:t>
                      </a:r>
                      <a:r>
                        <a:rPr lang="en-US" sz="1500" dirty="0">
                          <a:solidFill>
                            <a:schemeClr val="tx1"/>
                          </a:solidFill>
                          <a:effectLst/>
                          <a:latin typeface="+mj-lt"/>
                          <a:ea typeface="Calibri" panose="020F0502020204030204" pitchFamily="34" charset="0"/>
                          <a:cs typeface="Arial" panose="020B0604020202020204" pitchFamily="34" charset="0"/>
                        </a:rPr>
                        <a:t>]. Available: https://netbeans.apache.org/. </a:t>
                      </a:r>
                      <a:r>
                        <a:rPr lang="es-ES" sz="1500" dirty="0">
                          <a:solidFill>
                            <a:schemeClr val="tx1"/>
                          </a:solidFill>
                          <a:effectLst/>
                          <a:latin typeface="+mj-lt"/>
                          <a:ea typeface="Calibri" panose="020F0502020204030204" pitchFamily="34" charset="0"/>
                          <a:cs typeface="Arial" panose="020B0604020202020204" pitchFamily="34" charset="0"/>
                        </a:rPr>
                        <a:t>[Último acceso: 05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758646589"/>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[3]</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theastrology</a:t>
                      </a:r>
                      <a:r>
                        <a:rPr lang="en-US" sz="1500" dirty="0">
                          <a:solidFill>
                            <a:schemeClr val="tx1"/>
                          </a:solidFill>
                          <a:effectLst/>
                          <a:latin typeface="+mj-lt"/>
                          <a:ea typeface="Calibri" panose="020F0502020204030204" pitchFamily="34" charset="0"/>
                          <a:cs typeface="Arial" panose="020B0604020202020204" pitchFamily="34" charset="0"/>
                        </a:rPr>
                        <a:t>, 2018. [</a:t>
                      </a:r>
                      <a:r>
                        <a:rPr lang="en-US" sz="1500" dirty="0" err="1">
                          <a:solidFill>
                            <a:schemeClr val="tx1"/>
                          </a:solidFill>
                          <a:effectLst/>
                          <a:latin typeface="+mj-lt"/>
                          <a:ea typeface="Calibri" panose="020F0502020204030204" pitchFamily="34" charset="0"/>
                          <a:cs typeface="Arial" panose="020B0604020202020204" pitchFamily="34" charset="0"/>
                        </a:rPr>
                        <a:t>En</a:t>
                      </a:r>
                      <a:r>
                        <a:rPr lang="en-US" sz="1500" dirty="0">
                          <a:solidFill>
                            <a:schemeClr val="tx1"/>
                          </a:solidFill>
                          <a:effectLst/>
                          <a:latin typeface="+mj-lt"/>
                          <a:ea typeface="Calibri" panose="020F0502020204030204" pitchFamily="34" charset="0"/>
                          <a:cs typeface="Arial" panose="020B0604020202020204" pitchFamily="34" charset="0"/>
                        </a:rPr>
                        <a:t> </a:t>
                      </a:r>
                      <a:r>
                        <a:rPr lang="en-US" sz="1500" dirty="0" err="1">
                          <a:solidFill>
                            <a:schemeClr val="tx1"/>
                          </a:solidFill>
                          <a:effectLst/>
                          <a:latin typeface="+mj-lt"/>
                          <a:ea typeface="Calibri" panose="020F0502020204030204" pitchFamily="34" charset="0"/>
                          <a:cs typeface="Arial" panose="020B0604020202020204" pitchFamily="34" charset="0"/>
                        </a:rPr>
                        <a:t>línea</a:t>
                      </a:r>
                      <a:r>
                        <a:rPr lang="en-US" sz="1500" dirty="0">
                          <a:solidFill>
                            <a:schemeClr val="tx1"/>
                          </a:solidFill>
                          <a:effectLst/>
                          <a:latin typeface="+mj-lt"/>
                          <a:ea typeface="Calibri" panose="020F0502020204030204" pitchFamily="34" charset="0"/>
                          <a:cs typeface="Arial" panose="020B0604020202020204" pitchFamily="34" charset="0"/>
                        </a:rPr>
                        <a:t>]. Available: https://es.theastrologypage.com/concurrency. </a:t>
                      </a:r>
                      <a:r>
                        <a:rPr lang="es-ES" sz="15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50969492"/>
                  </a:ext>
                </a:extLst>
              </a:tr>
              <a:tr h="641254">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[4]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a:t>
                      </a:r>
                      <a:r>
                        <a:rPr lang="es-ES" sz="1500" dirty="0" err="1">
                          <a:solidFill>
                            <a:schemeClr val="tx1"/>
                          </a:solidFill>
                          <a:effectLst/>
                          <a:latin typeface="+mj-lt"/>
                          <a:ea typeface="Calibri" panose="020F0502020204030204" pitchFamily="34" charset="0"/>
                          <a:cs typeface="Arial" panose="020B0604020202020204" pitchFamily="34" charset="0"/>
                        </a:rPr>
                        <a:t>EDTeam</a:t>
                      </a:r>
                      <a:r>
                        <a:rPr lang="es-ES" sz="1500" dirty="0">
                          <a:solidFill>
                            <a:schemeClr val="tx1"/>
                          </a:solidFill>
                          <a:effectLst/>
                          <a:latin typeface="+mj-lt"/>
                          <a:ea typeface="Calibri" panose="020F0502020204030204" pitchFamily="34" charset="0"/>
                          <a:cs typeface="Arial" panose="020B0604020202020204" pitchFamily="34" charset="0"/>
                        </a:rPr>
                        <a:t>, 2018. [En línea]. </a:t>
                      </a:r>
                      <a:r>
                        <a:rPr lang="en-US" sz="1500" dirty="0">
                          <a:solidFill>
                            <a:schemeClr val="tx1"/>
                          </a:solidFill>
                          <a:effectLst/>
                          <a:latin typeface="+mj-lt"/>
                          <a:ea typeface="Calibri" panose="020F0502020204030204" pitchFamily="34" charset="0"/>
                          <a:cs typeface="Arial" panose="020B0604020202020204" pitchFamily="34" charset="0"/>
                        </a:rPr>
                        <a:t>Available: https://ed.team/blog/como-funcionan-los-hilos-en-programacion. </a:t>
                      </a:r>
                      <a:r>
                        <a:rPr lang="es-ES" sz="1500" dirty="0">
                          <a:solidFill>
                            <a:schemeClr val="tx1"/>
                          </a:solidFill>
                          <a:effectLst/>
                          <a:latin typeface="+mj-lt"/>
                          <a:ea typeface="Calibri" panose="020F0502020204030204" pitchFamily="34" charset="0"/>
                          <a:cs typeface="Arial" panose="020B0604020202020204" pitchFamily="34" charset="0"/>
                        </a:rPr>
                        <a:t>[Último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03356231"/>
                  </a:ext>
                </a:extLst>
              </a:tr>
              <a:tr h="1289673">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n-US" sz="1500" kern="1200" dirty="0">
                          <a:solidFill>
                            <a:schemeClr val="tx1"/>
                          </a:solidFill>
                          <a:effectLst/>
                          <a:latin typeface="+mn-lt"/>
                          <a:ea typeface="Calibri" panose="020F0502020204030204" pitchFamily="34" charset="0"/>
                          <a:cs typeface="Arial" panose="020B0604020202020204" pitchFamily="34" charset="0"/>
                        </a:rPr>
                        <a:t>[5] </a:t>
                      </a:r>
                      <a:r>
                        <a:rPr lang="es-ES" sz="1500" dirty="0">
                          <a:solidFill>
                            <a:schemeClr val="tx1"/>
                          </a:solidFill>
                          <a:effectLst/>
                          <a:latin typeface="+mj-lt"/>
                          <a:ea typeface="Calibri" panose="020F0502020204030204" pitchFamily="34" charset="0"/>
                          <a:cs typeface="Arial" panose="020B0604020202020204" pitchFamily="34" charset="0"/>
                        </a:rPr>
                        <a:t>Universidad de Alicante, «Universidad de Alicante,» Universidad de Alicante, 2012. [En línea]. </a:t>
                      </a:r>
                      <a:r>
                        <a:rPr lang="es-ES" sz="1500" dirty="0" err="1">
                          <a:solidFill>
                            <a:schemeClr val="tx1"/>
                          </a:solidFill>
                          <a:effectLst/>
                          <a:latin typeface="+mj-lt"/>
                          <a:ea typeface="Calibri" panose="020F0502020204030204" pitchFamily="34" charset="0"/>
                          <a:cs typeface="Arial" panose="020B0604020202020204" pitchFamily="34" charset="0"/>
                        </a:rPr>
                        <a:t>Available</a:t>
                      </a:r>
                      <a:r>
                        <a:rPr lang="es-ES" sz="1500" dirty="0">
                          <a:solidFill>
                            <a:schemeClr val="tx1"/>
                          </a:solidFill>
                          <a:effectLst/>
                          <a:latin typeface="+mj-lt"/>
                          <a:ea typeface="Calibri" panose="020F0502020204030204" pitchFamily="34" charset="0"/>
                          <a:cs typeface="Arial" panose="020B0604020202020204" pitchFamily="34" charset="0"/>
                        </a:rPr>
                        <a:t>: http://www.jtech.ua.es/</a:t>
                      </a:r>
                      <a:r>
                        <a:rPr lang="es-ES" sz="1500" dirty="0" err="1">
                          <a:solidFill>
                            <a:schemeClr val="tx1"/>
                          </a:solidFill>
                          <a:effectLst/>
                          <a:latin typeface="+mj-lt"/>
                          <a:ea typeface="Calibri" panose="020F0502020204030204" pitchFamily="34" charset="0"/>
                          <a:cs typeface="Arial" panose="020B0604020202020204" pitchFamily="34" charset="0"/>
                        </a:rPr>
                        <a:t>dadm</a:t>
                      </a:r>
                      <a:r>
                        <a:rPr lang="es-ES" sz="1500" dirty="0">
                          <a:solidFill>
                            <a:schemeClr val="tx1"/>
                          </a:solidFill>
                          <a:effectLst/>
                          <a:latin typeface="+mj-lt"/>
                          <a:ea typeface="Calibri" panose="020F0502020204030204" pitchFamily="34" charset="0"/>
                          <a:cs typeface="Arial" panose="020B0604020202020204" pitchFamily="34" charset="0"/>
                        </a:rPr>
                        <a:t>/restringido/java/sesion05-apuntes.html#:~:</a:t>
                      </a:r>
                      <a:r>
                        <a:rPr lang="es-ES" sz="1500" dirty="0" err="1">
                          <a:solidFill>
                            <a:schemeClr val="tx1"/>
                          </a:solidFill>
                          <a:effectLst/>
                          <a:latin typeface="+mj-lt"/>
                          <a:ea typeface="Calibri" panose="020F0502020204030204" pitchFamily="34" charset="0"/>
                          <a:cs typeface="Arial" panose="020B0604020202020204" pitchFamily="34" charset="0"/>
                        </a:rPr>
                        <a:t>text</a:t>
                      </a:r>
                      <a:r>
                        <a:rPr lang="es-ES" sz="1500" dirty="0">
                          <a:solidFill>
                            <a:schemeClr val="tx1"/>
                          </a:solidFill>
                          <a:effectLst/>
                          <a:latin typeface="+mj-lt"/>
                          <a:ea typeface="Calibri" panose="020F0502020204030204" pitchFamily="34" charset="0"/>
                          <a:cs typeface="Arial" panose="020B0604020202020204" pitchFamily="34" charset="0"/>
                        </a:rPr>
                        <a:t>=En%20Java%20los%20hilos%20est%C3%A1n,definir%20el%20m%C3%A9todo%20run().. [Último acceso: 26 11 2022].</a:t>
                      </a: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3707886716"/>
                  </a:ext>
                </a:extLst>
              </a:tr>
            </a:tbl>
          </a:graphicData>
        </a:graphic>
      </p:graphicFrame>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grpSp>
        <p:nvGrpSpPr>
          <p:cNvPr id="8" name="Grupo 7">
            <a:extLst>
              <a:ext uri="{FF2B5EF4-FFF2-40B4-BE49-F238E27FC236}">
                <a16:creationId xmlns:a16="http://schemas.microsoft.com/office/drawing/2014/main" id="{EC615D58-F214-14E8-7373-79158E8D04C1}"/>
              </a:ext>
            </a:extLst>
          </p:cNvPr>
          <p:cNvGrpSpPr/>
          <p:nvPr/>
        </p:nvGrpSpPr>
        <p:grpSpPr>
          <a:xfrm>
            <a:off x="9127125" y="0"/>
            <a:ext cx="3092950" cy="6858000"/>
            <a:chOff x="9127125" y="0"/>
            <a:chExt cx="3092950" cy="6858000"/>
          </a:xfrm>
        </p:grpSpPr>
        <p:sp>
          <p:nvSpPr>
            <p:cNvPr id="9" name="Marcador de contenido 2">
              <a:extLst>
                <a:ext uri="{FF2B5EF4-FFF2-40B4-BE49-F238E27FC236}">
                  <a16:creationId xmlns:a16="http://schemas.microsoft.com/office/drawing/2014/main" id="{35E41D24-97C3-8D0A-00E1-067C923B501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rgbClr val="FFFF00"/>
                  </a:solidFill>
                </a:rPr>
                <a:t>6	BIBLIOGRAFÍA</a:t>
              </a:r>
            </a:p>
          </p:txBody>
        </p:sp>
        <p:sp>
          <p:nvSpPr>
            <p:cNvPr id="10" name="CuadroTexto 9">
              <a:extLst>
                <a:ext uri="{FF2B5EF4-FFF2-40B4-BE49-F238E27FC236}">
                  <a16:creationId xmlns:a16="http://schemas.microsoft.com/office/drawing/2014/main" id="{C5F04480-BFFD-C917-C7CC-F068BAE5C0C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62</a:t>
              </a:r>
            </a:p>
          </p:txBody>
        </p:sp>
      </p:grpSp>
    </p:spTree>
    <p:extLst>
      <p:ext uri="{BB962C8B-B14F-4D97-AF65-F5344CB8AC3E}">
        <p14:creationId xmlns:p14="http://schemas.microsoft.com/office/powerpoint/2010/main" val="404966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305435" indent="-305435">
              <a:spcBef>
                <a:spcPts val="20"/>
              </a:spcBef>
            </a:pPr>
            <a:r>
              <a:rPr lang="es-MX" dirty="0">
                <a:solidFill>
                  <a:schemeClr val="tx1"/>
                </a:solidFill>
              </a:rPr>
              <a:t>Un hilo es [3]  un flujo de control dentro de un programa. Creando varios hilos podremos realizar varias tareas simultáneamente. Cada hilo tendrá sólo un contexto de ejecución (contador de programa, pila de ejecución). Es decir, a diferencia de los procesos UNIX, no tienen su propio espacio de memoria, sino que acceden todos al mismo espacio de memoria común, por lo que será importante su sincronización cuando tengamos varios hilos accediendo a los mismos objetos.</a:t>
            </a:r>
          </a:p>
          <a:p>
            <a:pPr marL="305435" indent="-305435">
              <a:spcBef>
                <a:spcPts val="20"/>
              </a:spcBef>
            </a:pPr>
            <a:r>
              <a:rPr lang="es-MX" dirty="0">
                <a:solidFill>
                  <a:schemeClr val="tx1"/>
                </a:solidFill>
              </a:rPr>
              <a:t>Los hilos son útiles porque permiten que el flujo del programa sea divido en dos o más partes, cada una ocupándose de alguna tarea de forma independiente. Por ejemplo un hilo puede encargarse de la comunicación con el usuario, mientras que otros actúan en segundo plano, realizando la transmisión de un fichero, accediendo a recursos del sistema (cargar sonidos, leer ficheros ...), etc.</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grpSp>
        <p:nvGrpSpPr>
          <p:cNvPr id="13" name="Grupo 12">
            <a:extLst>
              <a:ext uri="{FF2B5EF4-FFF2-40B4-BE49-F238E27FC236}">
                <a16:creationId xmlns:a16="http://schemas.microsoft.com/office/drawing/2014/main" id="{497F7BB2-778E-92FC-B053-F0DA82C49CCB}"/>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1A321A4B-4955-56D3-CE97-9A97E2E41A9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rgbClr val="FFFF00"/>
                  </a:solidFill>
                </a:rPr>
                <a:t>2.4	HILOS</a:t>
              </a:r>
            </a:p>
            <a:p>
              <a:pPr lvl="1">
                <a:lnSpc>
                  <a:spcPct val="90000"/>
                </a:lnSpc>
              </a:pPr>
              <a:r>
                <a:rPr lang="es-ES" sz="1100" dirty="0">
                  <a:solidFill>
                    <a:schemeClr val="bg1"/>
                  </a:solidFill>
                </a:rPr>
                <a:t>2.5   SINCRONIZACIÓN DE HILOS</a:t>
              </a:r>
              <a:endParaRPr lang="es-ES" sz="1100" dirty="0">
                <a:solidFill>
                  <a:srgbClr val="FFFF00"/>
                </a:solidFill>
              </a:endParaRPr>
            </a:p>
            <a:p>
              <a:pPr lvl="1">
                <a:lnSpc>
                  <a:spcPct val="90000"/>
                </a:lnSpc>
              </a:pPr>
              <a:r>
                <a:rPr lang="es-ES" sz="1100" dirty="0">
                  <a:solidFill>
                    <a:schemeClr val="bg1"/>
                  </a:solidFill>
                </a:rPr>
                <a:t>2.6	HILOS PARALELOS Y CONCURRENTES</a:t>
              </a:r>
            </a:p>
            <a:p>
              <a:pPr lvl="1">
                <a:lnSpc>
                  <a:spcPct val="90000"/>
                </a:lnSpc>
              </a:pPr>
              <a:r>
                <a:rPr lang="es-ES" sz="1100" dirty="0">
                  <a:solidFill>
                    <a:schemeClr val="bg1"/>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210D1E0B-EAAE-56AB-709C-C2B0D85D269E}"/>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7</a:t>
              </a:r>
            </a:p>
          </p:txBody>
        </p:sp>
      </p:grpSp>
    </p:spTree>
    <p:extLst>
      <p:ext uri="{BB962C8B-B14F-4D97-AF65-F5344CB8AC3E}">
        <p14:creationId xmlns:p14="http://schemas.microsoft.com/office/powerpoint/2010/main" val="384487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Sincronización de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a:bodyPr>
          <a:lstStyle/>
          <a:p>
            <a:pPr marL="305435" indent="-305435">
              <a:spcBef>
                <a:spcPts val="20"/>
              </a:spcBef>
            </a:pPr>
            <a:r>
              <a:rPr lang="es-ES" dirty="0">
                <a:solidFill>
                  <a:schemeClr val="tx1"/>
                </a:solidFill>
              </a:rPr>
              <a:t>La sincronización de hilos es fundamental para garantizar la consistencia y la integridad de los datos compartidos entre hilos. Sin una sincronización adecuada, pueden surgir problemas como la condición de carrera, donde múltiples hilos intentan acceder o modificar un recurso compartido al mismo tiempo, y la inconsistencia de datos, donde los cambios realizados por un hilo no son visibles para otros hilos.</a:t>
            </a:r>
          </a:p>
          <a:p>
            <a:pPr marL="305435" indent="-305435">
              <a:spcBef>
                <a:spcPts val="20"/>
              </a:spcBef>
            </a:pPr>
            <a:endParaRPr lang="es-ES" dirty="0">
              <a:solidFill>
                <a:schemeClr val="tx1"/>
              </a:solidFill>
            </a:endParaRPr>
          </a:p>
          <a:p>
            <a:pPr marL="305435" indent="-305435">
              <a:spcBef>
                <a:spcPts val="20"/>
              </a:spcBef>
            </a:pPr>
            <a:r>
              <a:rPr lang="es-ES" dirty="0">
                <a:solidFill>
                  <a:schemeClr val="tx1"/>
                </a:solidFill>
              </a:rPr>
              <a:t>Existen varias técnicas de sincronización de hilos, como los bloqueos (</a:t>
            </a:r>
            <a:r>
              <a:rPr lang="es-ES" dirty="0" err="1">
                <a:solidFill>
                  <a:schemeClr val="tx1"/>
                </a:solidFill>
              </a:rPr>
              <a:t>locks</a:t>
            </a:r>
            <a:r>
              <a:rPr lang="es-ES" dirty="0">
                <a:solidFill>
                  <a:schemeClr val="tx1"/>
                </a:solidFill>
              </a:rPr>
              <a:t>), semáforos, monitores, entre otros. Estas técnicas permiten establecer secciones críticas, donde solo un hilo puede acceder al recurso compartido a la vez, o sincronizar eventos para garantizar un orden específico de ejecución entre hilos.</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grpSp>
        <p:nvGrpSpPr>
          <p:cNvPr id="13" name="Grupo 12">
            <a:extLst>
              <a:ext uri="{FF2B5EF4-FFF2-40B4-BE49-F238E27FC236}">
                <a16:creationId xmlns:a16="http://schemas.microsoft.com/office/drawing/2014/main" id="{497F7BB2-778E-92FC-B053-F0DA82C49CCB}"/>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1A321A4B-4955-56D3-CE97-9A97E2E41A9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rgbClr val="FFFF00"/>
                  </a:solidFill>
                </a:rPr>
                <a:t>2.5   SINCRONIZACIÓN DE HILOS</a:t>
              </a:r>
            </a:p>
            <a:p>
              <a:pPr lvl="1">
                <a:lnSpc>
                  <a:spcPct val="90000"/>
                </a:lnSpc>
              </a:pPr>
              <a:r>
                <a:rPr lang="es-ES" sz="1100" dirty="0">
                  <a:solidFill>
                    <a:schemeClr val="bg1"/>
                  </a:solidFill>
                </a:rPr>
                <a:t>2.6	HILOS PARALELOS Y CONCURRENTES</a:t>
              </a:r>
            </a:p>
            <a:p>
              <a:pPr lvl="1">
                <a:lnSpc>
                  <a:spcPct val="90000"/>
                </a:lnSpc>
              </a:pPr>
              <a:r>
                <a:rPr lang="es-ES" sz="1100" dirty="0">
                  <a:solidFill>
                    <a:schemeClr val="bg1"/>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210D1E0B-EAAE-56AB-709C-C2B0D85D269E}"/>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7</a:t>
              </a:r>
            </a:p>
          </p:txBody>
        </p:sp>
      </p:grpSp>
    </p:spTree>
    <p:extLst>
      <p:ext uri="{BB962C8B-B14F-4D97-AF65-F5344CB8AC3E}">
        <p14:creationId xmlns:p14="http://schemas.microsoft.com/office/powerpoint/2010/main" val="1284436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2.6 </a:t>
            </a:r>
            <a:r>
              <a:rPr lang="es-MX" dirty="0"/>
              <a:t>HILOS PARALELOS Y CONCURRENTES</a:t>
            </a:r>
            <a:r>
              <a:rPr lang="es-ES" dirty="0"/>
              <a:t>.</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lstStyle/>
          <a:p>
            <a:pPr marL="305435" indent="-305435">
              <a:spcBef>
                <a:spcPts val="20"/>
              </a:spcBef>
            </a:pPr>
            <a:r>
              <a:rPr lang="es-EC">
                <a:solidFill>
                  <a:schemeClr val="tx1"/>
                </a:solidFill>
              </a:rPr>
              <a:t>Un JavaBean es [6] una clase destinada a almacenar una cantidad de datos e información de nuestro programa y cuyo principal fin es la de encapsular información para ser utilizada cuando se la llame o necesite, por lo general esta práctica se realiza con el fin de reutilizar código fuente o estructurar el código en unidades lo más sencillas posibles para ser consumidas.</a:t>
            </a:r>
            <a:r>
              <a:rPr lang="es-ES">
                <a:solidFill>
                  <a:schemeClr val="tx1"/>
                </a:solidFill>
              </a:rPr>
              <a:t>.</a:t>
            </a:r>
          </a:p>
          <a:p>
            <a:pPr marL="0" indent="0">
              <a:buNone/>
            </a:pPr>
            <a:endParaRPr lang="es-ES">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grpSp>
        <p:nvGrpSpPr>
          <p:cNvPr id="13" name="Grupo 12">
            <a:extLst>
              <a:ext uri="{FF2B5EF4-FFF2-40B4-BE49-F238E27FC236}">
                <a16:creationId xmlns:a16="http://schemas.microsoft.com/office/drawing/2014/main" id="{5C2C6209-CBD9-4339-6BDA-ABF3CD0096AF}"/>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2B6C80E9-979E-0F88-0FBA-CFDE0EB3822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SINCRONIZACIÓN DE HILOS</a:t>
              </a:r>
            </a:p>
            <a:p>
              <a:pPr lvl="1">
                <a:lnSpc>
                  <a:spcPct val="90000"/>
                </a:lnSpc>
              </a:pPr>
              <a:r>
                <a:rPr lang="es-ES" sz="1100" dirty="0">
                  <a:solidFill>
                    <a:srgbClr val="FFFF00"/>
                  </a:solidFill>
                </a:rPr>
                <a:t>2.6	HILOS PARALELOS Y CONCURRENTES</a:t>
              </a:r>
            </a:p>
            <a:p>
              <a:pPr lvl="1">
                <a:lnSpc>
                  <a:spcPct val="90000"/>
                </a:lnSpc>
              </a:pPr>
              <a:r>
                <a:rPr lang="es-ES" sz="1100" dirty="0">
                  <a:solidFill>
                    <a:schemeClr val="bg1"/>
                  </a:solidFill>
                </a:rPr>
                <a:t>2.7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173</a:t>
              </a:r>
            </a:p>
            <a:p>
              <a:pPr lvl="1">
                <a:lnSpc>
                  <a:spcPct val="90000"/>
                </a:lnSpc>
              </a:pPr>
              <a:r>
                <a:rPr lang="es-MX" sz="1100" dirty="0">
                  <a:solidFill>
                    <a:schemeClr val="bg1"/>
                  </a:solidFill>
                </a:rPr>
                <a:t>3.4 VIDEO 174</a:t>
              </a:r>
            </a:p>
            <a:p>
              <a:pPr lvl="1">
                <a:lnSpc>
                  <a:spcPct val="90000"/>
                </a:lnSpc>
              </a:pPr>
              <a:r>
                <a:rPr lang="es-MX" sz="1100" dirty="0">
                  <a:solidFill>
                    <a:schemeClr val="bg1"/>
                  </a:solidFill>
                </a:rPr>
                <a:t>3.5 VIDEO 175</a:t>
              </a:r>
            </a:p>
            <a:p>
              <a:pPr lvl="1">
                <a:lnSpc>
                  <a:spcPct val="90000"/>
                </a:lnSpc>
              </a:pPr>
              <a:r>
                <a:rPr lang="es-MX" sz="1100" dirty="0">
                  <a:solidFill>
                    <a:schemeClr val="bg1"/>
                  </a:solidFill>
                </a:rPr>
                <a:t>3.6 VIDEO 176</a:t>
              </a:r>
            </a:p>
            <a:p>
              <a:pPr lvl="1">
                <a:lnSpc>
                  <a:spcPct val="90000"/>
                </a:lnSpc>
              </a:pPr>
              <a:r>
                <a:rPr lang="es-MX" sz="1100" dirty="0">
                  <a:solidFill>
                    <a:schemeClr val="bg1"/>
                  </a:solidFill>
                </a:rPr>
                <a:t>3.7 VIDEO 177</a:t>
              </a:r>
            </a:p>
            <a:p>
              <a:pPr lvl="1">
                <a:lnSpc>
                  <a:spcPct val="90000"/>
                </a:lnSpc>
              </a:pPr>
              <a:r>
                <a:rPr lang="es-MX" sz="1100" dirty="0">
                  <a:solidFill>
                    <a:schemeClr val="bg1"/>
                  </a:solidFill>
                </a:rPr>
                <a:t>3.8 VIDEO 178</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dirty="0">
                  <a:solidFill>
                    <a:schemeClr val="bg1"/>
                  </a:solidFill>
                </a:rPr>
                <a:t>6	BIBLIOGRAFÍA</a:t>
              </a:r>
            </a:p>
          </p:txBody>
        </p:sp>
        <p:sp>
          <p:nvSpPr>
            <p:cNvPr id="15" name="CuadroTexto 14">
              <a:extLst>
                <a:ext uri="{FF2B5EF4-FFF2-40B4-BE49-F238E27FC236}">
                  <a16:creationId xmlns:a16="http://schemas.microsoft.com/office/drawing/2014/main" id="{8822F3A3-D518-B997-60D2-D48C72A590A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8</a:t>
              </a:r>
            </a:p>
          </p:txBody>
        </p:sp>
      </p:grpSp>
    </p:spTree>
    <p:extLst>
      <p:ext uri="{BB962C8B-B14F-4D97-AF65-F5344CB8AC3E}">
        <p14:creationId xmlns:p14="http://schemas.microsoft.com/office/powerpoint/2010/main" val="385789427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C854A3B6139C2F4CA267C833574EC0B2" ma:contentTypeVersion="7" ma:contentTypeDescription="Crear nuevo documento." ma:contentTypeScope="" ma:versionID="7eff8e76f9b73fd43022abad00f5e571">
  <xsd:schema xmlns:xsd="http://www.w3.org/2001/XMLSchema" xmlns:xs="http://www.w3.org/2001/XMLSchema" xmlns:p="http://schemas.microsoft.com/office/2006/metadata/properties" xmlns:ns3="757c851f-a54b-415f-9d4a-84ace0105453" xmlns:ns4="fabca9b8-e3d4-4b8b-aadf-8632b399ac5a" targetNamespace="http://schemas.microsoft.com/office/2006/metadata/properties" ma:root="true" ma:fieldsID="bd593ea182a9448b443016ba10a5b4bf" ns3:_="" ns4:_="">
    <xsd:import namespace="757c851f-a54b-415f-9d4a-84ace0105453"/>
    <xsd:import namespace="fabca9b8-e3d4-4b8b-aadf-8632b399ac5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c851f-a54b-415f-9d4a-84ace01054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bca9b8-e3d4-4b8b-aadf-8632b399ac5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1294FA-BF06-4978-9A7F-A70E0F9AD214}">
  <ds:schemaRefs>
    <ds:schemaRef ds:uri="757c851f-a54b-415f-9d4a-84ace0105453"/>
    <ds:schemaRef ds:uri="fabca9b8-e3d4-4b8b-aadf-8632b399ac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476FF2B-C098-40B2-8C02-A6808430CAFA}">
  <ds:schemaRefs>
    <ds:schemaRef ds:uri="757c851f-a54b-415f-9d4a-84ace0105453"/>
    <ds:schemaRef ds:uri="fabca9b8-e3d4-4b8b-aadf-8632b399ac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3DCAEA0-94B1-4E6A-AD26-F5EDE5307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649</TotalTime>
  <Words>7528</Words>
  <Application>Microsoft Office PowerPoint</Application>
  <PresentationFormat>Panorámica</PresentationFormat>
  <Paragraphs>1554</Paragraphs>
  <Slides>63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63</vt:i4>
      </vt:variant>
    </vt:vector>
  </HeadingPairs>
  <TitlesOfParts>
    <vt:vector size="67" baseType="lpstr">
      <vt:lpstr>Calibri</vt:lpstr>
      <vt:lpstr>Gill Sans MT</vt:lpstr>
      <vt:lpstr>Wingdings 2</vt:lpstr>
      <vt:lpstr>Dividendo</vt:lpstr>
      <vt:lpstr>Hilos java (173_174_175_176_177_178)</vt:lpstr>
      <vt:lpstr>Presentación de PowerPoint</vt:lpstr>
      <vt:lpstr>1 OBJETIVOS</vt:lpstr>
      <vt:lpstr>2 Marco teórico</vt:lpstr>
      <vt:lpstr>2.2  APACHE NETBEANS.</vt:lpstr>
      <vt:lpstr>2.3 CONCURRENCIA</vt:lpstr>
      <vt:lpstr>2.4  HILOS</vt:lpstr>
      <vt:lpstr>2.5  Sincronización de Hilos</vt:lpstr>
      <vt:lpstr>2.6 HILOS PARALELOS Y CONCURRENTES.</vt:lpstr>
      <vt:lpstr>2.7 TERMINOLOGÍA Y METODOS DE HILOS EN JAVA.</vt:lpstr>
      <vt:lpstr>3 DESARROLLO</vt:lpstr>
      <vt:lpstr>3. 1 CREACIÓN DEL PROYECTO</vt:lpstr>
      <vt:lpstr>Presentación de PowerPoint</vt:lpstr>
      <vt:lpstr>3.2   CREACIÓN DE LOS PAQUETES PARA MVC. </vt:lpstr>
      <vt:lpstr>3.3  VIDEO 173 3.3.1  Creación DE LOS ARCHIVOS Del Modelo</vt:lpstr>
      <vt:lpstr> 3.3.2  CODIFICACIÓN DE LOS ARCHIVOS Del modelo</vt:lpstr>
      <vt:lpstr>3.3.3  CREACIÓN DE LOS ARCHIVOS de la vista</vt:lpstr>
      <vt:lpstr> 3.3.4  CODIFICACIÓN DE LOS ARCHIVOS de la vista</vt:lpstr>
      <vt:lpstr>3.3.4  CODIFICACIÓN DE LOS ARCHIVOS DEL Controlador</vt:lpstr>
      <vt:lpstr> 3.3.4  CODIFICACIÓN DE LOS ARCHIVOS DEL Controlador</vt:lpstr>
      <vt:lpstr>3.4  VIDEO 174 3.4.1  CODIFICACIÓN DE LOS ARCHIVOS DEL MODELO</vt:lpstr>
      <vt:lpstr> 3.4.1  CODIFICACIÓN DE LOS ARCHIVOS Del modelo</vt:lpstr>
      <vt:lpstr>3.4.2  CREACIÓN DE LOS ARCHIVOS de la vista</vt:lpstr>
      <vt:lpstr> 3.4.2  CODIFICACIÓN DE LOS ARCHIVOS de la vista</vt:lpstr>
      <vt:lpstr>3.4.3  CODIFICACIÓN DE LOS ARCHIVOS DEL Controlador</vt:lpstr>
      <vt:lpstr> 3.4.3  CODIFICACIÓN DE LOS ARCHIVOS DEL Controlador</vt:lpstr>
      <vt:lpstr>3.4.4  CODIFICACIÓN DE LOS ARCHIVOS DEL Paquete principal.</vt:lpstr>
      <vt:lpstr>Presentación de PowerPoint</vt:lpstr>
      <vt:lpstr>3.5  VIDEO 175 3.5.1  CODIFICACIÓN DE LOS ARCHIVOS DEL MODELO</vt:lpstr>
      <vt:lpstr> 3.5.1  CODIFICACIÓN DE LOS ARCHIVOS Del modelo</vt:lpstr>
      <vt:lpstr>3.5.2  CREACIÓN DE LOS ARCHIVOS de la vista</vt:lpstr>
      <vt:lpstr> 3.5.2  CODIFICACIÓN DE LOS ARCHIVOS de la vista</vt:lpstr>
      <vt:lpstr>3.5.3  CODIFICACIÓN DE LOS ARCHIVOS DEL Controlador</vt:lpstr>
      <vt:lpstr> 3.5.3  CODIFICACIÓN DE LOS ARCHIVOS DEL Controlador</vt:lpstr>
      <vt:lpstr>3.5.4  CODIFICACIÓN DE LOS ARCHIVOS DEL Paquete principal.</vt:lpstr>
      <vt:lpstr>Presentación de PowerPoint</vt:lpstr>
      <vt:lpstr>3.6  VIDEO 176 3.6.1  CODIFICACIÓN DE LOS ARCHIVOS DEL MODELO</vt:lpstr>
      <vt:lpstr> 3.6.1  CODIFICACIÓN DE LOS ARCHIVOS Del modelo</vt:lpstr>
      <vt:lpstr>3.6.2  CREACIÓN DE LOS ARCHIVOS de la vista</vt:lpstr>
      <vt:lpstr> 3.6.2  CODIFICACIÓN DE LOS ARCHIVOS de la vista</vt:lpstr>
      <vt:lpstr>3.6.3  CODIFICACIÓN DE LOS ARCHIVOS DEL Controlador</vt:lpstr>
      <vt:lpstr> 3.6.3  CODIFICACIÓN DE LOS ARCHIVOS DEL Controlador</vt:lpstr>
      <vt:lpstr>3.6.4  CODIFICACIÓN DE LOS ARCHIVOS DEL Paquete principal.</vt:lpstr>
      <vt:lpstr>Presentación de PowerPoint</vt:lpstr>
      <vt:lpstr>3.7  VIDEO 177 3.7.1  CODIFICACIÓN DE LOS ARCHIVOS DEL MODELO</vt:lpstr>
      <vt:lpstr> 3.7.1  CODIFICACIÓN DE LOS ARCHIVOS Del modelo</vt:lpstr>
      <vt:lpstr>3.7.2  CREACIÓN DE LOS ARCHIVOS de la vista</vt:lpstr>
      <vt:lpstr> 3.7.2  CODIFICACIÓN DE LOS ARCHIVOS de la vista</vt:lpstr>
      <vt:lpstr>3.7.3  CODIFICACIÓN DE LOS ARCHIVOS DEL Controlador</vt:lpstr>
      <vt:lpstr> 3.7.3  CODIFICACIÓN DE LOS ARCHIVOS DEL Controlador</vt:lpstr>
      <vt:lpstr>3.7.4  CODIFICACIÓN DE LOS ARCHIVOS DEL Paquete principal.</vt:lpstr>
      <vt:lpstr>Presentación de PowerPoint</vt:lpstr>
      <vt:lpstr>3.8  VIDEO 178 3.8.1  CODIFICACIÓN DE LOS ARCHIVOS DEL MODELO</vt:lpstr>
      <vt:lpstr> 3.8.1  CODIFICACIÓN DE LOS ARCHIVOS Del modelo</vt:lpstr>
      <vt:lpstr>3.8.2  CREACIÓN DE LOS ARCHIVOS de la vista</vt:lpstr>
      <vt:lpstr> 3.8.2  CODIFICACIÓN DE LOS ARCHIVOS de la vista</vt:lpstr>
      <vt:lpstr>3.8.3  CODIFICACIÓN DE LOS ARCHIVOS DEL Controlador</vt:lpstr>
      <vt:lpstr> 3.8.3  CODIFICACIÓN DE LOS ARCHIVOS DEL Controlador</vt:lpstr>
      <vt:lpstr>3.8.4  CODIFICACIÓN DE LOS ARCHIVOS DEL Paquete principal.</vt:lpstr>
      <vt:lpstr>Presentación de PowerPoint</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ADRIAN NATHANIEL MOSQUERA GONZALEZ</cp:lastModifiedBy>
  <cp:revision>19</cp:revision>
  <dcterms:created xsi:type="dcterms:W3CDTF">2020-07-10T23:33:49Z</dcterms:created>
  <dcterms:modified xsi:type="dcterms:W3CDTF">2023-07-10T21:40:33Z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0x010100C854A3B6139C2F4CA267C833574EC0B2</vt:lpwstr>
  </property>
</Properties>
</file>